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Lst>
  <p:sldSz cy="5143500" cx="9144000"/>
  <p:notesSz cx="6858000" cy="9144000"/>
  <p:embeddedFontLst>
    <p:embeddedFont>
      <p:font typeface="Quattrocento Sans"/>
      <p:regular r:id="rId309"/>
      <p:bold r:id="rId310"/>
      <p:italic r:id="rId311"/>
      <p:boldItalic r:id="rId312"/>
    </p:embeddedFont>
    <p:embeddedFont>
      <p:font typeface="Gill Sans"/>
      <p:regular r:id="rId313"/>
      <p:bold r:id="rId3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FD65BC-BAF0-4204-8C8A-DE3CEE3FE4E1}">
  <a:tblStyle styleId="{42FD65BC-BAF0-4204-8C8A-DE3CEE3FE4E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font" Target="fonts/QuattrocentoSans-regular.fntdata"/><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 Id="rId314" Type="http://schemas.openxmlformats.org/officeDocument/2006/relationships/font" Target="fonts/GillSans-bold.fntdata"/><Relationship Id="rId313" Type="http://schemas.openxmlformats.org/officeDocument/2006/relationships/font" Target="fonts/GillSans-regular.fntdata"/><Relationship Id="rId312" Type="http://schemas.openxmlformats.org/officeDocument/2006/relationships/font" Target="fonts/QuattrocentoSans-boldItalic.fntdata"/><Relationship Id="rId311" Type="http://schemas.openxmlformats.org/officeDocument/2006/relationships/font" Target="fonts/QuattrocentoSans-italic.fntdata"/><Relationship Id="rId310" Type="http://schemas.openxmlformats.org/officeDocument/2006/relationships/font" Target="fonts/QuattrocentoSa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Linear_least_squares_(mathematics)"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558d0af4c2_0_14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 name="Google Shape;73;g2558d0af4c2_0_14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58d0af4c2_0_14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558d0af4c2_0_14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In earlier chapters, we learnt that we feed the data feature matrix along with the expected output to the algorithm which generates the model.</a:t>
            </a:r>
            <a:endParaRPr sz="1600"/>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558d0af4c2_0_25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2558d0af4c2_0_257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2558d0af4c2_0_25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2558d0af4c2_0_25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2558d0af4c2_0_25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2558d0af4c2_0_258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558d0af4c2_0_25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2558d0af4c2_0_259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2558d0af4c2_0_25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2558d0af4c2_0_259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58d0af4c2_0_26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58d0af4c2_0_260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2558d0af4c2_0_26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2558d0af4c2_0_260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2558d0af4c2_0_26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2558d0af4c2_0_26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2558d0af4c2_0_26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2558d0af4c2_0_262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2558d0af4c2_0_26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2558d0af4c2_0_26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558d0af4c2_0_1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558d0af4c2_0_148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Then, this generated model can predict the output from the live data or the input for which we don't know the labels.</a:t>
            </a:r>
            <a:endParaRPr sz="1600"/>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2558d0af4c2_0_26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2558d0af4c2_0_263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2558d0af4c2_0_26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2558d0af4c2_0_263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2558d0af4c2_0_26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2558d0af4c2_0_264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2558d0af4c2_0_26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2558d0af4c2_0_264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558d0af4c2_0_26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558d0af4c2_0_265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2558d0af4c2_0_26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2558d0af4c2_0_265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2558d0af4c2_0_26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2558d0af4c2_0_266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2558d0af4c2_0_26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2558d0af4c2_0_267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2558d0af4c2_0_26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2558d0af4c2_0_267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2558d0af4c2_0_26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2558d0af4c2_0_268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58d0af4c2_0_15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558d0af4c2_0_150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But what is there in the algorithm that generates the model? And what does a model mean? Let's try to answer these questions.</a:t>
            </a:r>
            <a:endParaRPr sz="16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2558d0af4c2_0_26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2558d0af4c2_0_268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2558d0af4c2_0_26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2558d0af4c2_0_269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2558d0af4c2_0_26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2558d0af4c2_0_269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2558d0af4c2_0_27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2558d0af4c2_0_270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2558d0af4c2_0_27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2558d0af4c2_0_270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2558d0af4c2_0_27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2558d0af4c2_0_271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2558d0af4c2_0_27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2558d0af4c2_0_271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2558d0af4c2_0_27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2558d0af4c2_0_272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2558d0af4c2_0_27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2558d0af4c2_0_27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2558d0af4c2_0_27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2558d0af4c2_0_273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58d0af4c2_0_15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558d0af4c2_0_15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Let us take a really simple example of predicting the salary based on the number of years of experience. </a:t>
            </a:r>
            <a:endParaRPr sz="1600">
              <a:solidFill>
                <a:schemeClr val="dk1"/>
              </a:solidFil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2558d0af4c2_0_27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2558d0af4c2_0_273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could create a simple algorithm that iterates over all possible lines and keeps the best line so far. Such an algorithm will basically try lines with all possible slopes and distances from the center.</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What do you think is the challenge with this? It will take a huge amount of time to come up with the best model even in such a simple case.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Why not try to go to the side where the error is reducing?</a:t>
            </a:r>
            <a:endParaRPr sz="1200">
              <a:solidFill>
                <a:schemeClr val="dk1"/>
              </a:solidFil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2e9831ff615_0_1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2e9831ff615_0_113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2e9831ff615_0_1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2e9831ff615_0_113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e9831ff615_0_1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2e9831ff615_0_114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e9831ff615_0_1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2e9831ff615_0_114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2e9831ff615_0_1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2e9831ff615_0_115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2e9831ff615_0_1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2e9831ff615_0_115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2e9831ff615_0_1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2e9831ff615_0_11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2e9831ff615_0_1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2e9831ff615_0_117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2e9831ff615_0_1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2e9831ff615_0_117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58d0af4c2_0_15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558d0af4c2_0_153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Say, after the first year, your salary was 2000. And after the second year, </a:t>
            </a:r>
            <a:endParaRPr>
              <a:solidFill>
                <a:schemeClr val="dk1"/>
              </a:solidFill>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e9831ff615_0_1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2e9831ff615_0_118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2e9831ff615_0_1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2e9831ff615_0_118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2e9831ff615_0_1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2e9831ff615_0_119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2e9831ff615_0_1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2e9831ff615_0_120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2e9831ff615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2e9831ff615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2e9831ff615_0_1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2e9831ff615_0_121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2e9831ff615_0_1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2e9831ff615_0_121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2e9831ff615_0_1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2e9831ff615_0_122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2e9831ff615_0_1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2e9831ff615_0_123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2e9831ff615_0_1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2e9831ff615_0_123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558d0af4c2_0_1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558d0af4c2_0_153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your salary became 4000,</a:t>
            </a:r>
            <a:endParaRPr>
              <a:solidFill>
                <a:schemeClr val="dk1"/>
              </a:solidFil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2e9831ff615_0_1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2e9831ff615_0_124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2e9831ff615_0_1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2e9831ff615_0_124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2e9831ff615_0_12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2e9831ff615_0_125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2e9831ff615_0_1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2e9831ff615_0_126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2e9831ff615_0_1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2e9831ff615_0_126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2e9831ff615_0_12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2e9831ff615_0_127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2e9831ff615_0_1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2e9831ff615_0_127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2e9831ff615_0_1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2e9831ff615_0_128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2e9831ff615_0_1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2e9831ff615_0_128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2e9831ff615_0_1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2e9831ff615_0_12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58d0af4c2_0_15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558d0af4c2_0_153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and the third year 6000</a:t>
            </a:r>
            <a:endParaRPr>
              <a:solidFill>
                <a:schemeClr val="dk1"/>
              </a:solidFill>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2e9831ff615_0_1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2e9831ff615_0_129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2e9831ff615_0_13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2e9831ff615_0_130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2e9831ff615_0_1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2e9831ff615_0_13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2e9831ff615_0_13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2e9831ff615_0_131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2e9831ff615_0_13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2e9831ff615_0_132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2e9831ff615_0_1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2e9831ff615_0_133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2e9831ff615_0_1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2e9831ff615_0_134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2e9831ff615_0_13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2e9831ff615_0_134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2e9831ff615_0_1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2e9831ff615_0_135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2e9831ff615_0_13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2e9831ff615_0_136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558d0af4c2_0_15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558d0af4c2_0_154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What will be your salary in the fourth year</a:t>
            </a:r>
            <a:endParaRPr>
              <a:solidFill>
                <a:schemeClr val="dk1"/>
              </a:solidFill>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2e9831ff615_0_1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2e9831ff615_0_136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2e9831ff615_0_13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2e9831ff615_0_137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2e9831ff615_0_13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2e9831ff615_0_138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2e9831ff615_0_13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2e9831ff615_0_13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2e9831ff615_0_13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2e9831ff615_0_139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2e9831ff615_0_14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2e9831ff615_0_140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2e9831ff615_0_14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2e9831ff615_0_141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2e9831ff615_0_1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2e9831ff615_0_141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2e9831ff615_0_1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2e9831ff615_0_142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2e9831ff615_0_14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2e9831ff615_0_14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558d0af4c2_0_15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558d0af4c2_0_154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That's right, it's 8000. You would have guessed there is linear relationship between salary and experience. Show the linear relationship on board.</a:t>
            </a:r>
            <a:endParaRPr sz="1600">
              <a:solidFill>
                <a:schemeClr val="dk1"/>
              </a:solidFill>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2e9831ff615_0_14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2e9831ff615_0_143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2e9831ff615_0_14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2e9831ff615_0_143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2e9831ff615_0_14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2e9831ff615_0_144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2e9831ff615_0_14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2e9831ff615_0_144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2e9831ff615_0_14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2e9831ff615_0_145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2e9831ff615_0_14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2e9831ff615_0_145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2e9831ff615_0_14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5" name="Google Shape;1895;g2e9831ff615_0_146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2e9831ff615_0_14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2e9831ff615_0_146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2e9831ff615_0_1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g2e9831ff615_0_147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2e9831ff615_0_14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2e9831ff615_0_148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58d0af4c2_0_15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58d0af4c2_0_15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Let us convert this problem into instances, features, and labels and see how to make the computers solve this problem.</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In our case, there is one feature "years of experience". In real life, there could be multiple features such as the area of expertise, the location etc. And there is one target or label - Salary.</a:t>
            </a:r>
            <a:endParaRPr sz="1400">
              <a:solidFill>
                <a:schemeClr val="dk1"/>
              </a:solidFill>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2e9831ff615_0_14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2e9831ff615_0_149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2e9831ff615_0_14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2e9831ff615_0_149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2e9831ff615_0_15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2e9831ff615_0_15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2e9831ff615_0_15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0" name="Google Shape;1950;g2e9831ff615_0_151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2e9831ff615_0_15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2e9831ff615_0_151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2e9831ff615_0_15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2e9831ff615_0_152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2e9831ff615_0_15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2e9831ff615_0_152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2e9831ff615_0_15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2e9831ff615_0_15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g2e9831ff615_0_15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2" name="Google Shape;1982;g2e9831ff615_0_153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2e9831ff615_0_15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2e9831ff615_0_154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558d0af4c2_0_14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 name="Google Shape;82;g2558d0af4c2_0_14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a:t>how algorithms work.</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558d0af4c2_0_15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558d0af4c2_0_155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We would want to train a model</a:t>
            </a:r>
            <a:endParaRPr sz="1600">
              <a:solidFill>
                <a:schemeClr val="dk1"/>
              </a:solidFill>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2e9831ff615_0_15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2e9831ff615_0_154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2e9831ff615_0_15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2e9831ff615_0_155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g2e9831ff615_0_15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0" name="Google Shape;2010;g2e9831ff615_0_156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g2e9831ff615_0_15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9" name="Google Shape;2019;g2e9831ff615_0_156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g2e9831ff615_0_15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2e9831ff615_0_157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g2e9831ff615_0_15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2e9831ff615_0_15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2e9831ff615_0_15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8" name="Google Shape;2038;g2e9831ff615_0_158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g2e9831ff615_0_15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5" name="Google Shape;2045;g2e9831ff615_0_159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g2e9831ff615_0_15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2e9831ff615_0_159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2e9831ff615_0_16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2e9831ff615_0_160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558d0af4c2_0_15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558d0af4c2_0_156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such that the model can predict the salary for the fourth year.</a:t>
            </a:r>
            <a:endParaRPr sz="1600">
              <a:solidFill>
                <a:schemeClr val="dk1"/>
              </a:solidFill>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2e9831ff615_0_16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2e9831ff615_0_16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2e9831ff615_0_16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2e9831ff615_0_161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2e9831ff615_0_16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0" name="Google Shape;2080;g2e9831ff615_0_162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g2e9831ff615_0_16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6" name="Google Shape;2086;g2e9831ff615_0_16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g2e9831ff615_0_16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2e9831ff615_0_163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2e9831ff615_0_16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2e9831ff615_0_163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g2e9831ff615_0_16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6" name="Google Shape;2106;g2e9831ff615_0_164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2e9831ff615_0_16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2e9831ff615_0_164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g2e9831ff615_0_16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3" name="Google Shape;2123;g2e9831ff615_0_165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2e9831ff615_0_16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2e9831ff615_0_16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558d0af4c2_0_15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558d0af4c2_0_157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Here, the model has predicted the salary for 4 years of experience as 8000.</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Now, let us understand what goes into training it.</a:t>
            </a:r>
            <a:endParaRPr sz="1600">
              <a:solidFill>
                <a:schemeClr val="dk1"/>
              </a:solidFill>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2e9831ff615_0_16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2e9831ff615_0_167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Missing Figure 4-19. Lasso versus Ridge regularization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2e9831ff615_0_16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2e9831ff615_0_167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g2e9831ff615_0_16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0" name="Google Shape;2150;g2e9831ff615_0_168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g2e9831ff615_0_16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6" name="Google Shape;2156;g2e9831ff615_0_168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g2e9831ff615_0_16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8" name="Google Shape;2168;g2e9831ff615_0_169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g2e9831ff615_0_17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0" name="Google Shape;2180;g2e9831ff615_0_170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2e9831ff615_0_17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2e9831ff615_0_171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g2e9831ff615_0_17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2e9831ff615_0_172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2e9831ff615_0_17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4" name="Google Shape;2204;g2e9831ff615_0_172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g2e9831ff615_0_17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0" name="Google Shape;2210;g2e9831ff615_0_173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558d0af4c2_0_15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558d0af4c2_0_159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A simple way to solve it is to just plot it on a chart. The horizontal axis being years of experience, and vertical axis being the salary.</a:t>
            </a:r>
            <a:endParaRPr sz="1600">
              <a:solidFill>
                <a:schemeClr val="dk1"/>
              </a:solidFill>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g2e9831ff615_0_17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6" name="Google Shape;2216;g2e9831ff615_0_173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g2e9831ff615_0_17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2" name="Google Shape;2222;g2e9831ff615_0_174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6" name="Shape 2226"/>
        <p:cNvGrpSpPr/>
        <p:nvPr/>
      </p:nvGrpSpPr>
      <p:grpSpPr>
        <a:xfrm>
          <a:off x="0" y="0"/>
          <a:ext cx="0" cy="0"/>
          <a:chOff x="0" y="0"/>
          <a:chExt cx="0" cy="0"/>
        </a:xfrm>
      </p:grpSpPr>
      <p:sp>
        <p:nvSpPr>
          <p:cNvPr id="2227" name="Google Shape;2227;g2e9831ff615_0_17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8" name="Google Shape;2228;g2e9831ff615_0_174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g2e9831ff615_0_17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5" name="Google Shape;2235;g2e9831ff615_0_175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1" name="Shape 2241"/>
        <p:cNvGrpSpPr/>
        <p:nvPr/>
      </p:nvGrpSpPr>
      <p:grpSpPr>
        <a:xfrm>
          <a:off x="0" y="0"/>
          <a:ext cx="0" cy="0"/>
          <a:chOff x="0" y="0"/>
          <a:chExt cx="0" cy="0"/>
        </a:xfrm>
      </p:grpSpPr>
      <p:sp>
        <p:nvSpPr>
          <p:cNvPr id="2242" name="Google Shape;2242;g2e9831ff615_0_17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3" name="Google Shape;2243;g2e9831ff615_0_176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g2e9831ff615_0_17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2e9831ff615_0_176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9" name="Shape 2259"/>
        <p:cNvGrpSpPr/>
        <p:nvPr/>
      </p:nvGrpSpPr>
      <p:grpSpPr>
        <a:xfrm>
          <a:off x="0" y="0"/>
          <a:ext cx="0" cy="0"/>
          <a:chOff x="0" y="0"/>
          <a:chExt cx="0" cy="0"/>
        </a:xfrm>
      </p:grpSpPr>
      <p:sp>
        <p:nvSpPr>
          <p:cNvPr id="2260" name="Google Shape;2260;g2e9831ff615_0_17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1" name="Google Shape;2261;g2e9831ff615_0_17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2e9831ff615_0_17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2e9831ff615_0_178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g2e9831ff615_0_17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3" name="Google Shape;2273;g2e9831ff615_0_178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7" name="Shape 2277"/>
        <p:cNvGrpSpPr/>
        <p:nvPr/>
      </p:nvGrpSpPr>
      <p:grpSpPr>
        <a:xfrm>
          <a:off x="0" y="0"/>
          <a:ext cx="0" cy="0"/>
          <a:chOff x="0" y="0"/>
          <a:chExt cx="0" cy="0"/>
        </a:xfrm>
      </p:grpSpPr>
      <p:sp>
        <p:nvSpPr>
          <p:cNvPr id="2278" name="Google Shape;2278;g2e9831ff615_0_17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9" name="Google Shape;2279;g2e9831ff615_0_179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558d0af4c2_0_16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558d0af4c2_0_160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g2e9831ff615_0_17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5" name="Google Shape;2285;g2e9831ff615_0_179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g2e9831ff615_0_18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2e9831ff615_0_180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g2e9831ff615_0_18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7" name="Google Shape;2297;g2e9831ff615_0_180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g2e9831ff615_0_18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3" name="Google Shape;2303;g2e9831ff615_0_18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g2e9831ff615_0_18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2e9831ff615_0_181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g2e9831ff615_0_18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8" name="Google Shape;2318;g2e9831ff615_0_18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g2e9831ff615_0_18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2e9831ff615_0_183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2e9831ff615_0_18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2e9831ff615_0_184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g2e9831ff615_0_18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2e9831ff615_0_18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2e9831ff615_0_18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2e9831ff615_0_185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558d0af4c2_0_16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558d0af4c2_0_162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g2e9831ff615_0_18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7" name="Google Shape;2357;g2e9831ff615_0_186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2e9831ff615_0_18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2e9831ff615_0_186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g2e9831ff615_0_18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8" name="Google Shape;2378;g2e9831ff615_0_18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2e9831ff615_0_18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0" name="Google Shape;2390;g2e9831ff615_0_18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0" name="Shape 2400"/>
        <p:cNvGrpSpPr/>
        <p:nvPr/>
      </p:nvGrpSpPr>
      <p:grpSpPr>
        <a:xfrm>
          <a:off x="0" y="0"/>
          <a:ext cx="0" cy="0"/>
          <a:chOff x="0" y="0"/>
          <a:chExt cx="0" cy="0"/>
        </a:xfrm>
      </p:grpSpPr>
      <p:sp>
        <p:nvSpPr>
          <p:cNvPr id="2401" name="Google Shape;2401;g2e9831ff615_0_19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2" name="Google Shape;2402;g2e9831ff615_0_190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g2e9831ff615_0_19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4" name="Google Shape;2414;g2e9831ff615_0_191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g2e9831ff615_0_19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6" name="Google Shape;2426;g2e9831ff615_0_192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g2e9831ff615_0_19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2e9831ff615_0_192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 name="Shape 2437"/>
        <p:cNvGrpSpPr/>
        <p:nvPr/>
      </p:nvGrpSpPr>
      <p:grpSpPr>
        <a:xfrm>
          <a:off x="0" y="0"/>
          <a:ext cx="0" cy="0"/>
          <a:chOff x="0" y="0"/>
          <a:chExt cx="0" cy="0"/>
        </a:xfrm>
      </p:grpSpPr>
      <p:sp>
        <p:nvSpPr>
          <p:cNvPr id="2438" name="Google Shape;2438;g2e9831ff615_0_19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9" name="Google Shape;2439;g2e9831ff615_0_193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3" name="Shape 2443"/>
        <p:cNvGrpSpPr/>
        <p:nvPr/>
      </p:nvGrpSpPr>
      <p:grpSpPr>
        <a:xfrm>
          <a:off x="0" y="0"/>
          <a:ext cx="0" cy="0"/>
          <a:chOff x="0" y="0"/>
          <a:chExt cx="0" cy="0"/>
        </a:xfrm>
      </p:grpSpPr>
      <p:sp>
        <p:nvSpPr>
          <p:cNvPr id="2444" name="Google Shape;2444;g2e9831ff615_0_19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5" name="Google Shape;2445;g2e9831ff615_0_193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558d0af4c2_0_16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558d0af4c2_0_164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0" name="Shape 2450"/>
        <p:cNvGrpSpPr/>
        <p:nvPr/>
      </p:nvGrpSpPr>
      <p:grpSpPr>
        <a:xfrm>
          <a:off x="0" y="0"/>
          <a:ext cx="0" cy="0"/>
          <a:chOff x="0" y="0"/>
          <a:chExt cx="0" cy="0"/>
        </a:xfrm>
      </p:grpSpPr>
      <p:sp>
        <p:nvSpPr>
          <p:cNvPr id="2451" name="Google Shape;2451;g2e9831ff615_0_19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2" name="Google Shape;2452;g2e9831ff615_0_194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6" name="Shape 2456"/>
        <p:cNvGrpSpPr/>
        <p:nvPr/>
      </p:nvGrpSpPr>
      <p:grpSpPr>
        <a:xfrm>
          <a:off x="0" y="0"/>
          <a:ext cx="0" cy="0"/>
          <a:chOff x="0" y="0"/>
          <a:chExt cx="0" cy="0"/>
        </a:xfrm>
      </p:grpSpPr>
      <p:sp>
        <p:nvSpPr>
          <p:cNvPr id="2457" name="Google Shape;2457;g2e9831ff615_0_19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8" name="Google Shape;2458;g2e9831ff615_0_19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g2e9831ff615_0_19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5" name="Google Shape;2465;g2e9831ff615_0_195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9" name="Shape 2469"/>
        <p:cNvGrpSpPr/>
        <p:nvPr/>
      </p:nvGrpSpPr>
      <p:grpSpPr>
        <a:xfrm>
          <a:off x="0" y="0"/>
          <a:ext cx="0" cy="0"/>
          <a:chOff x="0" y="0"/>
          <a:chExt cx="0" cy="0"/>
        </a:xfrm>
      </p:grpSpPr>
      <p:sp>
        <p:nvSpPr>
          <p:cNvPr id="2470" name="Google Shape;2470;g2e9831ff615_0_19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1" name="Google Shape;2471;g2e9831ff615_0_196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2e9831ff615_0_19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2e9831ff615_0_19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1" name="Shape 2481"/>
        <p:cNvGrpSpPr/>
        <p:nvPr/>
      </p:nvGrpSpPr>
      <p:grpSpPr>
        <a:xfrm>
          <a:off x="0" y="0"/>
          <a:ext cx="0" cy="0"/>
          <a:chOff x="0" y="0"/>
          <a:chExt cx="0" cy="0"/>
        </a:xfrm>
      </p:grpSpPr>
      <p:sp>
        <p:nvSpPr>
          <p:cNvPr id="2482" name="Google Shape;2482;g2e9831ff615_0_19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3" name="Google Shape;2483;g2e9831ff615_0_197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g2e9831ff615_0_19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8" name="Google Shape;2498;g2e9831ff615_0_198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2" name="Shape 2502"/>
        <p:cNvGrpSpPr/>
        <p:nvPr/>
      </p:nvGrpSpPr>
      <p:grpSpPr>
        <a:xfrm>
          <a:off x="0" y="0"/>
          <a:ext cx="0" cy="0"/>
          <a:chOff x="0" y="0"/>
          <a:chExt cx="0" cy="0"/>
        </a:xfrm>
      </p:grpSpPr>
      <p:sp>
        <p:nvSpPr>
          <p:cNvPr id="2503" name="Google Shape;2503;g2e9831ff615_0_19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4" name="Google Shape;2504;g2e9831ff615_0_19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g2e9831ff615_0_19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2" name="Google Shape;2512;g2e9831ff615_0_199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g2e9831ff615_0_20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2e9831ff615_0_20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558d0af4c2_0_16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558d0af4c2_0_165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And once we are done with plotting, ...</a:t>
            </a:r>
            <a:endParaRPr sz="1600">
              <a:solidFill>
                <a:schemeClr val="dk1"/>
              </a:solidFill>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9" name="Shape 2529"/>
        <p:cNvGrpSpPr/>
        <p:nvPr/>
      </p:nvGrpSpPr>
      <p:grpSpPr>
        <a:xfrm>
          <a:off x="0" y="0"/>
          <a:ext cx="0" cy="0"/>
          <a:chOff x="0" y="0"/>
          <a:chExt cx="0" cy="0"/>
        </a:xfrm>
      </p:grpSpPr>
      <p:sp>
        <p:nvSpPr>
          <p:cNvPr id="2530" name="Google Shape;2530;g2e9831ff615_0_20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1" name="Google Shape;2531;g2e9831ff615_0_201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5" name="Shape 2535"/>
        <p:cNvGrpSpPr/>
        <p:nvPr/>
      </p:nvGrpSpPr>
      <p:grpSpPr>
        <a:xfrm>
          <a:off x="0" y="0"/>
          <a:ext cx="0" cy="0"/>
          <a:chOff x="0" y="0"/>
          <a:chExt cx="0" cy="0"/>
        </a:xfrm>
      </p:grpSpPr>
      <p:sp>
        <p:nvSpPr>
          <p:cNvPr id="2536" name="Google Shape;2536;g2e9831ff615_0_20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7" name="Google Shape;2537;g2e9831ff615_0_201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1" name="Shape 2541"/>
        <p:cNvGrpSpPr/>
        <p:nvPr/>
      </p:nvGrpSpPr>
      <p:grpSpPr>
        <a:xfrm>
          <a:off x="0" y="0"/>
          <a:ext cx="0" cy="0"/>
          <a:chOff x="0" y="0"/>
          <a:chExt cx="0" cy="0"/>
        </a:xfrm>
      </p:grpSpPr>
      <p:sp>
        <p:nvSpPr>
          <p:cNvPr id="2542" name="Google Shape;2542;g2e9831ff615_0_20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3" name="Google Shape;2543;g2e9831ff615_0_202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9" name="Shape 2549"/>
        <p:cNvGrpSpPr/>
        <p:nvPr/>
      </p:nvGrpSpPr>
      <p:grpSpPr>
        <a:xfrm>
          <a:off x="0" y="0"/>
          <a:ext cx="0" cy="0"/>
          <a:chOff x="0" y="0"/>
          <a:chExt cx="0" cy="0"/>
        </a:xfrm>
      </p:grpSpPr>
      <p:sp>
        <p:nvSpPr>
          <p:cNvPr id="2550" name="Google Shape;2550;g2e9831ff615_0_20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1" name="Google Shape;2551;g2e9831ff615_0_203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g2e9831ff615_0_20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9" name="Google Shape;2559;g2e9831ff615_0_203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2e9831ff615_0_20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7" name="Google Shape;2567;g2e9831ff615_0_204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2e9831ff615_0_20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2e9831ff615_0_205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g2e9831ff615_0_20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4" name="Google Shape;2584;g2e9831ff615_0_206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1" name="Shape 2591"/>
        <p:cNvGrpSpPr/>
        <p:nvPr/>
      </p:nvGrpSpPr>
      <p:grpSpPr>
        <a:xfrm>
          <a:off x="0" y="0"/>
          <a:ext cx="0" cy="0"/>
          <a:chOff x="0" y="0"/>
          <a:chExt cx="0" cy="0"/>
        </a:xfrm>
      </p:grpSpPr>
      <p:sp>
        <p:nvSpPr>
          <p:cNvPr id="2592" name="Google Shape;2592;g2e9831ff615_0_20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3" name="Google Shape;2593;g2e9831ff615_0_206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0" name="Shape 2600"/>
        <p:cNvGrpSpPr/>
        <p:nvPr/>
      </p:nvGrpSpPr>
      <p:grpSpPr>
        <a:xfrm>
          <a:off x="0" y="0"/>
          <a:ext cx="0" cy="0"/>
          <a:chOff x="0" y="0"/>
          <a:chExt cx="0" cy="0"/>
        </a:xfrm>
      </p:grpSpPr>
      <p:sp>
        <p:nvSpPr>
          <p:cNvPr id="2601" name="Google Shape;2601;g2e9831ff615_0_20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2" name="Google Shape;2602;g2e9831ff615_0_207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58d0af4c2_0_16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558d0af4c2_0_167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  we can figure out the salary for the 4th year ...</a:t>
            </a:r>
            <a:endParaRPr sz="1600">
              <a:solidFill>
                <a:schemeClr val="dk1"/>
              </a:solidFill>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9" name="Shape 2609"/>
        <p:cNvGrpSpPr/>
        <p:nvPr/>
      </p:nvGrpSpPr>
      <p:grpSpPr>
        <a:xfrm>
          <a:off x="0" y="0"/>
          <a:ext cx="0" cy="0"/>
          <a:chOff x="0" y="0"/>
          <a:chExt cx="0" cy="0"/>
        </a:xfrm>
      </p:grpSpPr>
      <p:sp>
        <p:nvSpPr>
          <p:cNvPr id="2610" name="Google Shape;2610;g2e9831ff615_0_20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1" name="Google Shape;2611;g2e9831ff615_0_208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g2e9831ff615_0_20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7" name="Google Shape;2617;g2e9831ff615_0_208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1" name="Shape 2621"/>
        <p:cNvGrpSpPr/>
        <p:nvPr/>
      </p:nvGrpSpPr>
      <p:grpSpPr>
        <a:xfrm>
          <a:off x="0" y="0"/>
          <a:ext cx="0" cy="0"/>
          <a:chOff x="0" y="0"/>
          <a:chExt cx="0" cy="0"/>
        </a:xfrm>
      </p:grpSpPr>
      <p:sp>
        <p:nvSpPr>
          <p:cNvPr id="2622" name="Google Shape;2622;g2e9831ff615_0_20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3" name="Google Shape;2623;g2e9831ff615_0_209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g2e9831ff615_0_20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9" name="Google Shape;2629;g2e9831ff615_0_209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4" name="Shape 2634"/>
        <p:cNvGrpSpPr/>
        <p:nvPr/>
      </p:nvGrpSpPr>
      <p:grpSpPr>
        <a:xfrm>
          <a:off x="0" y="0"/>
          <a:ext cx="0" cy="0"/>
          <a:chOff x="0" y="0"/>
          <a:chExt cx="0" cy="0"/>
        </a:xfrm>
      </p:grpSpPr>
      <p:sp>
        <p:nvSpPr>
          <p:cNvPr id="2635" name="Google Shape;2635;g2e9831ff615_0_2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6" name="Google Shape;2636;g2e9831ff615_0_21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1" name="Shape 2641"/>
        <p:cNvGrpSpPr/>
        <p:nvPr/>
      </p:nvGrpSpPr>
      <p:grpSpPr>
        <a:xfrm>
          <a:off x="0" y="0"/>
          <a:ext cx="0" cy="0"/>
          <a:chOff x="0" y="0"/>
          <a:chExt cx="0" cy="0"/>
        </a:xfrm>
      </p:grpSpPr>
      <p:sp>
        <p:nvSpPr>
          <p:cNvPr id="2642" name="Google Shape;2642;g2e9831ff615_0_2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3" name="Google Shape;2643;g2e9831ff615_0_211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8" name="Shape 2648"/>
        <p:cNvGrpSpPr/>
        <p:nvPr/>
      </p:nvGrpSpPr>
      <p:grpSpPr>
        <a:xfrm>
          <a:off x="0" y="0"/>
          <a:ext cx="0" cy="0"/>
          <a:chOff x="0" y="0"/>
          <a:chExt cx="0" cy="0"/>
        </a:xfrm>
      </p:grpSpPr>
      <p:sp>
        <p:nvSpPr>
          <p:cNvPr id="2649" name="Google Shape;2649;g2e9831ff615_0_2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0" name="Google Shape;2650;g2e9831ff615_0_211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g2e9831ff615_0_2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7" name="Google Shape;2657;g2e9831ff615_0_212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1" name="Shape 2661"/>
        <p:cNvGrpSpPr/>
        <p:nvPr/>
      </p:nvGrpSpPr>
      <p:grpSpPr>
        <a:xfrm>
          <a:off x="0" y="0"/>
          <a:ext cx="0" cy="0"/>
          <a:chOff x="0" y="0"/>
          <a:chExt cx="0" cy="0"/>
        </a:xfrm>
      </p:grpSpPr>
      <p:sp>
        <p:nvSpPr>
          <p:cNvPr id="2662" name="Google Shape;2662;g2e9831ff615_0_2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3" name="Google Shape;2663;g2e9831ff615_0_212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7" name="Shape 2667"/>
        <p:cNvGrpSpPr/>
        <p:nvPr/>
      </p:nvGrpSpPr>
      <p:grpSpPr>
        <a:xfrm>
          <a:off x="0" y="0"/>
          <a:ext cx="0" cy="0"/>
          <a:chOff x="0" y="0"/>
          <a:chExt cx="0" cy="0"/>
        </a:xfrm>
      </p:grpSpPr>
      <p:sp>
        <p:nvSpPr>
          <p:cNvPr id="2668" name="Google Shape;2668;g2e9831ff615_0_2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9" name="Google Shape;2669;g2e9831ff615_0_213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558d0af4c2_0_17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558d0af4c2_0_170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 which turns out to be 8000. Here we were lucky to have perfect data with which we could draw a straight line.</a:t>
            </a:r>
            <a:endParaRPr sz="1400">
              <a:solidFill>
                <a:schemeClr val="dk1"/>
              </a:solidFill>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3" name="Shape 2673"/>
        <p:cNvGrpSpPr/>
        <p:nvPr/>
      </p:nvGrpSpPr>
      <p:grpSpPr>
        <a:xfrm>
          <a:off x="0" y="0"/>
          <a:ext cx="0" cy="0"/>
          <a:chOff x="0" y="0"/>
          <a:chExt cx="0" cy="0"/>
        </a:xfrm>
      </p:grpSpPr>
      <p:sp>
        <p:nvSpPr>
          <p:cNvPr id="2674" name="Google Shape;2674;g2e9831ff615_0_2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5" name="Google Shape;2675;g2e9831ff615_0_213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9" name="Shape 2679"/>
        <p:cNvGrpSpPr/>
        <p:nvPr/>
      </p:nvGrpSpPr>
      <p:grpSpPr>
        <a:xfrm>
          <a:off x="0" y="0"/>
          <a:ext cx="0" cy="0"/>
          <a:chOff x="0" y="0"/>
          <a:chExt cx="0" cy="0"/>
        </a:xfrm>
      </p:grpSpPr>
      <p:sp>
        <p:nvSpPr>
          <p:cNvPr id="2680" name="Google Shape;2680;g2e9831ff615_0_2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1" name="Google Shape;2681;g2e9831ff615_0_214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5" name="Shape 2685"/>
        <p:cNvGrpSpPr/>
        <p:nvPr/>
      </p:nvGrpSpPr>
      <p:grpSpPr>
        <a:xfrm>
          <a:off x="0" y="0"/>
          <a:ext cx="0" cy="0"/>
          <a:chOff x="0" y="0"/>
          <a:chExt cx="0" cy="0"/>
        </a:xfrm>
      </p:grpSpPr>
      <p:sp>
        <p:nvSpPr>
          <p:cNvPr id="2686" name="Google Shape;2686;g2e9831ff615_0_2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7" name="Google Shape;2687;g2e9831ff615_0_214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1" name="Shape 2691"/>
        <p:cNvGrpSpPr/>
        <p:nvPr/>
      </p:nvGrpSpPr>
      <p:grpSpPr>
        <a:xfrm>
          <a:off x="0" y="0"/>
          <a:ext cx="0" cy="0"/>
          <a:chOff x="0" y="0"/>
          <a:chExt cx="0" cy="0"/>
        </a:xfrm>
      </p:grpSpPr>
      <p:sp>
        <p:nvSpPr>
          <p:cNvPr id="2692" name="Google Shape;2692;g2e9831ff615_0_2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3" name="Google Shape;2693;g2e9831ff615_0_215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1" name="Shape 2701"/>
        <p:cNvGrpSpPr/>
        <p:nvPr/>
      </p:nvGrpSpPr>
      <p:grpSpPr>
        <a:xfrm>
          <a:off x="0" y="0"/>
          <a:ext cx="0" cy="0"/>
          <a:chOff x="0" y="0"/>
          <a:chExt cx="0" cy="0"/>
        </a:xfrm>
      </p:grpSpPr>
      <p:sp>
        <p:nvSpPr>
          <p:cNvPr id="2702" name="Google Shape;2702;g2e9831ff615_0_2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3" name="Google Shape;2703;g2e9831ff615_0_216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0" name="Shape 2710"/>
        <p:cNvGrpSpPr/>
        <p:nvPr/>
      </p:nvGrpSpPr>
      <p:grpSpPr>
        <a:xfrm>
          <a:off x="0" y="0"/>
          <a:ext cx="0" cy="0"/>
          <a:chOff x="0" y="0"/>
          <a:chExt cx="0" cy="0"/>
        </a:xfrm>
      </p:grpSpPr>
      <p:sp>
        <p:nvSpPr>
          <p:cNvPr id="2711" name="Google Shape;2711;g2e9831ff615_0_2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2" name="Google Shape;2712;g2e9831ff615_0_217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7" name="Shape 2717"/>
        <p:cNvGrpSpPr/>
        <p:nvPr/>
      </p:nvGrpSpPr>
      <p:grpSpPr>
        <a:xfrm>
          <a:off x="0" y="0"/>
          <a:ext cx="0" cy="0"/>
          <a:chOff x="0" y="0"/>
          <a:chExt cx="0" cy="0"/>
        </a:xfrm>
      </p:grpSpPr>
      <p:sp>
        <p:nvSpPr>
          <p:cNvPr id="2718" name="Google Shape;2718;g2e9831ff615_0_2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9" name="Google Shape;2719;g2e9831ff615_0_217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5" name="Shape 2725"/>
        <p:cNvGrpSpPr/>
        <p:nvPr/>
      </p:nvGrpSpPr>
      <p:grpSpPr>
        <a:xfrm>
          <a:off x="0" y="0"/>
          <a:ext cx="0" cy="0"/>
          <a:chOff x="0" y="0"/>
          <a:chExt cx="0" cy="0"/>
        </a:xfrm>
      </p:grpSpPr>
      <p:sp>
        <p:nvSpPr>
          <p:cNvPr id="2726" name="Google Shape;2726;g2e9831ff615_0_2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7" name="Google Shape;2727;g2e9831ff615_0_218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3" name="Shape 2733"/>
        <p:cNvGrpSpPr/>
        <p:nvPr/>
      </p:nvGrpSpPr>
      <p:grpSpPr>
        <a:xfrm>
          <a:off x="0" y="0"/>
          <a:ext cx="0" cy="0"/>
          <a:chOff x="0" y="0"/>
          <a:chExt cx="0" cy="0"/>
        </a:xfrm>
      </p:grpSpPr>
      <p:sp>
        <p:nvSpPr>
          <p:cNvPr id="2734" name="Google Shape;2734;g2e9831ff615_0_2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5" name="Google Shape;2735;g2e9831ff615_0_21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9" name="Shape 2739"/>
        <p:cNvGrpSpPr/>
        <p:nvPr/>
      </p:nvGrpSpPr>
      <p:grpSpPr>
        <a:xfrm>
          <a:off x="0" y="0"/>
          <a:ext cx="0" cy="0"/>
          <a:chOff x="0" y="0"/>
          <a:chExt cx="0" cy="0"/>
        </a:xfrm>
      </p:grpSpPr>
      <p:sp>
        <p:nvSpPr>
          <p:cNvPr id="2740" name="Google Shape;2740;g2e9831ff615_0_2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1" name="Google Shape;2741;g2e9831ff615_0_219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558d0af4c2_0_14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 name="Google Shape;87;g2558d0af4c2_0_14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a:t>We will explore the important algorithms and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558d0af4c2_0_17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558d0af4c2_0_172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What if our data was more like real-world data where we don't always get a perfect line? Say if the salaries for the three years were 2010, 3980, 6020? Can we draw a  straight line that passes through all the points? No, we can't.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So, what do we do in this case? How do we figure out the salary for the fourth year?</a:t>
            </a:r>
            <a:endParaRPr sz="1200">
              <a:solidFill>
                <a:schemeClr val="dk1"/>
              </a:solidFill>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g2e9831ff615_0_2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7" name="Google Shape;2747;g2e9831ff615_0_220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1" name="Shape 2751"/>
        <p:cNvGrpSpPr/>
        <p:nvPr/>
      </p:nvGrpSpPr>
      <p:grpSpPr>
        <a:xfrm>
          <a:off x="0" y="0"/>
          <a:ext cx="0" cy="0"/>
          <a:chOff x="0" y="0"/>
          <a:chExt cx="0" cy="0"/>
        </a:xfrm>
      </p:grpSpPr>
      <p:sp>
        <p:nvSpPr>
          <p:cNvPr id="2752" name="Google Shape;2752;g2e9831ff615_0_2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g2e9831ff615_0_2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7" name="Shape 2757"/>
        <p:cNvGrpSpPr/>
        <p:nvPr/>
      </p:nvGrpSpPr>
      <p:grpSpPr>
        <a:xfrm>
          <a:off x="0" y="0"/>
          <a:ext cx="0" cy="0"/>
          <a:chOff x="0" y="0"/>
          <a:chExt cx="0" cy="0"/>
        </a:xfrm>
      </p:grpSpPr>
      <p:sp>
        <p:nvSpPr>
          <p:cNvPr id="2758" name="Google Shape;2758;g2e9831ff615_0_2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9" name="Google Shape;2759;g2e9831ff615_0_221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558d0af4c2_0_17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558d0af4c2_0_173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The first strategy is to come up with a straight line that is closest to all the points. This approach is known as linear regression. Though, there are various other ways to do prediction which we will talk about later. For now, what could be the definition of the best fitting line? The best fitting line or line of best fit is a line which is closest to all the points. Meaning, it has minimum error. So, we could find the average of total deviations. And we can calculate the total deviation either by summing up the absolute differences or the squares of differences. And find a line which has the minimum error.</a:t>
            </a:r>
            <a:endParaRPr sz="13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558d0af4c2_0_17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558d0af4c2_0_176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Let us visualize the error. In this diagram, line 1 has the minimum error and hence it is the best line as compared to line 2 and 3.</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So, our machine learning algorithm needs to come up with such a line which has the minimum error. Each line is basically a model. The model or line that algorithm comes up will be used for predictions.</a:t>
            </a:r>
            <a:endParaRPr sz="12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558d0af4c2_0_17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558d0af4c2_0_179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could create a simple algorithm that iterates over all possible lines and keeps the best line so far. Such an algorithm will basically try lines with all possible slopes and distances from the center.</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What do you think is the challenge with this? It will take a huge amount of time to come up with the best model even in such a simple case.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Why not try to go to the side where the error is reducing?</a:t>
            </a:r>
            <a:endParaRPr sz="12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558d0af4c2_0_18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558d0af4c2_0_182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558d0af4c2_0_18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558d0af4c2_0_182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Give h(x) example for the image classification problem (5 and not-5) with 784 features </a:t>
            </a:r>
            <a:endParaRPr sz="12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558d0af4c2_0_18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558d0af4c2_0_183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Say, we start with a random line with some slope and intercept.</a:t>
            </a:r>
            <a:endParaRPr sz="16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558d0af4c2_0_18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558d0af4c2_0_186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And then we try increasing the slope a little bit and observe the change in error due to the change in the slope. Here we have three instances 2010, 3980 and 6020. To compute the change in error we will have to check with all the instances.</a:t>
            </a:r>
            <a:endParaRPr sz="14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558d0af4c2_0_18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558d0af4c2_0_188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the error is decreasing, we continue to increase slope at a faster pace.</a:t>
            </a:r>
            <a:endParaRPr sz="12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558d0af4c2_0_19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558d0af4c2_0_191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558d0af4c2_0_14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 name="Google Shape;92;g2558d0af4c2_0_14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a:t>their internal working in simple words using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558d0af4c2_0_19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558d0af4c2_0_192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558d0af4c2_0_19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558d0af4c2_0_193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558d0af4c2_0_19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558d0af4c2_0_194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558d0af4c2_0_19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558d0af4c2_0_195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558d0af4c2_0_19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558d0af4c2_0_195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558d0af4c2_0_19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558d0af4c2_0_196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Explain gradient descent with the help of graph.</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slope of the curve is positive, it means increasing with increasing theta value, hence perform subtraction of the partial derivative to existing theta.</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slope of the curve is negative, it means increasing with decreasing theta values, hene perorm addition of the partial derivative to existing theta</a:t>
            </a:r>
            <a:endParaRPr sz="12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558d0af4c2_0_19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558d0af4c2_0_198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558d0af4c2_0_19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558d0af4c2_0_198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558d0af4c2_0_19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558d0af4c2_0_199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558d0af4c2_0_19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558d0af4c2_0_199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558d0af4c2_0_14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 name="Google Shape;97;g2558d0af4c2_0_14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a:t>real-life examples without any maths or coding.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558d0af4c2_0_20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558d0af4c2_0_20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558d0af4c2_0_20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558d0af4c2_0_201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558d0af4c2_0_20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558d0af4c2_0_201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558d0af4c2_0_20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558d0af4c2_0_202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558d0af4c2_0_20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558d0af4c2_0_203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558d0af4c2_0_20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558d0af4c2_0_203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558d0af4c2_0_20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558d0af4c2_0_204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Normal equation is an alternative of gradient descent for linear regression.</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58d0af4c2_0_20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58d0af4c2_0_205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https://en.wikipedia.org/wiki/Linear_least_squares_(mathematics)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558d0af4c2_0_20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558d0af4c2_0_20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558d0af4c2_0_20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558d0af4c2_0_207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sz="1600"/>
              <a:t>Used Numpy library to create a column vector of size (100,1)</a:t>
            </a:r>
            <a:endParaRPr sz="1600"/>
          </a:p>
          <a:p>
            <a:pPr indent="-330200" lvl="0" marL="457200" rtl="0" algn="l">
              <a:spcBef>
                <a:spcPts val="0"/>
              </a:spcBef>
              <a:spcAft>
                <a:spcPts val="0"/>
              </a:spcAft>
              <a:buSzPts val="1600"/>
              <a:buChar char="-"/>
            </a:pPr>
            <a:r>
              <a:rPr lang="en" sz="1600"/>
              <a:t>Define a variable y which a linear function of X, noise is added to scatter the instances</a:t>
            </a:r>
            <a:endParaRPr sz="16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558d0af4c2_0_14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 name="Google Shape;102;g2558d0af4c2_0_14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a:t>We will learn concepts like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558d0af4c2_0_20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558d0af4c2_0_208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558d0af4c2_0_20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558d0af4c2_0_208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558d0af4c2_0_20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558d0af4c2_0_209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c_ object perform concatenation along the second axis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558d0af4c2_0_2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558d0af4c2_0_210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558d0af4c2_0_2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558d0af4c2_0_211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558d0af4c2_0_2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558d0af4c2_0_212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558d0af4c2_0_2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558d0af4c2_0_213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558d0af4c2_0_2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558d0af4c2_0_213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558d0af4c2_0_2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558d0af4c2_0_214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558d0af4c2_0_2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558d0af4c2_0_215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558d0af4c2_0_14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 name="Google Shape;107;g2558d0af4c2_0_14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
              <a:t>Linear Regression</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558d0af4c2_0_2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558d0af4c2_0_215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558d0af4c2_0_2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558d0af4c2_0_216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558d0af4c2_0_2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558d0af4c2_0_216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558d0af4c2_0_2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558d0af4c2_0_217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558d0af4c2_0_2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558d0af4c2_0_217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Say, we start with a random line with some slope and intercept.</a:t>
            </a: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558d0af4c2_0_2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558d0af4c2_0_220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And then we try increasing the slope a little bit and observe the change in error due to the change in the slope. Here we have three instances 2010, 3980 and 6020. To compute the change in error we will have to check with all the instances.</a:t>
            </a:r>
            <a:endParaRPr sz="1400">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558d0af4c2_0_2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558d0af4c2_0_223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the error is decreasing, we continue to increase slope at a faster pace.</a:t>
            </a:r>
            <a:endParaRPr sz="1200">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558d0af4c2_0_2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2558d0af4c2_0_226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The question is how much should we change the slope to get the next line after each probe? In simple words, the increase in the slope should be proportional to the rate of decrease in error. The more the change in error, the more we should change the slope.</a:t>
            </a:r>
            <a:endParaRPr sz="1200">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558d0af4c2_0_2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558d0af4c2_0_229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rPr>
              <a:t>So, we can say that the increase in slope is equal to some constant multiplied by the rate of decrease in error. Please note that this decrease in error is with respect to the change in slope.</a:t>
            </a:r>
            <a:endParaRPr sz="1400">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558d0af4c2_0_23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558d0af4c2_0_232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So, now we can say that the new slope is equal to the old slope plus the change. And the change is learning rate which is some constant number multiplied by the rate of decrease in error.</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558d0af4c2_0_14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558d0af4c2_0_146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2558d0af4c2_0_23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2558d0af4c2_0_235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If the error is increasing with increasing slope, we decrease the slope as in the diagram.</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This method is called gradient descent. Gradient means the rate of change and descent means going down. We go to the side where the gradient of error is going down.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Since a line is defined by slope and its distance from the center is called intercept, we do the same tweaking for the intercept too.</a:t>
            </a:r>
            <a:endParaRPr sz="1200">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558d0af4c2_0_23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2558d0af4c2_0_238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Since the gradient descent is the core algorithm in machine learning and deep learning, we would spend more time on this. Say, we are trying to find a line that fits our data points.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start with a random line. Here the line is our model because using this line we will be doing the prediction of salaries as we did earlier.</a:t>
            </a:r>
            <a:endParaRPr sz="1200">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558d0af4c2_0_2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2558d0af4c2_0_238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then slightly increase the slope and calculate the change in error. Also, notice that to compute the change in error we will have to consult all the training instances.</a:t>
            </a:r>
            <a:endParaRPr>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558d0af4c2_0_23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2558d0af4c2_0_239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If the error decreased due to increasing the slope, we continue to increase the slope in a greater amount proportional to the rate of change.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2558d0af4c2_0_24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2558d0af4c2_0_241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Otherwise if the error has increased, we go in the opposite direction that decreases the slope in the proportion of the rate of change. Larger the change in error per change in slope, larger the tweaking we do in the slope.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558d0af4c2_0_24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2558d0af4c2_0_242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If the error didn't change due to change in slope, we stop because we have probably found a line that is the best fit.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558d0af4c2_0_24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558d0af4c2_0_244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900">
                <a:solidFill>
                  <a:schemeClr val="dk1"/>
                </a:solidFill>
              </a:rPr>
              <a:t>Afterwards, we go back to tweaking the slope again. It is called the next epoch or next iteration. We continue doing it until we find that the error is no longer changing due to tweaking. The model is the line which has two parameters - slope and the intercept. Also note that the way we tweaked the slope, we would be tweaking the intercept too.</a:t>
            </a:r>
            <a:endParaRPr sz="1900">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2558d0af4c2_0_24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2558d0af4c2_0_247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900">
                <a:solidFill>
                  <a:schemeClr val="dk1"/>
                </a:solidFill>
              </a:rPr>
              <a:t>Afterwards, we go back to tweaking the slope again. It is called the next epoch or next iteration. We continue doing it until we find that the error is no longer changing due to tweaking. The model is the line which has two parameters - slope and the intercept. Also note that the way we tweaked the slope, we would be tweaking the intercept too.</a:t>
            </a:r>
            <a:endParaRPr sz="1900">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2558d0af4c2_0_24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2558d0af4c2_0_249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558d0af4c2_0_25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2558d0af4c2_0_250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58d0af4c2_0_14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558d0af4c2_0_147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558d0af4c2_0_25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558d0af4c2_0_251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2558d0af4c2_0_25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2558d0af4c2_0_251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2558d0af4c2_0_25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2558d0af4c2_0_252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558d0af4c2_0_25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2558d0af4c2_0_253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2558d0af4c2_0_25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2558d0af4c2_0_254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2558d0af4c2_0_25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2558d0af4c2_0_254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2558d0af4c2_0_25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2558d0af4c2_0_25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Can explain the partial derivative of dJ(</a:t>
            </a:r>
            <a:r>
              <a:rPr lang="en" sz="2000">
                <a:solidFill>
                  <a:srgbClr val="666666"/>
                </a:solidFill>
                <a:latin typeface="Quattrocento Sans"/>
                <a:ea typeface="Quattrocento Sans"/>
                <a:cs typeface="Quattrocento Sans"/>
                <a:sym typeface="Quattrocento Sans"/>
              </a:rPr>
              <a:t>θ</a:t>
            </a:r>
            <a:r>
              <a:rPr baseline="-25000" lang="en" sz="2000">
                <a:solidFill>
                  <a:srgbClr val="666666"/>
                </a:solidFill>
                <a:latin typeface="Quattrocento Sans"/>
                <a:ea typeface="Quattrocento Sans"/>
                <a:cs typeface="Quattrocento Sans"/>
                <a:sym typeface="Quattrocento Sans"/>
              </a:rPr>
              <a:t> </a:t>
            </a:r>
            <a:r>
              <a:rPr lang="en"/>
              <a:t>)|d</a:t>
            </a:r>
            <a:r>
              <a:rPr lang="en" sz="2000">
                <a:solidFill>
                  <a:srgbClr val="666666"/>
                </a:solidFill>
                <a:latin typeface="Quattrocento Sans"/>
                <a:ea typeface="Quattrocento Sans"/>
                <a:cs typeface="Quattrocento Sans"/>
                <a:sym typeface="Quattrocento Sans"/>
              </a:rPr>
              <a:t>θ</a:t>
            </a:r>
            <a:r>
              <a:rPr baseline="-25000" lang="en" sz="2000">
                <a:solidFill>
                  <a:srgbClr val="666666"/>
                </a:solidFill>
                <a:latin typeface="Quattrocento Sans"/>
                <a:ea typeface="Quattrocento Sans"/>
                <a:cs typeface="Quattrocento Sans"/>
                <a:sym typeface="Quattrocento Sans"/>
              </a:rPr>
              <a:t>  </a:t>
            </a:r>
            <a:r>
              <a:rPr lang="en" sz="2000">
                <a:solidFill>
                  <a:srgbClr val="666666"/>
                </a:solidFill>
                <a:latin typeface="Quattrocento Sans"/>
                <a:ea typeface="Quattrocento Sans"/>
                <a:cs typeface="Quattrocento Sans"/>
                <a:sym typeface="Quattrocento Sans"/>
              </a:rPr>
              <a:t>on board.</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2558d0af4c2_0_25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2558d0af4c2_0_255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2558d0af4c2_0_25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2558d0af4c2_0_25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2558d0af4c2_0_25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2558d0af4c2_0_256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showMasterSp="0">
  <p:cSld name="TITLE_AND_BODY_1">
    <p:spTree>
      <p:nvGrpSpPr>
        <p:cNvPr id="50" name="Shape 50"/>
        <p:cNvGrpSpPr/>
        <p:nvPr/>
      </p:nvGrpSpPr>
      <p:grpSpPr>
        <a:xfrm>
          <a:off x="0" y="0"/>
          <a:ext cx="0" cy="0"/>
          <a:chOff x="0" y="0"/>
          <a:chExt cx="0" cy="0"/>
        </a:xfrm>
      </p:grpSpPr>
      <p:cxnSp>
        <p:nvCxnSpPr>
          <p:cNvPr id="51" name="Google Shape;51;p13"/>
          <p:cNvCxnSpPr/>
          <p:nvPr/>
        </p:nvCxnSpPr>
        <p:spPr>
          <a:xfrm>
            <a:off x="357188" y="4876800"/>
            <a:ext cx="8429700" cy="0"/>
          </a:xfrm>
          <a:prstGeom prst="straightConnector1">
            <a:avLst/>
          </a:prstGeom>
          <a:noFill/>
          <a:ln cap="flat" cmpd="sng" w="76200">
            <a:solidFill>
              <a:srgbClr val="444444">
                <a:alpha val="29800"/>
              </a:srgbClr>
            </a:solidFill>
            <a:prstDash val="solid"/>
            <a:miter lim="8000"/>
            <a:headEnd len="sm" w="sm" type="none"/>
            <a:tailEnd len="sm" w="sm" type="none"/>
          </a:ln>
        </p:spPr>
      </p:cxnSp>
      <p:cxnSp>
        <p:nvCxnSpPr>
          <p:cNvPr id="52" name="Google Shape;52;p13"/>
          <p:cNvCxnSpPr/>
          <p:nvPr/>
        </p:nvCxnSpPr>
        <p:spPr>
          <a:xfrm>
            <a:off x="357188" y="266700"/>
            <a:ext cx="8429700" cy="0"/>
          </a:xfrm>
          <a:prstGeom prst="straightConnector1">
            <a:avLst/>
          </a:prstGeom>
          <a:noFill/>
          <a:ln cap="flat" cmpd="sng" w="12700">
            <a:solidFill>
              <a:srgbClr val="444444">
                <a:alpha val="29800"/>
              </a:srgbClr>
            </a:solidFill>
            <a:prstDash val="solid"/>
            <a:miter lim="8000"/>
            <a:headEnd len="sm" w="sm" type="none"/>
            <a:tailEnd len="sm" w="sm" type="none"/>
          </a:ln>
        </p:spPr>
      </p:cxnSp>
      <p:sp>
        <p:nvSpPr>
          <p:cNvPr id="53" name="Google Shape;53;p13"/>
          <p:cNvSpPr/>
          <p:nvPr>
            <p:ph idx="2" type="pic"/>
          </p:nvPr>
        </p:nvSpPr>
        <p:spPr>
          <a:xfrm>
            <a:off x="357188" y="528638"/>
            <a:ext cx="8429700" cy="3000600"/>
          </a:xfrm>
          <a:prstGeom prst="rect">
            <a:avLst/>
          </a:prstGeom>
          <a:noFill/>
          <a:ln>
            <a:noFill/>
          </a:ln>
        </p:spPr>
        <p:txBody>
          <a:bodyPr anchorCtr="0" anchor="t" bIns="34750" lIns="34750" spcFirstLastPara="1" rIns="34750" wrap="square" tIns="34750">
            <a:noAutofit/>
          </a:bodyPr>
          <a:lstStyle>
            <a:lvl1pPr indent="-209550" lvl="0" marL="215900" marR="0" rtl="0" algn="l">
              <a:lnSpc>
                <a:spcPct val="100000"/>
              </a:lnSpc>
              <a:spcBef>
                <a:spcPts val="2300"/>
              </a:spcBef>
              <a:spcAft>
                <a:spcPts val="0"/>
              </a:spcAft>
              <a:buClr>
                <a:srgbClr val="606060"/>
              </a:buClr>
              <a:buSzPts val="500"/>
              <a:buFont typeface="Gill Sans"/>
              <a:buChar char="•"/>
              <a:defRPr b="0" i="0" sz="1700" u="none" cap="none" strike="noStrike">
                <a:solidFill>
                  <a:srgbClr val="606060"/>
                </a:solidFill>
                <a:latin typeface="Gill Sans"/>
                <a:ea typeface="Gill Sans"/>
                <a:cs typeface="Gill Sans"/>
                <a:sym typeface="Gill Sans"/>
              </a:defRPr>
            </a:lvl1pPr>
            <a:lvl2pPr indent="-222250" lvl="1" marL="431800" marR="0" rtl="0" algn="l">
              <a:lnSpc>
                <a:spcPct val="100000"/>
              </a:lnSpc>
              <a:spcBef>
                <a:spcPts val="2300"/>
              </a:spcBef>
              <a:spcAft>
                <a:spcPts val="0"/>
              </a:spcAft>
              <a:buClr>
                <a:srgbClr val="606060"/>
              </a:buClr>
              <a:buSzPts val="500"/>
              <a:buFont typeface="Gill Sans"/>
              <a:buChar char="•"/>
              <a:defRPr b="0" i="0" sz="1700" u="none" cap="none" strike="noStrike">
                <a:solidFill>
                  <a:srgbClr val="606060"/>
                </a:solidFill>
                <a:latin typeface="Gill Sans"/>
                <a:ea typeface="Gill Sans"/>
                <a:cs typeface="Gill Sans"/>
                <a:sym typeface="Gill Sans"/>
              </a:defRPr>
            </a:lvl2pPr>
            <a:lvl3pPr indent="-222250" lvl="2" marL="660400" marR="0" rtl="0" algn="l">
              <a:lnSpc>
                <a:spcPct val="100000"/>
              </a:lnSpc>
              <a:spcBef>
                <a:spcPts val="2300"/>
              </a:spcBef>
              <a:spcAft>
                <a:spcPts val="0"/>
              </a:spcAft>
              <a:buClr>
                <a:srgbClr val="606060"/>
              </a:buClr>
              <a:buSzPts val="500"/>
              <a:buFont typeface="Gill Sans"/>
              <a:buChar char="•"/>
              <a:defRPr b="0" i="0" sz="1700" u="none" cap="none" strike="noStrike">
                <a:solidFill>
                  <a:srgbClr val="606060"/>
                </a:solidFill>
                <a:latin typeface="Gill Sans"/>
                <a:ea typeface="Gill Sans"/>
                <a:cs typeface="Gill Sans"/>
                <a:sym typeface="Gill Sans"/>
              </a:defRPr>
            </a:lvl3pPr>
            <a:lvl4pPr indent="-222250" lvl="3" marL="863600" marR="0" rtl="0" algn="l">
              <a:lnSpc>
                <a:spcPct val="100000"/>
              </a:lnSpc>
              <a:spcBef>
                <a:spcPts val="2300"/>
              </a:spcBef>
              <a:spcAft>
                <a:spcPts val="0"/>
              </a:spcAft>
              <a:buClr>
                <a:srgbClr val="606060"/>
              </a:buClr>
              <a:buSzPts val="500"/>
              <a:buFont typeface="Gill Sans"/>
              <a:buChar char="•"/>
              <a:defRPr b="0" i="0" sz="1700" u="none" cap="none" strike="noStrike">
                <a:solidFill>
                  <a:srgbClr val="606060"/>
                </a:solidFill>
                <a:latin typeface="Gill Sans"/>
                <a:ea typeface="Gill Sans"/>
                <a:cs typeface="Gill Sans"/>
                <a:sym typeface="Gill Sans"/>
              </a:defRPr>
            </a:lvl4pPr>
            <a:lvl5pPr indent="-209550" lvl="4" marL="1092200" marR="0" rtl="0" algn="l">
              <a:lnSpc>
                <a:spcPct val="100000"/>
              </a:lnSpc>
              <a:spcBef>
                <a:spcPts val="2300"/>
              </a:spcBef>
              <a:spcAft>
                <a:spcPts val="0"/>
              </a:spcAft>
              <a:buClr>
                <a:srgbClr val="606060"/>
              </a:buClr>
              <a:buSzPts val="500"/>
              <a:buFont typeface="Gill Sans"/>
              <a:buChar char="•"/>
              <a:defRPr b="0" i="0" sz="1700" u="none" cap="none" strike="noStrike">
                <a:solidFill>
                  <a:srgbClr val="606060"/>
                </a:solidFill>
                <a:latin typeface="Gill Sans"/>
                <a:ea typeface="Gill Sans"/>
                <a:cs typeface="Gill Sans"/>
                <a:sym typeface="Gill Sans"/>
              </a:defRPr>
            </a:lvl5pPr>
            <a:lvl6pPr indent="-209550" lvl="5" marL="1295400" marR="0" rtl="0" algn="l">
              <a:lnSpc>
                <a:spcPct val="100000"/>
              </a:lnSpc>
              <a:spcBef>
                <a:spcPts val="2300"/>
              </a:spcBef>
              <a:spcAft>
                <a:spcPts val="0"/>
              </a:spcAft>
              <a:buClr>
                <a:srgbClr val="606060"/>
              </a:buClr>
              <a:buSzPts val="500"/>
              <a:buFont typeface="Gill Sans"/>
              <a:buChar char="•"/>
              <a:defRPr b="0" i="0" sz="1700" u="none" cap="none" strike="noStrike">
                <a:solidFill>
                  <a:srgbClr val="606060"/>
                </a:solidFill>
                <a:latin typeface="Gill Sans"/>
                <a:ea typeface="Gill Sans"/>
                <a:cs typeface="Gill Sans"/>
                <a:sym typeface="Gill Sans"/>
              </a:defRPr>
            </a:lvl6pPr>
            <a:lvl7pPr indent="-222250" lvl="6" marL="1536700" marR="0" rtl="0" algn="l">
              <a:lnSpc>
                <a:spcPct val="100000"/>
              </a:lnSpc>
              <a:spcBef>
                <a:spcPts val="2300"/>
              </a:spcBef>
              <a:spcAft>
                <a:spcPts val="0"/>
              </a:spcAft>
              <a:buClr>
                <a:srgbClr val="606060"/>
              </a:buClr>
              <a:buSzPts val="500"/>
              <a:buFont typeface="Gill Sans"/>
              <a:buChar char="•"/>
              <a:defRPr b="0" i="0" sz="1700" u="none" cap="none" strike="noStrike">
                <a:solidFill>
                  <a:srgbClr val="606060"/>
                </a:solidFill>
                <a:latin typeface="Gill Sans"/>
                <a:ea typeface="Gill Sans"/>
                <a:cs typeface="Gill Sans"/>
                <a:sym typeface="Gill Sans"/>
              </a:defRPr>
            </a:lvl7pPr>
            <a:lvl8pPr indent="-222250" lvl="7" marL="1739900" marR="0" rtl="0" algn="l">
              <a:lnSpc>
                <a:spcPct val="100000"/>
              </a:lnSpc>
              <a:spcBef>
                <a:spcPts val="2300"/>
              </a:spcBef>
              <a:spcAft>
                <a:spcPts val="0"/>
              </a:spcAft>
              <a:buClr>
                <a:srgbClr val="606060"/>
              </a:buClr>
              <a:buSzPts val="500"/>
              <a:buFont typeface="Gill Sans"/>
              <a:buChar char="•"/>
              <a:defRPr b="0" i="0" sz="1700" u="none" cap="none" strike="noStrike">
                <a:solidFill>
                  <a:srgbClr val="606060"/>
                </a:solidFill>
                <a:latin typeface="Gill Sans"/>
                <a:ea typeface="Gill Sans"/>
                <a:cs typeface="Gill Sans"/>
                <a:sym typeface="Gill Sans"/>
              </a:defRPr>
            </a:lvl8pPr>
            <a:lvl9pPr indent="-222250" lvl="8" marL="1968500" marR="0" rtl="0" algn="l">
              <a:lnSpc>
                <a:spcPct val="100000"/>
              </a:lnSpc>
              <a:spcBef>
                <a:spcPts val="2300"/>
              </a:spcBef>
              <a:spcAft>
                <a:spcPts val="0"/>
              </a:spcAft>
              <a:buClr>
                <a:srgbClr val="606060"/>
              </a:buClr>
              <a:buSzPts val="500"/>
              <a:buFont typeface="Gill Sans"/>
              <a:buChar char="•"/>
              <a:defRPr b="0" i="0" sz="1700" u="none" cap="none" strike="noStrike">
                <a:solidFill>
                  <a:srgbClr val="606060"/>
                </a:solidFill>
                <a:latin typeface="Gill Sans"/>
                <a:ea typeface="Gill Sans"/>
                <a:cs typeface="Gill Sans"/>
                <a:sym typeface="Gill Sans"/>
              </a:defRPr>
            </a:lvl9pPr>
          </a:lstStyle>
          <a:p/>
        </p:txBody>
      </p:sp>
      <p:sp>
        <p:nvSpPr>
          <p:cNvPr id="54" name="Google Shape;54;p13"/>
          <p:cNvSpPr txBox="1"/>
          <p:nvPr>
            <p:ph type="title"/>
          </p:nvPr>
        </p:nvSpPr>
        <p:spPr>
          <a:xfrm>
            <a:off x="357188" y="3743325"/>
            <a:ext cx="8429700" cy="590400"/>
          </a:xfrm>
          <a:prstGeom prst="rect">
            <a:avLst/>
          </a:prstGeom>
          <a:noFill/>
          <a:ln>
            <a:noFill/>
          </a:ln>
        </p:spPr>
        <p:txBody>
          <a:bodyPr anchorCtr="0" anchor="b" bIns="91425" lIns="91425" spcFirstLastPara="1" rIns="91425" wrap="square" tIns="91425">
            <a:normAutofit/>
          </a:bodyPr>
          <a:lstStyle>
            <a:lvl1pPr indent="0" lvl="0" marL="0" marR="0" rtl="0" algn="l">
              <a:lnSpc>
                <a:spcPct val="90000"/>
              </a:lnSpc>
              <a:spcBef>
                <a:spcPts val="0"/>
              </a:spcBef>
              <a:spcAft>
                <a:spcPts val="0"/>
              </a:spcAft>
              <a:buClr>
                <a:srgbClr val="606060"/>
              </a:buClr>
              <a:buSzPts val="2800"/>
              <a:buFont typeface="Gill Sans"/>
              <a:buNone/>
              <a:defRPr b="0" i="0" sz="3400" u="none" cap="none" strike="noStrike">
                <a:solidFill>
                  <a:srgbClr val="606060"/>
                </a:solidFill>
                <a:latin typeface="Gill Sans"/>
                <a:ea typeface="Gill Sans"/>
                <a:cs typeface="Gill Sans"/>
                <a:sym typeface="Gill Sans"/>
              </a:defRPr>
            </a:lvl1pPr>
            <a:lvl2pPr indent="88900" lvl="1" marL="0" marR="0" rtl="0" algn="l">
              <a:lnSpc>
                <a:spcPct val="90000"/>
              </a:lnSpc>
              <a:spcBef>
                <a:spcPts val="0"/>
              </a:spcBef>
              <a:spcAft>
                <a:spcPts val="0"/>
              </a:spcAft>
              <a:buClr>
                <a:srgbClr val="606060"/>
              </a:buClr>
              <a:buSzPts val="2800"/>
              <a:buFont typeface="Gill Sans"/>
              <a:buNone/>
              <a:defRPr b="0" i="0" sz="3400" u="none" cap="none" strike="noStrike">
                <a:solidFill>
                  <a:srgbClr val="606060"/>
                </a:solidFill>
                <a:latin typeface="Gill Sans"/>
                <a:ea typeface="Gill Sans"/>
                <a:cs typeface="Gill Sans"/>
                <a:sym typeface="Gill Sans"/>
              </a:defRPr>
            </a:lvl2pPr>
            <a:lvl3pPr indent="177800" lvl="2" marL="0" marR="0" rtl="0" algn="l">
              <a:lnSpc>
                <a:spcPct val="90000"/>
              </a:lnSpc>
              <a:spcBef>
                <a:spcPts val="0"/>
              </a:spcBef>
              <a:spcAft>
                <a:spcPts val="0"/>
              </a:spcAft>
              <a:buClr>
                <a:srgbClr val="606060"/>
              </a:buClr>
              <a:buSzPts val="2800"/>
              <a:buFont typeface="Gill Sans"/>
              <a:buNone/>
              <a:defRPr b="0" i="0" sz="3400" u="none" cap="none" strike="noStrike">
                <a:solidFill>
                  <a:srgbClr val="606060"/>
                </a:solidFill>
                <a:latin typeface="Gill Sans"/>
                <a:ea typeface="Gill Sans"/>
                <a:cs typeface="Gill Sans"/>
                <a:sym typeface="Gill Sans"/>
              </a:defRPr>
            </a:lvl3pPr>
            <a:lvl4pPr indent="266700" lvl="3" marL="0" marR="0" rtl="0" algn="l">
              <a:lnSpc>
                <a:spcPct val="90000"/>
              </a:lnSpc>
              <a:spcBef>
                <a:spcPts val="0"/>
              </a:spcBef>
              <a:spcAft>
                <a:spcPts val="0"/>
              </a:spcAft>
              <a:buClr>
                <a:srgbClr val="606060"/>
              </a:buClr>
              <a:buSzPts val="2800"/>
              <a:buFont typeface="Gill Sans"/>
              <a:buNone/>
              <a:defRPr b="0" i="0" sz="3400" u="none" cap="none" strike="noStrike">
                <a:solidFill>
                  <a:srgbClr val="606060"/>
                </a:solidFill>
                <a:latin typeface="Gill Sans"/>
                <a:ea typeface="Gill Sans"/>
                <a:cs typeface="Gill Sans"/>
                <a:sym typeface="Gill Sans"/>
              </a:defRPr>
            </a:lvl4pPr>
            <a:lvl5pPr indent="342900" lvl="4" marL="0" marR="0" rtl="0" algn="l">
              <a:lnSpc>
                <a:spcPct val="90000"/>
              </a:lnSpc>
              <a:spcBef>
                <a:spcPts val="0"/>
              </a:spcBef>
              <a:spcAft>
                <a:spcPts val="0"/>
              </a:spcAft>
              <a:buClr>
                <a:srgbClr val="606060"/>
              </a:buClr>
              <a:buSzPts val="2800"/>
              <a:buFont typeface="Gill Sans"/>
              <a:buNone/>
              <a:defRPr b="0" i="0" sz="3400" u="none" cap="none" strike="noStrike">
                <a:solidFill>
                  <a:srgbClr val="606060"/>
                </a:solidFill>
                <a:latin typeface="Gill Sans"/>
                <a:ea typeface="Gill Sans"/>
                <a:cs typeface="Gill Sans"/>
                <a:sym typeface="Gill Sans"/>
              </a:defRPr>
            </a:lvl5pPr>
            <a:lvl6pPr indent="431800" lvl="5" marL="0" marR="0" rtl="0" algn="l">
              <a:lnSpc>
                <a:spcPct val="90000"/>
              </a:lnSpc>
              <a:spcBef>
                <a:spcPts val="0"/>
              </a:spcBef>
              <a:spcAft>
                <a:spcPts val="0"/>
              </a:spcAft>
              <a:buClr>
                <a:srgbClr val="606060"/>
              </a:buClr>
              <a:buSzPts val="2800"/>
              <a:buFont typeface="Gill Sans"/>
              <a:buNone/>
              <a:defRPr b="0" i="0" sz="3400" u="none" cap="none" strike="noStrike">
                <a:solidFill>
                  <a:srgbClr val="606060"/>
                </a:solidFill>
                <a:latin typeface="Gill Sans"/>
                <a:ea typeface="Gill Sans"/>
                <a:cs typeface="Gill Sans"/>
                <a:sym typeface="Gill Sans"/>
              </a:defRPr>
            </a:lvl6pPr>
            <a:lvl7pPr indent="520700" lvl="6" marL="0" marR="0" rtl="0" algn="l">
              <a:lnSpc>
                <a:spcPct val="90000"/>
              </a:lnSpc>
              <a:spcBef>
                <a:spcPts val="0"/>
              </a:spcBef>
              <a:spcAft>
                <a:spcPts val="0"/>
              </a:spcAft>
              <a:buClr>
                <a:srgbClr val="606060"/>
              </a:buClr>
              <a:buSzPts val="2800"/>
              <a:buFont typeface="Gill Sans"/>
              <a:buNone/>
              <a:defRPr b="0" i="0" sz="3400" u="none" cap="none" strike="noStrike">
                <a:solidFill>
                  <a:srgbClr val="606060"/>
                </a:solidFill>
                <a:latin typeface="Gill Sans"/>
                <a:ea typeface="Gill Sans"/>
                <a:cs typeface="Gill Sans"/>
                <a:sym typeface="Gill Sans"/>
              </a:defRPr>
            </a:lvl7pPr>
            <a:lvl8pPr indent="609600" lvl="7" marL="0" marR="0" rtl="0" algn="l">
              <a:lnSpc>
                <a:spcPct val="90000"/>
              </a:lnSpc>
              <a:spcBef>
                <a:spcPts val="0"/>
              </a:spcBef>
              <a:spcAft>
                <a:spcPts val="0"/>
              </a:spcAft>
              <a:buClr>
                <a:srgbClr val="606060"/>
              </a:buClr>
              <a:buSzPts val="2800"/>
              <a:buFont typeface="Gill Sans"/>
              <a:buNone/>
              <a:defRPr b="0" i="0" sz="3400" u="none" cap="none" strike="noStrike">
                <a:solidFill>
                  <a:srgbClr val="606060"/>
                </a:solidFill>
                <a:latin typeface="Gill Sans"/>
                <a:ea typeface="Gill Sans"/>
                <a:cs typeface="Gill Sans"/>
                <a:sym typeface="Gill Sans"/>
              </a:defRPr>
            </a:lvl8pPr>
            <a:lvl9pPr indent="698500" lvl="8" marL="0" marR="0" rtl="0" algn="l">
              <a:lnSpc>
                <a:spcPct val="90000"/>
              </a:lnSpc>
              <a:spcBef>
                <a:spcPts val="0"/>
              </a:spcBef>
              <a:spcAft>
                <a:spcPts val="0"/>
              </a:spcAft>
              <a:buClr>
                <a:srgbClr val="606060"/>
              </a:buClr>
              <a:buSzPts val="2800"/>
              <a:buFont typeface="Gill Sans"/>
              <a:buNone/>
              <a:defRPr b="0" i="0" sz="3400" u="none" cap="none" strike="noStrike">
                <a:solidFill>
                  <a:srgbClr val="606060"/>
                </a:solidFill>
                <a:latin typeface="Gill Sans"/>
                <a:ea typeface="Gill Sans"/>
                <a:cs typeface="Gill Sans"/>
                <a:sym typeface="Gill Sans"/>
              </a:defRPr>
            </a:lvl9pPr>
          </a:lstStyle>
          <a:p/>
        </p:txBody>
      </p:sp>
      <p:sp>
        <p:nvSpPr>
          <p:cNvPr id="55" name="Google Shape;55;p13"/>
          <p:cNvSpPr txBox="1"/>
          <p:nvPr>
            <p:ph idx="1" type="body"/>
          </p:nvPr>
        </p:nvSpPr>
        <p:spPr>
          <a:xfrm>
            <a:off x="357188" y="4357688"/>
            <a:ext cx="8429700" cy="442800"/>
          </a:xfrm>
          <a:prstGeom prst="rect">
            <a:avLst/>
          </a:prstGeom>
          <a:noFill/>
          <a:ln>
            <a:noFill/>
          </a:ln>
        </p:spPr>
        <p:txBody>
          <a:bodyPr anchorCtr="0" anchor="t" bIns="91425" lIns="91425" spcFirstLastPara="1" rIns="91425" wrap="square" tIns="91425">
            <a:normAutofit/>
          </a:bodyPr>
          <a:lstStyle>
            <a:lvl1pPr indent="-228600" lvl="0" marL="457200" marR="0" rtl="0" algn="l">
              <a:lnSpc>
                <a:spcPct val="120000"/>
              </a:lnSpc>
              <a:spcBef>
                <a:spcPts val="0"/>
              </a:spcBef>
              <a:spcAft>
                <a:spcPts val="0"/>
              </a:spcAft>
              <a:buClr>
                <a:srgbClr val="606060"/>
              </a:buClr>
              <a:buSzPts val="1800"/>
              <a:buFont typeface="Gill Sans"/>
              <a:buNone/>
              <a:defRPr b="0" i="0" sz="1200" u="none" cap="none" strike="noStrike">
                <a:solidFill>
                  <a:srgbClr val="606060"/>
                </a:solidFill>
                <a:latin typeface="Gill Sans"/>
                <a:ea typeface="Gill Sans"/>
                <a:cs typeface="Gill Sans"/>
                <a:sym typeface="Gill Sans"/>
              </a:defRPr>
            </a:lvl1pPr>
            <a:lvl2pPr indent="-228600" lvl="1" marL="914400" marR="0" rtl="0" algn="l">
              <a:lnSpc>
                <a:spcPct val="120000"/>
              </a:lnSpc>
              <a:spcBef>
                <a:spcPts val="0"/>
              </a:spcBef>
              <a:spcAft>
                <a:spcPts val="0"/>
              </a:spcAft>
              <a:buClr>
                <a:srgbClr val="606060"/>
              </a:buClr>
              <a:buSzPts val="1400"/>
              <a:buFont typeface="Gill Sans"/>
              <a:buNone/>
              <a:defRPr b="0" i="0" sz="1200" u="none" cap="none" strike="noStrike">
                <a:solidFill>
                  <a:srgbClr val="606060"/>
                </a:solidFill>
                <a:latin typeface="Gill Sans"/>
                <a:ea typeface="Gill Sans"/>
                <a:cs typeface="Gill Sans"/>
                <a:sym typeface="Gill Sans"/>
              </a:defRPr>
            </a:lvl2pPr>
            <a:lvl3pPr indent="-228600" lvl="2" marL="1371600" marR="0" rtl="0" algn="l">
              <a:lnSpc>
                <a:spcPct val="120000"/>
              </a:lnSpc>
              <a:spcBef>
                <a:spcPts val="0"/>
              </a:spcBef>
              <a:spcAft>
                <a:spcPts val="0"/>
              </a:spcAft>
              <a:buClr>
                <a:srgbClr val="606060"/>
              </a:buClr>
              <a:buSzPts val="1400"/>
              <a:buFont typeface="Gill Sans"/>
              <a:buNone/>
              <a:defRPr b="0" i="0" sz="1200" u="none" cap="none" strike="noStrike">
                <a:solidFill>
                  <a:srgbClr val="606060"/>
                </a:solidFill>
                <a:latin typeface="Gill Sans"/>
                <a:ea typeface="Gill Sans"/>
                <a:cs typeface="Gill Sans"/>
                <a:sym typeface="Gill Sans"/>
              </a:defRPr>
            </a:lvl3pPr>
            <a:lvl4pPr indent="-228600" lvl="3" marL="1828800" marR="0" rtl="0" algn="l">
              <a:lnSpc>
                <a:spcPct val="120000"/>
              </a:lnSpc>
              <a:spcBef>
                <a:spcPts val="0"/>
              </a:spcBef>
              <a:spcAft>
                <a:spcPts val="0"/>
              </a:spcAft>
              <a:buClr>
                <a:srgbClr val="606060"/>
              </a:buClr>
              <a:buSzPts val="1400"/>
              <a:buFont typeface="Gill Sans"/>
              <a:buNone/>
              <a:defRPr b="0" i="0" sz="1200" u="none" cap="none" strike="noStrike">
                <a:solidFill>
                  <a:srgbClr val="606060"/>
                </a:solidFill>
                <a:latin typeface="Gill Sans"/>
                <a:ea typeface="Gill Sans"/>
                <a:cs typeface="Gill Sans"/>
                <a:sym typeface="Gill Sans"/>
              </a:defRPr>
            </a:lvl4pPr>
            <a:lvl5pPr indent="-228600" lvl="4" marL="2286000" marR="0" rtl="0" algn="l">
              <a:lnSpc>
                <a:spcPct val="120000"/>
              </a:lnSpc>
              <a:spcBef>
                <a:spcPts val="0"/>
              </a:spcBef>
              <a:spcAft>
                <a:spcPts val="0"/>
              </a:spcAft>
              <a:buClr>
                <a:srgbClr val="606060"/>
              </a:buClr>
              <a:buSzPts val="1400"/>
              <a:buFont typeface="Gill Sans"/>
              <a:buNone/>
              <a:defRPr b="0" i="0" sz="1200" u="none" cap="none" strike="noStrike">
                <a:solidFill>
                  <a:srgbClr val="606060"/>
                </a:solidFill>
                <a:latin typeface="Gill Sans"/>
                <a:ea typeface="Gill Sans"/>
                <a:cs typeface="Gill Sans"/>
                <a:sym typeface="Gill Sans"/>
              </a:defRPr>
            </a:lvl5pPr>
            <a:lvl6pPr indent="-260350" lvl="5" marL="2743200" marR="0" rtl="0" algn="l">
              <a:lnSpc>
                <a:spcPct val="100000"/>
              </a:lnSpc>
              <a:spcBef>
                <a:spcPts val="2300"/>
              </a:spcBef>
              <a:spcAft>
                <a:spcPts val="0"/>
              </a:spcAft>
              <a:buClr>
                <a:srgbClr val="606060"/>
              </a:buClr>
              <a:buSzPts val="500"/>
              <a:buFont typeface="Gill Sans"/>
              <a:buChar char="•"/>
              <a:defRPr b="0" i="0" sz="1700" u="none" cap="none" strike="noStrike">
                <a:solidFill>
                  <a:srgbClr val="606060"/>
                </a:solidFill>
                <a:latin typeface="Gill Sans"/>
                <a:ea typeface="Gill Sans"/>
                <a:cs typeface="Gill Sans"/>
                <a:sym typeface="Gill Sans"/>
              </a:defRPr>
            </a:lvl6pPr>
            <a:lvl7pPr indent="-260350" lvl="6" marL="3200400" marR="0" rtl="0" algn="l">
              <a:lnSpc>
                <a:spcPct val="100000"/>
              </a:lnSpc>
              <a:spcBef>
                <a:spcPts val="2300"/>
              </a:spcBef>
              <a:spcAft>
                <a:spcPts val="0"/>
              </a:spcAft>
              <a:buClr>
                <a:srgbClr val="606060"/>
              </a:buClr>
              <a:buSzPts val="500"/>
              <a:buFont typeface="Gill Sans"/>
              <a:buChar char="•"/>
              <a:defRPr b="0" i="0" sz="1700" u="none" cap="none" strike="noStrike">
                <a:solidFill>
                  <a:srgbClr val="606060"/>
                </a:solidFill>
                <a:latin typeface="Gill Sans"/>
                <a:ea typeface="Gill Sans"/>
                <a:cs typeface="Gill Sans"/>
                <a:sym typeface="Gill Sans"/>
              </a:defRPr>
            </a:lvl7pPr>
            <a:lvl8pPr indent="-260350" lvl="7" marL="3657600" marR="0" rtl="0" algn="l">
              <a:lnSpc>
                <a:spcPct val="100000"/>
              </a:lnSpc>
              <a:spcBef>
                <a:spcPts val="2300"/>
              </a:spcBef>
              <a:spcAft>
                <a:spcPts val="0"/>
              </a:spcAft>
              <a:buClr>
                <a:srgbClr val="606060"/>
              </a:buClr>
              <a:buSzPts val="500"/>
              <a:buFont typeface="Gill Sans"/>
              <a:buChar char="•"/>
              <a:defRPr b="0" i="0" sz="1700" u="none" cap="none" strike="noStrike">
                <a:solidFill>
                  <a:srgbClr val="606060"/>
                </a:solidFill>
                <a:latin typeface="Gill Sans"/>
                <a:ea typeface="Gill Sans"/>
                <a:cs typeface="Gill Sans"/>
                <a:sym typeface="Gill Sans"/>
              </a:defRPr>
            </a:lvl8pPr>
            <a:lvl9pPr indent="-260350" lvl="8" marL="4114800" marR="0" rtl="0" algn="l">
              <a:lnSpc>
                <a:spcPct val="100000"/>
              </a:lnSpc>
              <a:spcBef>
                <a:spcPts val="2300"/>
              </a:spcBef>
              <a:spcAft>
                <a:spcPts val="0"/>
              </a:spcAft>
              <a:buClr>
                <a:srgbClr val="606060"/>
              </a:buClr>
              <a:buSzPts val="500"/>
              <a:buFont typeface="Gill Sans"/>
              <a:buChar char="•"/>
              <a:defRPr b="0" i="0" sz="1700" u="none" cap="none" strike="noStrike">
                <a:solidFill>
                  <a:srgbClr val="606060"/>
                </a:solidFill>
                <a:latin typeface="Gill Sans"/>
                <a:ea typeface="Gill Sans"/>
                <a:cs typeface="Gill Sans"/>
                <a:sym typeface="Gill Sans"/>
              </a:defRPr>
            </a:lvl9pPr>
          </a:lstStyle>
          <a:p/>
        </p:txBody>
      </p:sp>
      <p:pic>
        <p:nvPicPr>
          <p:cNvPr descr="pasted-image.png" id="56" name="Google Shape;56;p13"/>
          <p:cNvPicPr preferRelativeResize="0"/>
          <p:nvPr/>
        </p:nvPicPr>
        <p:blipFill rotWithShape="1">
          <a:blip r:embed="rId2">
            <a:alphaModFix/>
          </a:blip>
          <a:srcRect b="0" l="0" r="0" t="0"/>
          <a:stretch/>
        </p:blipFill>
        <p:spPr>
          <a:xfrm>
            <a:off x="7516533" y="4915852"/>
            <a:ext cx="1281000" cy="210900"/>
          </a:xfrm>
          <a:prstGeom prst="rect">
            <a:avLst/>
          </a:prstGeom>
          <a:noFill/>
          <a:ln>
            <a:noFill/>
          </a:ln>
        </p:spPr>
      </p:pic>
      <p:sp>
        <p:nvSpPr>
          <p:cNvPr id="57" name="Google Shape;57;p13"/>
          <p:cNvSpPr txBox="1"/>
          <p:nvPr>
            <p:ph idx="12" type="sldNum"/>
          </p:nvPr>
        </p:nvSpPr>
        <p:spPr>
          <a:xfrm>
            <a:off x="8596312" y="4619625"/>
            <a:ext cx="157200" cy="171600"/>
          </a:xfrm>
          <a:prstGeom prst="rect">
            <a:avLst/>
          </a:prstGeom>
          <a:noFill/>
          <a:ln>
            <a:noFill/>
          </a:ln>
        </p:spPr>
        <p:txBody>
          <a:bodyPr anchorCtr="0" anchor="t" bIns="19300" lIns="19300" spcFirstLastPara="1" rIns="19300" wrap="square" tIns="19300">
            <a:normAutofit lnSpcReduction="20000"/>
          </a:bodyPr>
          <a:lstStyle>
            <a:lvl1pPr indent="0" lvl="0" marL="0" marR="0" rtl="0" algn="ctr">
              <a:lnSpc>
                <a:spcPct val="100000"/>
              </a:lnSpc>
              <a:spcBef>
                <a:spcPts val="0"/>
              </a:spcBef>
              <a:spcAft>
                <a:spcPts val="0"/>
              </a:spcAft>
              <a:buClr>
                <a:srgbClr val="606060"/>
              </a:buClr>
              <a:buFont typeface="Gill Sans"/>
              <a:buNone/>
              <a:defRPr b="0" i="0" sz="900" u="none" cap="none" strike="noStrike">
                <a:solidFill>
                  <a:srgbClr val="606060"/>
                </a:solidFill>
                <a:latin typeface="Gill Sans"/>
                <a:ea typeface="Gill Sans"/>
                <a:cs typeface="Gill Sans"/>
                <a:sym typeface="Gill Sans"/>
              </a:defRPr>
            </a:lvl1pPr>
            <a:lvl2pPr indent="0" lvl="1" marL="0" marR="0" rtl="0" algn="ctr">
              <a:lnSpc>
                <a:spcPct val="100000"/>
              </a:lnSpc>
              <a:spcBef>
                <a:spcPts val="0"/>
              </a:spcBef>
              <a:spcAft>
                <a:spcPts val="0"/>
              </a:spcAft>
              <a:buClr>
                <a:srgbClr val="606060"/>
              </a:buClr>
              <a:buFont typeface="Gill Sans"/>
              <a:buNone/>
              <a:defRPr b="0" i="0" sz="900" u="none" cap="none" strike="noStrike">
                <a:solidFill>
                  <a:srgbClr val="606060"/>
                </a:solidFill>
                <a:latin typeface="Gill Sans"/>
                <a:ea typeface="Gill Sans"/>
                <a:cs typeface="Gill Sans"/>
                <a:sym typeface="Gill Sans"/>
              </a:defRPr>
            </a:lvl2pPr>
            <a:lvl3pPr indent="0" lvl="2" marL="0" marR="0" rtl="0" algn="ctr">
              <a:lnSpc>
                <a:spcPct val="100000"/>
              </a:lnSpc>
              <a:spcBef>
                <a:spcPts val="0"/>
              </a:spcBef>
              <a:spcAft>
                <a:spcPts val="0"/>
              </a:spcAft>
              <a:buClr>
                <a:srgbClr val="606060"/>
              </a:buClr>
              <a:buFont typeface="Gill Sans"/>
              <a:buNone/>
              <a:defRPr b="0" i="0" sz="900" u="none" cap="none" strike="noStrike">
                <a:solidFill>
                  <a:srgbClr val="606060"/>
                </a:solidFill>
                <a:latin typeface="Gill Sans"/>
                <a:ea typeface="Gill Sans"/>
                <a:cs typeface="Gill Sans"/>
                <a:sym typeface="Gill Sans"/>
              </a:defRPr>
            </a:lvl3pPr>
            <a:lvl4pPr indent="0" lvl="3" marL="0" marR="0" rtl="0" algn="ctr">
              <a:lnSpc>
                <a:spcPct val="100000"/>
              </a:lnSpc>
              <a:spcBef>
                <a:spcPts val="0"/>
              </a:spcBef>
              <a:spcAft>
                <a:spcPts val="0"/>
              </a:spcAft>
              <a:buClr>
                <a:srgbClr val="606060"/>
              </a:buClr>
              <a:buFont typeface="Gill Sans"/>
              <a:buNone/>
              <a:defRPr b="0" i="0" sz="900" u="none" cap="none" strike="noStrike">
                <a:solidFill>
                  <a:srgbClr val="606060"/>
                </a:solidFill>
                <a:latin typeface="Gill Sans"/>
                <a:ea typeface="Gill Sans"/>
                <a:cs typeface="Gill Sans"/>
                <a:sym typeface="Gill Sans"/>
              </a:defRPr>
            </a:lvl4pPr>
            <a:lvl5pPr indent="0" lvl="4" marL="0" marR="0" rtl="0" algn="ctr">
              <a:lnSpc>
                <a:spcPct val="100000"/>
              </a:lnSpc>
              <a:spcBef>
                <a:spcPts val="0"/>
              </a:spcBef>
              <a:spcAft>
                <a:spcPts val="0"/>
              </a:spcAft>
              <a:buClr>
                <a:srgbClr val="606060"/>
              </a:buClr>
              <a:buFont typeface="Gill Sans"/>
              <a:buNone/>
              <a:defRPr b="0" i="0" sz="900" u="none" cap="none" strike="noStrike">
                <a:solidFill>
                  <a:srgbClr val="606060"/>
                </a:solidFill>
                <a:latin typeface="Gill Sans"/>
                <a:ea typeface="Gill Sans"/>
                <a:cs typeface="Gill Sans"/>
                <a:sym typeface="Gill Sans"/>
              </a:defRPr>
            </a:lvl5pPr>
            <a:lvl6pPr indent="0" lvl="5" marL="0" marR="0" rtl="0" algn="ctr">
              <a:lnSpc>
                <a:spcPct val="100000"/>
              </a:lnSpc>
              <a:spcBef>
                <a:spcPts val="0"/>
              </a:spcBef>
              <a:spcAft>
                <a:spcPts val="0"/>
              </a:spcAft>
              <a:buClr>
                <a:srgbClr val="606060"/>
              </a:buClr>
              <a:buFont typeface="Gill Sans"/>
              <a:buNone/>
              <a:defRPr b="0" i="0" sz="900" u="none" cap="none" strike="noStrike">
                <a:solidFill>
                  <a:srgbClr val="606060"/>
                </a:solidFill>
                <a:latin typeface="Gill Sans"/>
                <a:ea typeface="Gill Sans"/>
                <a:cs typeface="Gill Sans"/>
                <a:sym typeface="Gill Sans"/>
              </a:defRPr>
            </a:lvl6pPr>
            <a:lvl7pPr indent="0" lvl="6" marL="0" marR="0" rtl="0" algn="ctr">
              <a:lnSpc>
                <a:spcPct val="100000"/>
              </a:lnSpc>
              <a:spcBef>
                <a:spcPts val="0"/>
              </a:spcBef>
              <a:spcAft>
                <a:spcPts val="0"/>
              </a:spcAft>
              <a:buClr>
                <a:srgbClr val="606060"/>
              </a:buClr>
              <a:buFont typeface="Gill Sans"/>
              <a:buNone/>
              <a:defRPr b="0" i="0" sz="900" u="none" cap="none" strike="noStrike">
                <a:solidFill>
                  <a:srgbClr val="606060"/>
                </a:solidFill>
                <a:latin typeface="Gill Sans"/>
                <a:ea typeface="Gill Sans"/>
                <a:cs typeface="Gill Sans"/>
                <a:sym typeface="Gill Sans"/>
              </a:defRPr>
            </a:lvl7pPr>
            <a:lvl8pPr indent="0" lvl="7" marL="0" marR="0" rtl="0" algn="ctr">
              <a:lnSpc>
                <a:spcPct val="100000"/>
              </a:lnSpc>
              <a:spcBef>
                <a:spcPts val="0"/>
              </a:spcBef>
              <a:spcAft>
                <a:spcPts val="0"/>
              </a:spcAft>
              <a:buClr>
                <a:srgbClr val="606060"/>
              </a:buClr>
              <a:buFont typeface="Gill Sans"/>
              <a:buNone/>
              <a:defRPr b="0" i="0" sz="900" u="none" cap="none" strike="noStrike">
                <a:solidFill>
                  <a:srgbClr val="606060"/>
                </a:solidFill>
                <a:latin typeface="Gill Sans"/>
                <a:ea typeface="Gill Sans"/>
                <a:cs typeface="Gill Sans"/>
                <a:sym typeface="Gill Sans"/>
              </a:defRPr>
            </a:lvl8pPr>
            <a:lvl9pPr indent="0" lvl="8" marL="0" marR="0" rtl="0" algn="ctr">
              <a:lnSpc>
                <a:spcPct val="100000"/>
              </a:lnSpc>
              <a:spcBef>
                <a:spcPts val="0"/>
              </a:spcBef>
              <a:spcAft>
                <a:spcPts val="0"/>
              </a:spcAft>
              <a:buClr>
                <a:srgbClr val="606060"/>
              </a:buClr>
              <a:buFont typeface="Gill Sans"/>
              <a:buNone/>
              <a:defRPr b="0" i="0" sz="900" u="none" cap="none" strike="noStrike">
                <a:solidFill>
                  <a:srgbClr val="60606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sz="1400">
              <a:solidFill>
                <a:schemeClr val="dk2"/>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1">
  <p:cSld name="Title &amp; Bullets">
    <p:spTree>
      <p:nvGrpSpPr>
        <p:cNvPr id="58" name="Shape 58"/>
        <p:cNvGrpSpPr/>
        <p:nvPr/>
      </p:nvGrpSpPr>
      <p:grpSpPr>
        <a:xfrm>
          <a:off x="0" y="0"/>
          <a:ext cx="0" cy="0"/>
          <a:chOff x="0" y="0"/>
          <a:chExt cx="0" cy="0"/>
        </a:xfrm>
      </p:grpSpPr>
      <p:pic>
        <p:nvPicPr>
          <p:cNvPr id="59" name="Google Shape;59;p14"/>
          <p:cNvPicPr preferRelativeResize="0"/>
          <p:nvPr/>
        </p:nvPicPr>
        <p:blipFill>
          <a:blip r:embed="rId2">
            <a:alphaModFix/>
          </a:blip>
          <a:stretch>
            <a:fillRect/>
          </a:stretch>
        </p:blipFill>
        <p:spPr>
          <a:xfrm>
            <a:off x="7998950" y="4879350"/>
            <a:ext cx="1078502" cy="177475"/>
          </a:xfrm>
          <a:prstGeom prst="rect">
            <a:avLst/>
          </a:prstGeom>
          <a:noFill/>
          <a:ln>
            <a:noFill/>
          </a:ln>
        </p:spPr>
      </p:pic>
      <p:pic>
        <p:nvPicPr>
          <p:cNvPr id="60" name="Google Shape;60;p14"/>
          <p:cNvPicPr preferRelativeResize="0"/>
          <p:nvPr/>
        </p:nvPicPr>
        <p:blipFill>
          <a:blip r:embed="rId3">
            <a:alphaModFix/>
          </a:blip>
          <a:stretch>
            <a:fillRect/>
          </a:stretch>
        </p:blipFill>
        <p:spPr>
          <a:xfrm>
            <a:off x="8340151" y="18322"/>
            <a:ext cx="737287" cy="737287"/>
          </a:xfrm>
          <a:prstGeom prst="rect">
            <a:avLst/>
          </a:prstGeom>
          <a:noFill/>
          <a:ln>
            <a:noFill/>
          </a:ln>
        </p:spPr>
      </p:pic>
      <p:sp>
        <p:nvSpPr>
          <p:cNvPr id="61" name="Google Shape;61;p14"/>
          <p:cNvSpPr txBox="1"/>
          <p:nvPr/>
        </p:nvSpPr>
        <p:spPr>
          <a:xfrm>
            <a:off x="-64550" y="4845038"/>
            <a:ext cx="1855800" cy="1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Quattrocento Sans"/>
                <a:ea typeface="Quattrocento Sans"/>
                <a:cs typeface="Quattrocento Sans"/>
                <a:sym typeface="Quattrocento Sans"/>
              </a:rPr>
              <a:t>ML Algorithms</a:t>
            </a:r>
            <a:endParaRPr>
              <a:solidFill>
                <a:schemeClr val="dk2"/>
              </a:solidFill>
              <a:latin typeface="Quattrocento Sans"/>
              <a:ea typeface="Quattrocento Sans"/>
              <a:cs typeface="Quattrocento Sans"/>
              <a:sym typeface="Quattrocento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1 1">
  <p:cSld name="Title &amp; Bullets_1">
    <p:spTree>
      <p:nvGrpSpPr>
        <p:cNvPr id="62" name="Shape 62"/>
        <p:cNvGrpSpPr/>
        <p:nvPr/>
      </p:nvGrpSpPr>
      <p:grpSpPr>
        <a:xfrm>
          <a:off x="0" y="0"/>
          <a:ext cx="0" cy="0"/>
          <a:chOff x="0" y="0"/>
          <a:chExt cx="0" cy="0"/>
        </a:xfrm>
      </p:grpSpPr>
      <p:sp>
        <p:nvSpPr>
          <p:cNvPr id="63" name="Google Shape;63;p15"/>
          <p:cNvSpPr txBox="1"/>
          <p:nvPr>
            <p:ph idx="1" type="body"/>
          </p:nvPr>
        </p:nvSpPr>
        <p:spPr>
          <a:xfrm>
            <a:off x="357188" y="1600646"/>
            <a:ext cx="8429700" cy="3020400"/>
          </a:xfrm>
          <a:prstGeom prst="rect">
            <a:avLst/>
          </a:prstGeom>
          <a:noFill/>
          <a:ln>
            <a:noFill/>
          </a:ln>
        </p:spPr>
        <p:txBody>
          <a:bodyPr anchorCtr="0" anchor="ctr" bIns="91425" lIns="91425" spcFirstLastPara="1" rIns="91425" wrap="square" tIns="91425">
            <a:normAutofit/>
          </a:bodyPr>
          <a:lstStyle>
            <a:lvl1pPr indent="-342900" lvl="0" marL="457200" rtl="0">
              <a:spcBef>
                <a:spcPts val="0"/>
              </a:spcBef>
              <a:spcAft>
                <a:spcPts val="0"/>
              </a:spcAft>
              <a:buSzPts val="1800"/>
              <a:buFont typeface="Gill Sans"/>
              <a:buChar char="•"/>
              <a:defRPr/>
            </a:lvl1pPr>
            <a:lvl2pPr indent="-317500" lvl="1" marL="914400" rtl="0">
              <a:spcBef>
                <a:spcPts val="1200"/>
              </a:spcBef>
              <a:spcAft>
                <a:spcPts val="0"/>
              </a:spcAft>
              <a:buSzPts val="1400"/>
              <a:buFont typeface="Gill Sans"/>
              <a:buChar char="•"/>
              <a:defRPr/>
            </a:lvl2pPr>
            <a:lvl3pPr indent="-317500" lvl="2" marL="1371600" rtl="0">
              <a:spcBef>
                <a:spcPts val="1200"/>
              </a:spcBef>
              <a:spcAft>
                <a:spcPts val="0"/>
              </a:spcAft>
              <a:buSzPts val="1400"/>
              <a:buFont typeface="Gill Sans"/>
              <a:buChar char="•"/>
              <a:defRPr/>
            </a:lvl3pPr>
            <a:lvl4pPr indent="-317500" lvl="3" marL="1828800" rtl="0">
              <a:spcBef>
                <a:spcPts val="1200"/>
              </a:spcBef>
              <a:spcAft>
                <a:spcPts val="0"/>
              </a:spcAft>
              <a:buSzPts val="1400"/>
              <a:buFont typeface="Gill Sans"/>
              <a:buChar char="•"/>
              <a:defRPr/>
            </a:lvl4pPr>
            <a:lvl5pPr indent="-317500" lvl="4" marL="2286000" rtl="0">
              <a:spcBef>
                <a:spcPts val="1200"/>
              </a:spcBef>
              <a:spcAft>
                <a:spcPts val="0"/>
              </a:spcAft>
              <a:buSzPts val="1400"/>
              <a:buFont typeface="Gill Sans"/>
              <a:buChar char="•"/>
              <a:defRPr/>
            </a:lvl5pPr>
            <a:lvl6pPr indent="-317500" lvl="5" marL="2743200" rtl="0">
              <a:spcBef>
                <a:spcPts val="1200"/>
              </a:spcBef>
              <a:spcAft>
                <a:spcPts val="0"/>
              </a:spcAft>
              <a:buSzPts val="1400"/>
              <a:buChar char="■"/>
              <a:defRPr/>
            </a:lvl6pPr>
            <a:lvl7pPr indent="-317500" lvl="6" marL="3200400" rtl="0">
              <a:spcBef>
                <a:spcPts val="1200"/>
              </a:spcBef>
              <a:spcAft>
                <a:spcPts val="0"/>
              </a:spcAft>
              <a:buSzPts val="1400"/>
              <a:buChar char="●"/>
              <a:defRPr/>
            </a:lvl7pPr>
            <a:lvl8pPr indent="-317500" lvl="7" marL="3657600" rtl="0">
              <a:spcBef>
                <a:spcPts val="1200"/>
              </a:spcBef>
              <a:spcAft>
                <a:spcPts val="0"/>
              </a:spcAft>
              <a:buSzPts val="1400"/>
              <a:buChar char="○"/>
              <a:defRPr/>
            </a:lvl8pPr>
            <a:lvl9pPr indent="-317500" lvl="8" marL="4114800" rtl="0">
              <a:spcBef>
                <a:spcPts val="1200"/>
              </a:spcBef>
              <a:spcAft>
                <a:spcPts val="1200"/>
              </a:spcAft>
              <a:buSzPts val="1400"/>
              <a:buChar char="■"/>
              <a:defRPr/>
            </a:lvl9pPr>
          </a:lstStyle>
          <a:p/>
        </p:txBody>
      </p:sp>
      <p:sp>
        <p:nvSpPr>
          <p:cNvPr id="64" name="Google Shape;64;p15"/>
          <p:cNvSpPr txBox="1"/>
          <p:nvPr>
            <p:ph type="title"/>
          </p:nvPr>
        </p:nvSpPr>
        <p:spPr>
          <a:xfrm>
            <a:off x="357188" y="227707"/>
            <a:ext cx="8429700" cy="616500"/>
          </a:xfrm>
          <a:prstGeom prst="rect">
            <a:avLst/>
          </a:prstGeom>
          <a:noFill/>
          <a:ln>
            <a:noFill/>
          </a:ln>
        </p:spPr>
        <p:txBody>
          <a:bodyPr anchorCtr="0" anchor="ctr" bIns="91425" lIns="91425" spcFirstLastPara="1" rIns="91425" wrap="square" tIns="91425">
            <a:normAutofit/>
          </a:bodyPr>
          <a:lstStyle>
            <a:lvl1pPr lvl="0" rtl="0">
              <a:lnSpc>
                <a:spcPct val="90000"/>
              </a:lnSpc>
              <a:spcBef>
                <a:spcPts val="0"/>
              </a:spcBef>
              <a:spcAft>
                <a:spcPts val="0"/>
              </a:spcAft>
              <a:buSzPts val="2800"/>
              <a:buNone/>
              <a:defRPr/>
            </a:lvl1pPr>
            <a:lvl2pPr indent="152400" lvl="1" rtl="0">
              <a:lnSpc>
                <a:spcPct val="90000"/>
              </a:lnSpc>
              <a:spcBef>
                <a:spcPts val="0"/>
              </a:spcBef>
              <a:spcAft>
                <a:spcPts val="0"/>
              </a:spcAft>
              <a:buSzPts val="2800"/>
              <a:buNone/>
              <a:defRPr/>
            </a:lvl2pPr>
            <a:lvl3pPr indent="292100" lvl="2" rtl="0">
              <a:lnSpc>
                <a:spcPct val="90000"/>
              </a:lnSpc>
              <a:spcBef>
                <a:spcPts val="0"/>
              </a:spcBef>
              <a:spcAft>
                <a:spcPts val="0"/>
              </a:spcAft>
              <a:buSzPts val="2800"/>
              <a:buNone/>
              <a:defRPr/>
            </a:lvl3pPr>
            <a:lvl4pPr indent="444500" lvl="3" rtl="0">
              <a:lnSpc>
                <a:spcPct val="90000"/>
              </a:lnSpc>
              <a:spcBef>
                <a:spcPts val="0"/>
              </a:spcBef>
              <a:spcAft>
                <a:spcPts val="0"/>
              </a:spcAft>
              <a:buSzPts val="2800"/>
              <a:buNone/>
              <a:defRPr/>
            </a:lvl4pPr>
            <a:lvl5pPr indent="584200" lvl="4" rtl="0">
              <a:lnSpc>
                <a:spcPct val="90000"/>
              </a:lnSpc>
              <a:spcBef>
                <a:spcPts val="0"/>
              </a:spcBef>
              <a:spcAft>
                <a:spcPts val="0"/>
              </a:spcAft>
              <a:buSzPts val="2800"/>
              <a:buNone/>
              <a:defRPr/>
            </a:lvl5pPr>
            <a:lvl6pPr indent="736600" lvl="5" rtl="0">
              <a:lnSpc>
                <a:spcPct val="90000"/>
              </a:lnSpc>
              <a:spcBef>
                <a:spcPts val="0"/>
              </a:spcBef>
              <a:spcAft>
                <a:spcPts val="0"/>
              </a:spcAft>
              <a:buSzPts val="2800"/>
              <a:buNone/>
              <a:defRPr/>
            </a:lvl6pPr>
            <a:lvl7pPr indent="889000" lvl="6" rtl="0">
              <a:lnSpc>
                <a:spcPct val="90000"/>
              </a:lnSpc>
              <a:spcBef>
                <a:spcPts val="0"/>
              </a:spcBef>
              <a:spcAft>
                <a:spcPts val="0"/>
              </a:spcAft>
              <a:buSzPts val="2800"/>
              <a:buNone/>
              <a:defRPr/>
            </a:lvl7pPr>
            <a:lvl8pPr indent="1028700" lvl="7" rtl="0">
              <a:lnSpc>
                <a:spcPct val="90000"/>
              </a:lnSpc>
              <a:spcBef>
                <a:spcPts val="0"/>
              </a:spcBef>
              <a:spcAft>
                <a:spcPts val="0"/>
              </a:spcAft>
              <a:buSzPts val="2800"/>
              <a:buNone/>
              <a:defRPr/>
            </a:lvl8pPr>
            <a:lvl9pPr indent="1181100" lvl="8" rtl="0">
              <a:lnSpc>
                <a:spcPct val="90000"/>
              </a:lnSpc>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1 2">
  <p:cSld name="Title &amp; Bullets_2">
    <p:spTree>
      <p:nvGrpSpPr>
        <p:cNvPr id="65" name="Shape 65"/>
        <p:cNvGrpSpPr/>
        <p:nvPr/>
      </p:nvGrpSpPr>
      <p:grpSpPr>
        <a:xfrm>
          <a:off x="0" y="0"/>
          <a:ext cx="0" cy="0"/>
          <a:chOff x="0" y="0"/>
          <a:chExt cx="0" cy="0"/>
        </a:xfrm>
      </p:grpSpPr>
      <p:sp>
        <p:nvSpPr>
          <p:cNvPr id="66" name="Google Shape;66;p16"/>
          <p:cNvSpPr txBox="1"/>
          <p:nvPr>
            <p:ph idx="1" type="body"/>
          </p:nvPr>
        </p:nvSpPr>
        <p:spPr>
          <a:xfrm>
            <a:off x="357188" y="1600646"/>
            <a:ext cx="8429700" cy="3020400"/>
          </a:xfrm>
          <a:prstGeom prst="rect">
            <a:avLst/>
          </a:prstGeom>
          <a:noFill/>
          <a:ln>
            <a:noFill/>
          </a:ln>
        </p:spPr>
        <p:txBody>
          <a:bodyPr anchorCtr="0" anchor="ctr" bIns="91425" lIns="91425" spcFirstLastPara="1" rIns="91425" wrap="square" tIns="91425">
            <a:normAutofit/>
          </a:bodyPr>
          <a:lstStyle>
            <a:lvl1pPr indent="-342900" lvl="0" marL="457200" rtl="0">
              <a:spcBef>
                <a:spcPts val="0"/>
              </a:spcBef>
              <a:spcAft>
                <a:spcPts val="0"/>
              </a:spcAft>
              <a:buSzPts val="1800"/>
              <a:buFont typeface="Gill Sans"/>
              <a:buChar char="•"/>
              <a:defRPr/>
            </a:lvl1pPr>
            <a:lvl2pPr indent="-317500" lvl="1" marL="914400" rtl="0">
              <a:spcBef>
                <a:spcPts val="1200"/>
              </a:spcBef>
              <a:spcAft>
                <a:spcPts val="0"/>
              </a:spcAft>
              <a:buSzPts val="1400"/>
              <a:buFont typeface="Gill Sans"/>
              <a:buChar char="•"/>
              <a:defRPr/>
            </a:lvl2pPr>
            <a:lvl3pPr indent="-317500" lvl="2" marL="1371600" rtl="0">
              <a:spcBef>
                <a:spcPts val="1200"/>
              </a:spcBef>
              <a:spcAft>
                <a:spcPts val="0"/>
              </a:spcAft>
              <a:buSzPts val="1400"/>
              <a:buFont typeface="Gill Sans"/>
              <a:buChar char="•"/>
              <a:defRPr/>
            </a:lvl3pPr>
            <a:lvl4pPr indent="-317500" lvl="3" marL="1828800" rtl="0">
              <a:spcBef>
                <a:spcPts val="1200"/>
              </a:spcBef>
              <a:spcAft>
                <a:spcPts val="0"/>
              </a:spcAft>
              <a:buSzPts val="1400"/>
              <a:buFont typeface="Gill Sans"/>
              <a:buChar char="•"/>
              <a:defRPr/>
            </a:lvl4pPr>
            <a:lvl5pPr indent="-317500" lvl="4" marL="2286000" rtl="0">
              <a:spcBef>
                <a:spcPts val="1200"/>
              </a:spcBef>
              <a:spcAft>
                <a:spcPts val="0"/>
              </a:spcAft>
              <a:buSzPts val="1400"/>
              <a:buFont typeface="Gill Sans"/>
              <a:buChar char="•"/>
              <a:defRPr/>
            </a:lvl5pPr>
            <a:lvl6pPr indent="-317500" lvl="5" marL="2743200" rtl="0">
              <a:spcBef>
                <a:spcPts val="1200"/>
              </a:spcBef>
              <a:spcAft>
                <a:spcPts val="0"/>
              </a:spcAft>
              <a:buSzPts val="1400"/>
              <a:buChar char="■"/>
              <a:defRPr/>
            </a:lvl6pPr>
            <a:lvl7pPr indent="-317500" lvl="6" marL="3200400" rtl="0">
              <a:spcBef>
                <a:spcPts val="1200"/>
              </a:spcBef>
              <a:spcAft>
                <a:spcPts val="0"/>
              </a:spcAft>
              <a:buSzPts val="1400"/>
              <a:buChar char="●"/>
              <a:defRPr/>
            </a:lvl7pPr>
            <a:lvl8pPr indent="-317500" lvl="7" marL="3657600" rtl="0">
              <a:spcBef>
                <a:spcPts val="1200"/>
              </a:spcBef>
              <a:spcAft>
                <a:spcPts val="0"/>
              </a:spcAft>
              <a:buSzPts val="1400"/>
              <a:buChar char="○"/>
              <a:defRPr/>
            </a:lvl8pPr>
            <a:lvl9pPr indent="-317500" lvl="8" marL="4114800" rtl="0">
              <a:spcBef>
                <a:spcPts val="1200"/>
              </a:spcBef>
              <a:spcAft>
                <a:spcPts val="1200"/>
              </a:spcAft>
              <a:buSzPts val="1400"/>
              <a:buChar char="■"/>
              <a:defRPr/>
            </a:lvl9pPr>
          </a:lstStyle>
          <a:p/>
        </p:txBody>
      </p:sp>
      <p:sp>
        <p:nvSpPr>
          <p:cNvPr id="67" name="Google Shape;67;p16"/>
          <p:cNvSpPr txBox="1"/>
          <p:nvPr>
            <p:ph type="title"/>
          </p:nvPr>
        </p:nvSpPr>
        <p:spPr>
          <a:xfrm>
            <a:off x="357188" y="227707"/>
            <a:ext cx="8429700" cy="616500"/>
          </a:xfrm>
          <a:prstGeom prst="rect">
            <a:avLst/>
          </a:prstGeom>
          <a:noFill/>
          <a:ln>
            <a:noFill/>
          </a:ln>
        </p:spPr>
        <p:txBody>
          <a:bodyPr anchorCtr="0" anchor="ctr" bIns="91425" lIns="91425" spcFirstLastPara="1" rIns="91425" wrap="square" tIns="91425">
            <a:normAutofit/>
          </a:bodyPr>
          <a:lstStyle>
            <a:lvl1pPr lvl="0" rtl="0">
              <a:lnSpc>
                <a:spcPct val="90000"/>
              </a:lnSpc>
              <a:spcBef>
                <a:spcPts val="0"/>
              </a:spcBef>
              <a:spcAft>
                <a:spcPts val="0"/>
              </a:spcAft>
              <a:buSzPts val="2800"/>
              <a:buNone/>
              <a:defRPr/>
            </a:lvl1pPr>
            <a:lvl2pPr indent="152400" lvl="1" rtl="0">
              <a:lnSpc>
                <a:spcPct val="90000"/>
              </a:lnSpc>
              <a:spcBef>
                <a:spcPts val="0"/>
              </a:spcBef>
              <a:spcAft>
                <a:spcPts val="0"/>
              </a:spcAft>
              <a:buSzPts val="2800"/>
              <a:buNone/>
              <a:defRPr/>
            </a:lvl2pPr>
            <a:lvl3pPr indent="292100" lvl="2" rtl="0">
              <a:lnSpc>
                <a:spcPct val="90000"/>
              </a:lnSpc>
              <a:spcBef>
                <a:spcPts val="0"/>
              </a:spcBef>
              <a:spcAft>
                <a:spcPts val="0"/>
              </a:spcAft>
              <a:buSzPts val="2800"/>
              <a:buNone/>
              <a:defRPr/>
            </a:lvl3pPr>
            <a:lvl4pPr indent="444500" lvl="3" rtl="0">
              <a:lnSpc>
                <a:spcPct val="90000"/>
              </a:lnSpc>
              <a:spcBef>
                <a:spcPts val="0"/>
              </a:spcBef>
              <a:spcAft>
                <a:spcPts val="0"/>
              </a:spcAft>
              <a:buSzPts val="2800"/>
              <a:buNone/>
              <a:defRPr/>
            </a:lvl4pPr>
            <a:lvl5pPr indent="584200" lvl="4" rtl="0">
              <a:lnSpc>
                <a:spcPct val="90000"/>
              </a:lnSpc>
              <a:spcBef>
                <a:spcPts val="0"/>
              </a:spcBef>
              <a:spcAft>
                <a:spcPts val="0"/>
              </a:spcAft>
              <a:buSzPts val="2800"/>
              <a:buNone/>
              <a:defRPr/>
            </a:lvl5pPr>
            <a:lvl6pPr indent="736600" lvl="5" rtl="0">
              <a:lnSpc>
                <a:spcPct val="90000"/>
              </a:lnSpc>
              <a:spcBef>
                <a:spcPts val="0"/>
              </a:spcBef>
              <a:spcAft>
                <a:spcPts val="0"/>
              </a:spcAft>
              <a:buSzPts val="2800"/>
              <a:buNone/>
              <a:defRPr/>
            </a:lvl6pPr>
            <a:lvl7pPr indent="889000" lvl="6" rtl="0">
              <a:lnSpc>
                <a:spcPct val="90000"/>
              </a:lnSpc>
              <a:spcBef>
                <a:spcPts val="0"/>
              </a:spcBef>
              <a:spcAft>
                <a:spcPts val="0"/>
              </a:spcAft>
              <a:buSzPts val="2800"/>
              <a:buNone/>
              <a:defRPr/>
            </a:lvl7pPr>
            <a:lvl8pPr indent="1028700" lvl="7" rtl="0">
              <a:lnSpc>
                <a:spcPct val="90000"/>
              </a:lnSpc>
              <a:spcBef>
                <a:spcPts val="0"/>
              </a:spcBef>
              <a:spcAft>
                <a:spcPts val="0"/>
              </a:spcAft>
              <a:buSzPts val="2800"/>
              <a:buNone/>
              <a:defRPr/>
            </a:lvl8pPr>
            <a:lvl9pPr indent="1181100" lvl="8" rtl="0">
              <a:lnSpc>
                <a:spcPct val="90000"/>
              </a:lnSpc>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1 3">
  <p:cSld name="Title &amp; Bullets_3">
    <p:spTree>
      <p:nvGrpSpPr>
        <p:cNvPr id="68" name="Shape 68"/>
        <p:cNvGrpSpPr/>
        <p:nvPr/>
      </p:nvGrpSpPr>
      <p:grpSpPr>
        <a:xfrm>
          <a:off x="0" y="0"/>
          <a:ext cx="0" cy="0"/>
          <a:chOff x="0" y="0"/>
          <a:chExt cx="0" cy="0"/>
        </a:xfrm>
      </p:grpSpPr>
      <p:sp>
        <p:nvSpPr>
          <p:cNvPr id="69" name="Google Shape;69;p17"/>
          <p:cNvSpPr txBox="1"/>
          <p:nvPr>
            <p:ph idx="1" type="body"/>
          </p:nvPr>
        </p:nvSpPr>
        <p:spPr>
          <a:xfrm>
            <a:off x="357188" y="1600646"/>
            <a:ext cx="8429700" cy="3020400"/>
          </a:xfrm>
          <a:prstGeom prst="rect">
            <a:avLst/>
          </a:prstGeom>
          <a:noFill/>
          <a:ln>
            <a:noFill/>
          </a:ln>
        </p:spPr>
        <p:txBody>
          <a:bodyPr anchorCtr="0" anchor="ctr" bIns="91425" lIns="91425" spcFirstLastPara="1" rIns="91425" wrap="square" tIns="91425">
            <a:normAutofit/>
          </a:bodyPr>
          <a:lstStyle>
            <a:lvl1pPr indent="-342900" lvl="0" marL="457200" rtl="0">
              <a:spcBef>
                <a:spcPts val="0"/>
              </a:spcBef>
              <a:spcAft>
                <a:spcPts val="0"/>
              </a:spcAft>
              <a:buSzPts val="1800"/>
              <a:buFont typeface="Gill Sans"/>
              <a:buChar char="•"/>
              <a:defRPr/>
            </a:lvl1pPr>
            <a:lvl2pPr indent="-317500" lvl="1" marL="914400" rtl="0">
              <a:spcBef>
                <a:spcPts val="1200"/>
              </a:spcBef>
              <a:spcAft>
                <a:spcPts val="0"/>
              </a:spcAft>
              <a:buSzPts val="1400"/>
              <a:buFont typeface="Gill Sans"/>
              <a:buChar char="•"/>
              <a:defRPr/>
            </a:lvl2pPr>
            <a:lvl3pPr indent="-317500" lvl="2" marL="1371600" rtl="0">
              <a:spcBef>
                <a:spcPts val="1200"/>
              </a:spcBef>
              <a:spcAft>
                <a:spcPts val="0"/>
              </a:spcAft>
              <a:buSzPts val="1400"/>
              <a:buFont typeface="Gill Sans"/>
              <a:buChar char="•"/>
              <a:defRPr/>
            </a:lvl3pPr>
            <a:lvl4pPr indent="-317500" lvl="3" marL="1828800" rtl="0">
              <a:spcBef>
                <a:spcPts val="1200"/>
              </a:spcBef>
              <a:spcAft>
                <a:spcPts val="0"/>
              </a:spcAft>
              <a:buSzPts val="1400"/>
              <a:buFont typeface="Gill Sans"/>
              <a:buChar char="•"/>
              <a:defRPr/>
            </a:lvl4pPr>
            <a:lvl5pPr indent="-317500" lvl="4" marL="2286000" rtl="0">
              <a:spcBef>
                <a:spcPts val="1200"/>
              </a:spcBef>
              <a:spcAft>
                <a:spcPts val="0"/>
              </a:spcAft>
              <a:buSzPts val="1400"/>
              <a:buFont typeface="Gill Sans"/>
              <a:buChar char="•"/>
              <a:defRPr/>
            </a:lvl5pPr>
            <a:lvl6pPr indent="-317500" lvl="5" marL="2743200" rtl="0">
              <a:spcBef>
                <a:spcPts val="1200"/>
              </a:spcBef>
              <a:spcAft>
                <a:spcPts val="0"/>
              </a:spcAft>
              <a:buSzPts val="1400"/>
              <a:buChar char="■"/>
              <a:defRPr/>
            </a:lvl6pPr>
            <a:lvl7pPr indent="-317500" lvl="6" marL="3200400" rtl="0">
              <a:spcBef>
                <a:spcPts val="1200"/>
              </a:spcBef>
              <a:spcAft>
                <a:spcPts val="0"/>
              </a:spcAft>
              <a:buSzPts val="1400"/>
              <a:buChar char="●"/>
              <a:defRPr/>
            </a:lvl7pPr>
            <a:lvl8pPr indent="-317500" lvl="7" marL="3657600" rtl="0">
              <a:spcBef>
                <a:spcPts val="1200"/>
              </a:spcBef>
              <a:spcAft>
                <a:spcPts val="0"/>
              </a:spcAft>
              <a:buSzPts val="1400"/>
              <a:buChar char="○"/>
              <a:defRPr/>
            </a:lvl8pPr>
            <a:lvl9pPr indent="-317500" lvl="8" marL="4114800" rtl="0">
              <a:spcBef>
                <a:spcPts val="1200"/>
              </a:spcBef>
              <a:spcAft>
                <a:spcPts val="1200"/>
              </a:spcAft>
              <a:buSzPts val="1400"/>
              <a:buChar char="■"/>
              <a:defRPr/>
            </a:lvl9pPr>
          </a:lstStyle>
          <a:p/>
        </p:txBody>
      </p:sp>
      <p:sp>
        <p:nvSpPr>
          <p:cNvPr id="70" name="Google Shape;70;p17"/>
          <p:cNvSpPr txBox="1"/>
          <p:nvPr>
            <p:ph type="title"/>
          </p:nvPr>
        </p:nvSpPr>
        <p:spPr>
          <a:xfrm>
            <a:off x="357188" y="227707"/>
            <a:ext cx="8429700" cy="616500"/>
          </a:xfrm>
          <a:prstGeom prst="rect">
            <a:avLst/>
          </a:prstGeom>
          <a:noFill/>
          <a:ln>
            <a:noFill/>
          </a:ln>
        </p:spPr>
        <p:txBody>
          <a:bodyPr anchorCtr="0" anchor="ctr" bIns="91425" lIns="91425" spcFirstLastPara="1" rIns="91425" wrap="square" tIns="91425">
            <a:normAutofit/>
          </a:bodyPr>
          <a:lstStyle>
            <a:lvl1pPr lvl="0" rtl="0">
              <a:lnSpc>
                <a:spcPct val="90000"/>
              </a:lnSpc>
              <a:spcBef>
                <a:spcPts val="0"/>
              </a:spcBef>
              <a:spcAft>
                <a:spcPts val="0"/>
              </a:spcAft>
              <a:buSzPts val="2800"/>
              <a:buNone/>
              <a:defRPr/>
            </a:lvl1pPr>
            <a:lvl2pPr indent="152400" lvl="1" rtl="0">
              <a:lnSpc>
                <a:spcPct val="90000"/>
              </a:lnSpc>
              <a:spcBef>
                <a:spcPts val="0"/>
              </a:spcBef>
              <a:spcAft>
                <a:spcPts val="0"/>
              </a:spcAft>
              <a:buSzPts val="2800"/>
              <a:buNone/>
              <a:defRPr/>
            </a:lvl2pPr>
            <a:lvl3pPr indent="292100" lvl="2" rtl="0">
              <a:lnSpc>
                <a:spcPct val="90000"/>
              </a:lnSpc>
              <a:spcBef>
                <a:spcPts val="0"/>
              </a:spcBef>
              <a:spcAft>
                <a:spcPts val="0"/>
              </a:spcAft>
              <a:buSzPts val="2800"/>
              <a:buNone/>
              <a:defRPr/>
            </a:lvl3pPr>
            <a:lvl4pPr indent="444500" lvl="3" rtl="0">
              <a:lnSpc>
                <a:spcPct val="90000"/>
              </a:lnSpc>
              <a:spcBef>
                <a:spcPts val="0"/>
              </a:spcBef>
              <a:spcAft>
                <a:spcPts val="0"/>
              </a:spcAft>
              <a:buSzPts val="2800"/>
              <a:buNone/>
              <a:defRPr/>
            </a:lvl4pPr>
            <a:lvl5pPr indent="584200" lvl="4" rtl="0">
              <a:lnSpc>
                <a:spcPct val="90000"/>
              </a:lnSpc>
              <a:spcBef>
                <a:spcPts val="0"/>
              </a:spcBef>
              <a:spcAft>
                <a:spcPts val="0"/>
              </a:spcAft>
              <a:buSzPts val="2800"/>
              <a:buNone/>
              <a:defRPr/>
            </a:lvl5pPr>
            <a:lvl6pPr indent="736600" lvl="5" rtl="0">
              <a:lnSpc>
                <a:spcPct val="90000"/>
              </a:lnSpc>
              <a:spcBef>
                <a:spcPts val="0"/>
              </a:spcBef>
              <a:spcAft>
                <a:spcPts val="0"/>
              </a:spcAft>
              <a:buSzPts val="2800"/>
              <a:buNone/>
              <a:defRPr/>
            </a:lvl6pPr>
            <a:lvl7pPr indent="889000" lvl="6" rtl="0">
              <a:lnSpc>
                <a:spcPct val="90000"/>
              </a:lnSpc>
              <a:spcBef>
                <a:spcPts val="0"/>
              </a:spcBef>
              <a:spcAft>
                <a:spcPts val="0"/>
              </a:spcAft>
              <a:buSzPts val="2800"/>
              <a:buNone/>
              <a:defRPr/>
            </a:lvl7pPr>
            <a:lvl8pPr indent="1028700" lvl="7" rtl="0">
              <a:lnSpc>
                <a:spcPct val="90000"/>
              </a:lnSpc>
              <a:spcBef>
                <a:spcPts val="0"/>
              </a:spcBef>
              <a:spcAft>
                <a:spcPts val="0"/>
              </a:spcAft>
              <a:buSzPts val="2800"/>
              <a:buNone/>
              <a:defRPr/>
            </a:lvl8pPr>
            <a:lvl9pPr indent="1181100" lvl="8" rtl="0">
              <a:lnSpc>
                <a:spcPct val="90000"/>
              </a:lnSpc>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1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3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image" Target="../media/image3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image" Target="../media/image3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 Id="rId3" Type="http://schemas.openxmlformats.org/officeDocument/2006/relationships/image" Target="../media/image4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 Id="rId3" Type="http://schemas.openxmlformats.org/officeDocument/2006/relationships/image" Target="../media/image4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 Id="rId3" Type="http://schemas.openxmlformats.org/officeDocument/2006/relationships/image" Target="../media/image4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2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 Id="rId3" Type="http://schemas.openxmlformats.org/officeDocument/2006/relationships/image" Target="../media/image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 Id="rId3" Type="http://schemas.openxmlformats.org/officeDocument/2006/relationships/image" Target="../media/image5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4.xml"/><Relationship Id="rId3" Type="http://schemas.openxmlformats.org/officeDocument/2006/relationships/image" Target="../media/image5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5.xml"/><Relationship Id="rId3" Type="http://schemas.openxmlformats.org/officeDocument/2006/relationships/image" Target="../media/image5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6.xml"/><Relationship Id="rId3" Type="http://schemas.openxmlformats.org/officeDocument/2006/relationships/image" Target="../media/image5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8.xml"/><Relationship Id="rId3" Type="http://schemas.openxmlformats.org/officeDocument/2006/relationships/image" Target="../media/image4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9.xml"/><Relationship Id="rId3"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3.xml"/><Relationship Id="rId3" Type="http://schemas.openxmlformats.org/officeDocument/2006/relationships/image" Target="../media/image5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7.xml"/><Relationship Id="rId3" Type="http://schemas.openxmlformats.org/officeDocument/2006/relationships/image" Target="../media/image5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8.xml"/><Relationship Id="rId3" Type="http://schemas.openxmlformats.org/officeDocument/2006/relationships/image" Target="../media/image5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1.xml"/><Relationship Id="rId3" Type="http://schemas.openxmlformats.org/officeDocument/2006/relationships/image" Target="../media/image4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2.xml"/><Relationship Id="rId3" Type="http://schemas.openxmlformats.org/officeDocument/2006/relationships/image" Target="../media/image4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0.xml"/><Relationship Id="rId3" Type="http://schemas.openxmlformats.org/officeDocument/2006/relationships/image" Target="../media/image5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1.xml"/><Relationship Id="rId3" Type="http://schemas.openxmlformats.org/officeDocument/2006/relationships/image" Target="../media/image5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2.xml"/><Relationship Id="rId3" Type="http://schemas.openxmlformats.org/officeDocument/2006/relationships/image" Target="../media/image5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3.xml"/><Relationship Id="rId3" Type="http://schemas.openxmlformats.org/officeDocument/2006/relationships/image" Target="../media/image55.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4.xml"/><Relationship Id="rId3" Type="http://schemas.openxmlformats.org/officeDocument/2006/relationships/image" Target="../media/image5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5.xml"/><Relationship Id="rId3" Type="http://schemas.openxmlformats.org/officeDocument/2006/relationships/image" Target="../media/image5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6.xml"/><Relationship Id="rId3" Type="http://schemas.openxmlformats.org/officeDocument/2006/relationships/image" Target="../media/image5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7.xml"/><Relationship Id="rId3" Type="http://schemas.openxmlformats.org/officeDocument/2006/relationships/image" Target="../media/image5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8.xml"/><Relationship Id="rId3" Type="http://schemas.openxmlformats.org/officeDocument/2006/relationships/image" Target="../media/image55.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0.xml"/><Relationship Id="rId3" Type="http://schemas.openxmlformats.org/officeDocument/2006/relationships/image" Target="../media/image6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1.xml"/><Relationship Id="rId3" Type="http://schemas.openxmlformats.org/officeDocument/2006/relationships/image" Target="../media/image6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2.xml"/><Relationship Id="rId3" Type="http://schemas.openxmlformats.org/officeDocument/2006/relationships/image" Target="../media/image6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3.xml"/><Relationship Id="rId3" Type="http://schemas.openxmlformats.org/officeDocument/2006/relationships/image" Target="../media/image6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4.xml"/><Relationship Id="rId3" Type="http://schemas.openxmlformats.org/officeDocument/2006/relationships/image" Target="../media/image6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5.xml"/><Relationship Id="rId3" Type="http://schemas.openxmlformats.org/officeDocument/2006/relationships/image" Target="../media/image59.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7.xml"/><Relationship Id="rId3" Type="http://schemas.openxmlformats.org/officeDocument/2006/relationships/image" Target="../media/image6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8.xml"/><Relationship Id="rId3" Type="http://schemas.openxmlformats.org/officeDocument/2006/relationships/image" Target="../media/image6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1.xml"/><Relationship Id="rId3" Type="http://schemas.openxmlformats.org/officeDocument/2006/relationships/image" Target="../media/image66.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6.xml"/><Relationship Id="rId3" Type="http://schemas.openxmlformats.org/officeDocument/2006/relationships/image" Target="../media/image70.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0.xml"/><Relationship Id="rId3" Type="http://schemas.openxmlformats.org/officeDocument/2006/relationships/image" Target="../media/image58.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1.xml"/><Relationship Id="rId3" Type="http://schemas.openxmlformats.org/officeDocument/2006/relationships/image" Target="../media/image58.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2.xml"/><Relationship Id="rId3" Type="http://schemas.openxmlformats.org/officeDocument/2006/relationships/image" Target="../media/image58.png"/><Relationship Id="rId4" Type="http://schemas.openxmlformats.org/officeDocument/2006/relationships/image" Target="../media/image65.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5.xml"/><Relationship Id="rId3" Type="http://schemas.openxmlformats.org/officeDocument/2006/relationships/image" Target="../media/image69.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6.xml"/><Relationship Id="rId3" Type="http://schemas.openxmlformats.org/officeDocument/2006/relationships/image" Target="../media/image69.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7.xml"/><Relationship Id="rId3" Type="http://schemas.openxmlformats.org/officeDocument/2006/relationships/image" Target="../media/image69.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9.xml"/><Relationship Id="rId3"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0.xml"/><Relationship Id="rId3" Type="http://schemas.openxmlformats.org/officeDocument/2006/relationships/image" Target="../media/image73.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5.xml"/><Relationship Id="rId3" Type="http://schemas.openxmlformats.org/officeDocument/2006/relationships/image" Target="../media/image63.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7.xml"/><Relationship Id="rId3" Type="http://schemas.openxmlformats.org/officeDocument/2006/relationships/image" Target="../media/image77.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8.xml"/><Relationship Id="rId3" Type="http://schemas.openxmlformats.org/officeDocument/2006/relationships/image" Target="../media/image77.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9.xml"/><Relationship Id="rId3" Type="http://schemas.openxmlformats.org/officeDocument/2006/relationships/image" Target="../media/image7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0.xml"/><Relationship Id="rId3" Type="http://schemas.openxmlformats.org/officeDocument/2006/relationships/image" Target="../media/image77.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3.xml"/><Relationship Id="rId3" Type="http://schemas.openxmlformats.org/officeDocument/2006/relationships/image" Target="../media/image67.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4.xml"/><Relationship Id="rId3" Type="http://schemas.openxmlformats.org/officeDocument/2006/relationships/image" Target="../media/image67.png"/><Relationship Id="rId4" Type="http://schemas.openxmlformats.org/officeDocument/2006/relationships/image" Target="../media/image58.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5.xml"/><Relationship Id="rId3" Type="http://schemas.openxmlformats.org/officeDocument/2006/relationships/image" Target="../media/image67.png"/><Relationship Id="rId4" Type="http://schemas.openxmlformats.org/officeDocument/2006/relationships/image" Target="../media/image6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2.xml"/><Relationship Id="rId3" Type="http://schemas.openxmlformats.org/officeDocument/2006/relationships/image" Target="../media/image72.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3.xml"/><Relationship Id="rId3" Type="http://schemas.openxmlformats.org/officeDocument/2006/relationships/image" Target="../media/image7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4.xml"/><Relationship Id="rId3" Type="http://schemas.openxmlformats.org/officeDocument/2006/relationships/image" Target="../media/image72.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5.xml"/><Relationship Id="rId3" Type="http://schemas.openxmlformats.org/officeDocument/2006/relationships/image" Target="../media/image7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4.xml"/><Relationship Id="rId3" Type="http://schemas.openxmlformats.org/officeDocument/2006/relationships/image" Target="../media/image78.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5.xml"/><Relationship Id="rId3" Type="http://schemas.openxmlformats.org/officeDocument/2006/relationships/image" Target="../media/image76.png"/><Relationship Id="rId4" Type="http://schemas.openxmlformats.org/officeDocument/2006/relationships/image" Target="../media/image74.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6.xml"/><Relationship Id="rId3" Type="http://schemas.openxmlformats.org/officeDocument/2006/relationships/image" Target="../media/image78.png"/><Relationship Id="rId4" Type="http://schemas.openxmlformats.org/officeDocument/2006/relationships/image" Target="../media/image88.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7.xml"/><Relationship Id="rId3" Type="http://schemas.openxmlformats.org/officeDocument/2006/relationships/image" Target="../media/image78.png"/><Relationship Id="rId4" Type="http://schemas.openxmlformats.org/officeDocument/2006/relationships/image" Target="../media/image88.png"/><Relationship Id="rId5" Type="http://schemas.openxmlformats.org/officeDocument/2006/relationships/image" Target="../media/image74.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0.xml"/><Relationship Id="rId3" Type="http://schemas.openxmlformats.org/officeDocument/2006/relationships/image" Target="../media/image83.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1.xml"/><Relationship Id="rId3" Type="http://schemas.openxmlformats.org/officeDocument/2006/relationships/image" Target="../media/image75.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2.xml"/><Relationship Id="rId3" Type="http://schemas.openxmlformats.org/officeDocument/2006/relationships/image" Target="../media/image75.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3.xml"/><Relationship Id="rId3" Type="http://schemas.openxmlformats.org/officeDocument/2006/relationships/image" Target="../media/image7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4.xml"/><Relationship Id="rId3" Type="http://schemas.openxmlformats.org/officeDocument/2006/relationships/image" Target="../media/image75.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5.xml"/><Relationship Id="rId3" Type="http://schemas.openxmlformats.org/officeDocument/2006/relationships/image" Target="../media/image75.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6.xml"/><Relationship Id="rId3" Type="http://schemas.openxmlformats.org/officeDocument/2006/relationships/image" Target="../media/image80.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9.xml"/><Relationship Id="rId3" Type="http://schemas.openxmlformats.org/officeDocument/2006/relationships/image" Target="../media/image8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0.xml"/><Relationship Id="rId3" Type="http://schemas.openxmlformats.org/officeDocument/2006/relationships/image" Target="../media/image86.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1.xml"/><Relationship Id="rId3" Type="http://schemas.openxmlformats.org/officeDocument/2006/relationships/image" Target="../media/image92.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5.xml"/><Relationship Id="rId3" Type="http://schemas.openxmlformats.org/officeDocument/2006/relationships/image" Target="../media/image79.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7.xml"/><Relationship Id="rId3" Type="http://schemas.openxmlformats.org/officeDocument/2006/relationships/image" Target="../media/image82.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8.xml"/><Relationship Id="rId3" Type="http://schemas.openxmlformats.org/officeDocument/2006/relationships/image" Target="../media/image81.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2.xml"/><Relationship Id="rId3" Type="http://schemas.openxmlformats.org/officeDocument/2006/relationships/image" Target="../media/image85.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3.xml"/><Relationship Id="rId3" Type="http://schemas.openxmlformats.org/officeDocument/2006/relationships/image" Target="../media/image85.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4.xml"/><Relationship Id="rId3" Type="http://schemas.openxmlformats.org/officeDocument/2006/relationships/image" Target="../media/image85.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5.xml"/><Relationship Id="rId3" Type="http://schemas.openxmlformats.org/officeDocument/2006/relationships/image" Target="../media/image85.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6.xml"/><Relationship Id="rId3" Type="http://schemas.openxmlformats.org/officeDocument/2006/relationships/image" Target="../media/image85.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7.xml"/><Relationship Id="rId3" Type="http://schemas.openxmlformats.org/officeDocument/2006/relationships/image" Target="../media/image85.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8.xml"/><Relationship Id="rId3" Type="http://schemas.openxmlformats.org/officeDocument/2006/relationships/image" Target="../media/image85.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9.xml"/><Relationship Id="rId3" Type="http://schemas.openxmlformats.org/officeDocument/2006/relationships/image" Target="../media/image8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3.xml"/><Relationship Id="rId3" Type="http://schemas.openxmlformats.org/officeDocument/2006/relationships/image" Target="../media/image89.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4.xml"/><Relationship Id="rId3" Type="http://schemas.openxmlformats.org/officeDocument/2006/relationships/image" Target="../media/image89.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5.xml"/><Relationship Id="rId3" Type="http://schemas.openxmlformats.org/officeDocument/2006/relationships/image" Target="../media/image89.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6.xml"/><Relationship Id="rId3" Type="http://schemas.openxmlformats.org/officeDocument/2006/relationships/image" Target="../media/image89.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4.xml"/><Relationship Id="rId3" Type="http://schemas.openxmlformats.org/officeDocument/2006/relationships/image" Target="../media/image87.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5.xml"/><Relationship Id="rId3" Type="http://schemas.openxmlformats.org/officeDocument/2006/relationships/image" Target="../media/image92.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6.xml"/><Relationship Id="rId3" Type="http://schemas.openxmlformats.org/officeDocument/2006/relationships/image" Target="../media/image90.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7.xml"/><Relationship Id="rId3" Type="http://schemas.openxmlformats.org/officeDocument/2006/relationships/image" Target="../media/image90.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1.xml"/><Relationship Id="rId3" Type="http://schemas.openxmlformats.org/officeDocument/2006/relationships/hyperlink" Target="https://discuss.cloudxlab.com/c/course-discussions/machine-learning" TargetMode="External"/><Relationship Id="rId4" Type="http://schemas.openxmlformats.org/officeDocument/2006/relationships/hyperlink" Target="mailto:reachus@cloudxlab.com" TargetMode="Externa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2.xml"/><Relationship Id="rId3" Type="http://schemas.openxmlformats.org/officeDocument/2006/relationships/image" Target="../media/image9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4.png"/><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23.png"/><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23.png"/><Relationship Id="rId4" Type="http://schemas.openxmlformats.org/officeDocument/2006/relationships/image" Target="../media/image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24.png"/><Relationship Id="rId4" Type="http://schemas.openxmlformats.org/officeDocument/2006/relationships/hyperlink" Target="https://en.wikipedia.org/wiki/Linear_least_squares_(mathematic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0.xml"/><Relationship Id="rId3"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 Id="rId3"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 Id="rId3" Type="http://schemas.openxmlformats.org/officeDocument/2006/relationships/image" Target="../media/image30.png"/><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 Id="rId3" Type="http://schemas.openxmlformats.org/officeDocument/2006/relationships/image" Target="../media/image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 Id="rId3" Type="http://schemas.openxmlformats.org/officeDocument/2006/relationships/image" Target="../media/image3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 Id="rId3"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 Id="rId3" Type="http://schemas.openxmlformats.org/officeDocument/2006/relationships/image" Target="../media/image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 Id="rId3"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8.xml"/><Relationship Id="rId3" Type="http://schemas.openxmlformats.org/officeDocument/2006/relationships/image" Target="../media/image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2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25.png"/><Relationship Id="rId4" Type="http://schemas.openxmlformats.org/officeDocument/2006/relationships/image" Target="../media/image4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25.png"/><Relationship Id="rId4" Type="http://schemas.openxmlformats.org/officeDocument/2006/relationships/image" Target="../media/image4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25.png"/><Relationship Id="rId4" Type="http://schemas.openxmlformats.org/officeDocument/2006/relationships/image" Target="../media/image4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25.png"/><Relationship Id="rId4" Type="http://schemas.openxmlformats.org/officeDocument/2006/relationships/image" Target="../media/image4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3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3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4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3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4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 name="Shape 74"/>
        <p:cNvGrpSpPr/>
        <p:nvPr/>
      </p:nvGrpSpPr>
      <p:grpSpPr>
        <a:xfrm>
          <a:off x="0" y="0"/>
          <a:ext cx="0" cy="0"/>
          <a:chOff x="0" y="0"/>
          <a:chExt cx="0" cy="0"/>
        </a:xfrm>
      </p:grpSpPr>
      <p:pic>
        <p:nvPicPr>
          <p:cNvPr id="75" name="Google Shape;75;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76" name="Google Shape;76;p18"/>
          <p:cNvSpPr txBox="1"/>
          <p:nvPr>
            <p:ph type="title"/>
          </p:nvPr>
        </p:nvSpPr>
        <p:spPr>
          <a:xfrm>
            <a:off x="0" y="986040"/>
            <a:ext cx="9144000" cy="687300"/>
          </a:xfrm>
          <a:prstGeom prst="rect">
            <a:avLst/>
          </a:prstGeom>
          <a:noFill/>
          <a:ln>
            <a:noFill/>
          </a:ln>
        </p:spPr>
        <p:txBody>
          <a:bodyPr anchorCtr="0" anchor="ctr" bIns="19300" lIns="19300" spcFirstLastPara="1" rIns="19300" wrap="square" tIns="19300">
            <a:normAutofit/>
          </a:bodyPr>
          <a:lstStyle/>
          <a:p>
            <a:pPr indent="0" lvl="0" marL="0" rtl="0" algn="ctr">
              <a:lnSpc>
                <a:spcPct val="100000"/>
              </a:lnSpc>
              <a:spcBef>
                <a:spcPts val="0"/>
              </a:spcBef>
              <a:spcAft>
                <a:spcPts val="0"/>
              </a:spcAft>
              <a:buNone/>
            </a:pPr>
            <a:r>
              <a:rPr lang="en" sz="1900">
                <a:solidFill>
                  <a:srgbClr val="666666"/>
                </a:solidFill>
                <a:latin typeface="Quattrocento Sans"/>
                <a:ea typeface="Quattrocento Sans"/>
                <a:cs typeface="Quattrocento Sans"/>
                <a:sym typeface="Quattrocento Sans"/>
              </a:rPr>
              <a:t>ML Training and Algorithms</a:t>
            </a:r>
            <a:endParaRPr b="1" sz="2600">
              <a:solidFill>
                <a:srgbClr val="666666"/>
              </a:solidFill>
              <a:latin typeface="Quattrocento Sans"/>
              <a:ea typeface="Quattrocento Sans"/>
              <a:cs typeface="Quattrocento Sans"/>
              <a:sym typeface="Quattrocento Sans"/>
            </a:endParaRPr>
          </a:p>
        </p:txBody>
      </p:sp>
      <p:pic>
        <p:nvPicPr>
          <p:cNvPr id="77" name="Google Shape;77;p18"/>
          <p:cNvPicPr preferRelativeResize="0"/>
          <p:nvPr/>
        </p:nvPicPr>
        <p:blipFill>
          <a:blip r:embed="rId4">
            <a:alphaModFix/>
          </a:blip>
          <a:stretch>
            <a:fillRect/>
          </a:stretch>
        </p:blipFill>
        <p:spPr>
          <a:xfrm>
            <a:off x="124751" y="95422"/>
            <a:ext cx="737287" cy="737287"/>
          </a:xfrm>
          <a:prstGeom prst="rect">
            <a:avLst/>
          </a:prstGeom>
          <a:noFill/>
          <a:ln>
            <a:noFill/>
          </a:ln>
        </p:spPr>
      </p:pic>
      <p:pic>
        <p:nvPicPr>
          <p:cNvPr id="78" name="Google Shape;78;p18"/>
          <p:cNvPicPr preferRelativeResize="0"/>
          <p:nvPr/>
        </p:nvPicPr>
        <p:blipFill>
          <a:blip r:embed="rId5">
            <a:alphaModFix/>
          </a:blip>
          <a:stretch>
            <a:fillRect/>
          </a:stretch>
        </p:blipFill>
        <p:spPr>
          <a:xfrm>
            <a:off x="6069339" y="190980"/>
            <a:ext cx="2255850" cy="377156"/>
          </a:xfrm>
          <a:prstGeom prst="rect">
            <a:avLst/>
          </a:prstGeom>
          <a:noFill/>
          <a:ln>
            <a:noFill/>
          </a:ln>
          <a:effectLst>
            <a:outerShdw blurRad="57150" rotWithShape="0" algn="bl" dir="5400000" dist="19050">
              <a:srgbClr val="000000">
                <a:alpha val="50000"/>
              </a:srgbClr>
            </a:outerShdw>
          </a:effectLst>
        </p:spPr>
      </p:pic>
      <p:sp>
        <p:nvSpPr>
          <p:cNvPr id="79" name="Google Shape;79;p18"/>
          <p:cNvSpPr txBox="1"/>
          <p:nvPr/>
        </p:nvSpPr>
        <p:spPr>
          <a:xfrm>
            <a:off x="1021225" y="1586565"/>
            <a:ext cx="7320300" cy="771900"/>
          </a:xfrm>
          <a:prstGeom prst="rect">
            <a:avLst/>
          </a:prstGeom>
          <a:noFill/>
          <a:ln>
            <a:noFill/>
          </a:ln>
        </p:spPr>
        <p:txBody>
          <a:bodyPr anchorCtr="0" anchor="t" bIns="89400" lIns="89400" spcFirstLastPara="1" rIns="89400" wrap="square" tIns="89400">
            <a:noAutofit/>
          </a:bodyPr>
          <a:lstStyle/>
          <a:p>
            <a:pPr indent="0" lvl="0" marL="0" rtl="0" algn="ctr">
              <a:lnSpc>
                <a:spcPct val="90000"/>
              </a:lnSpc>
              <a:spcBef>
                <a:spcPts val="0"/>
              </a:spcBef>
              <a:spcAft>
                <a:spcPts val="0"/>
              </a:spcAft>
              <a:buNone/>
            </a:pPr>
            <a:r>
              <a:t/>
            </a:r>
            <a:endParaRPr b="1" sz="1500">
              <a:solidFill>
                <a:schemeClr val="dk2"/>
              </a:solidFill>
              <a:latin typeface="Quattrocento Sans"/>
              <a:ea typeface="Quattrocento Sans"/>
              <a:cs typeface="Quattrocento Sans"/>
              <a:sym typeface="Quattrocento Sans"/>
            </a:endParaRPr>
          </a:p>
          <a:p>
            <a:pPr indent="0" lvl="0" marL="0" rtl="0" algn="ctr">
              <a:lnSpc>
                <a:spcPct val="90000"/>
              </a:lnSpc>
              <a:spcBef>
                <a:spcPts val="0"/>
              </a:spcBef>
              <a:spcAft>
                <a:spcPts val="0"/>
              </a:spcAft>
              <a:buNone/>
            </a:pPr>
            <a:r>
              <a:rPr b="1" lang="en" sz="1500">
                <a:solidFill>
                  <a:schemeClr val="dk2"/>
                </a:solidFill>
                <a:latin typeface="Quattrocento Sans"/>
                <a:ea typeface="Quattrocento Sans"/>
                <a:cs typeface="Quattrocento Sans"/>
                <a:sym typeface="Quattrocento Sans"/>
              </a:rPr>
              <a:t>PG Certificate in AI/ML and Data Engineering by IIT Roorkee</a:t>
            </a:r>
            <a:endParaRPr sz="1500">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7"/>
          <p:cNvPicPr preferRelativeResize="0"/>
          <p:nvPr/>
        </p:nvPicPr>
        <p:blipFill>
          <a:blip r:embed="rId3">
            <a:alphaModFix/>
          </a:blip>
          <a:stretch>
            <a:fillRect/>
          </a:stretch>
        </p:blipFill>
        <p:spPr>
          <a:xfrm>
            <a:off x="575374" y="1801853"/>
            <a:ext cx="1419715" cy="1027203"/>
          </a:xfrm>
          <a:prstGeom prst="rect">
            <a:avLst/>
          </a:prstGeom>
          <a:noFill/>
          <a:ln>
            <a:noFill/>
          </a:ln>
          <a:effectLst>
            <a:outerShdw blurRad="57150" rotWithShape="0" algn="bl" dir="5400000" dist="19050">
              <a:srgbClr val="000000">
                <a:alpha val="8000"/>
              </a:srgbClr>
            </a:outerShdw>
          </a:effectLst>
        </p:spPr>
      </p:pic>
      <p:pic>
        <p:nvPicPr>
          <p:cNvPr id="126" name="Google Shape;126;p27"/>
          <p:cNvPicPr preferRelativeResize="0"/>
          <p:nvPr/>
        </p:nvPicPr>
        <p:blipFill>
          <a:blip r:embed="rId4">
            <a:alphaModFix/>
          </a:blip>
          <a:stretch>
            <a:fillRect/>
          </a:stretch>
        </p:blipFill>
        <p:spPr>
          <a:xfrm>
            <a:off x="4216727" y="1771919"/>
            <a:ext cx="1087059" cy="1087071"/>
          </a:xfrm>
          <a:prstGeom prst="rect">
            <a:avLst/>
          </a:prstGeom>
          <a:noFill/>
          <a:ln>
            <a:noFill/>
          </a:ln>
          <a:effectLst>
            <a:outerShdw blurRad="57150" rotWithShape="0" algn="bl" dir="5400000" dist="19050">
              <a:srgbClr val="000000">
                <a:alpha val="8000"/>
              </a:srgbClr>
            </a:outerShdw>
          </a:effectLst>
        </p:spPr>
      </p:pic>
      <p:pic>
        <p:nvPicPr>
          <p:cNvPr id="127" name="Google Shape;127;p27"/>
          <p:cNvPicPr preferRelativeResize="0"/>
          <p:nvPr/>
        </p:nvPicPr>
        <p:blipFill rotWithShape="1">
          <a:blip r:embed="rId5">
            <a:alphaModFix/>
          </a:blip>
          <a:srcRect b="8917" l="26988" r="27811" t="5502"/>
          <a:stretch/>
        </p:blipFill>
        <p:spPr>
          <a:xfrm>
            <a:off x="7677663" y="1831788"/>
            <a:ext cx="934800" cy="930362"/>
          </a:xfrm>
          <a:prstGeom prst="rect">
            <a:avLst/>
          </a:prstGeom>
          <a:noFill/>
          <a:ln>
            <a:noFill/>
          </a:ln>
          <a:effectLst>
            <a:outerShdw blurRad="57150" rotWithShape="0" algn="bl" dir="5400000" dist="19050">
              <a:srgbClr val="000000">
                <a:alpha val="50000"/>
              </a:srgbClr>
            </a:outerShdw>
          </a:effectLst>
        </p:spPr>
      </p:pic>
      <p:sp>
        <p:nvSpPr>
          <p:cNvPr id="128" name="Google Shape;128;p27"/>
          <p:cNvSpPr txBox="1"/>
          <p:nvPr/>
        </p:nvSpPr>
        <p:spPr>
          <a:xfrm>
            <a:off x="3905009" y="2917455"/>
            <a:ext cx="16335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Algorithm</a:t>
            </a:r>
            <a:endParaRPr>
              <a:solidFill>
                <a:srgbClr val="666666"/>
              </a:solidFill>
              <a:latin typeface="Quattrocento Sans"/>
              <a:ea typeface="Quattrocento Sans"/>
              <a:cs typeface="Quattrocento Sans"/>
              <a:sym typeface="Quattrocento Sans"/>
            </a:endParaRPr>
          </a:p>
        </p:txBody>
      </p:sp>
      <p:sp>
        <p:nvSpPr>
          <p:cNvPr id="129" name="Google Shape;129;p27"/>
          <p:cNvSpPr txBox="1"/>
          <p:nvPr/>
        </p:nvSpPr>
        <p:spPr>
          <a:xfrm>
            <a:off x="429972" y="2917455"/>
            <a:ext cx="16335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Data</a:t>
            </a:r>
            <a:endParaRPr>
              <a:solidFill>
                <a:srgbClr val="666666"/>
              </a:solidFill>
              <a:latin typeface="Quattrocento Sans"/>
              <a:ea typeface="Quattrocento Sans"/>
              <a:cs typeface="Quattrocento Sans"/>
              <a:sym typeface="Quattrocento Sans"/>
            </a:endParaRPr>
          </a:p>
        </p:txBody>
      </p:sp>
      <p:sp>
        <p:nvSpPr>
          <p:cNvPr id="130" name="Google Shape;130;p27"/>
          <p:cNvSpPr txBox="1"/>
          <p:nvPr/>
        </p:nvSpPr>
        <p:spPr>
          <a:xfrm>
            <a:off x="7289809" y="2917455"/>
            <a:ext cx="16335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Model</a:t>
            </a:r>
            <a:endParaRPr>
              <a:solidFill>
                <a:srgbClr val="666666"/>
              </a:solidFill>
              <a:latin typeface="Quattrocento Sans"/>
              <a:ea typeface="Quattrocento Sans"/>
              <a:cs typeface="Quattrocento Sans"/>
              <a:sym typeface="Quattrocento Sans"/>
            </a:endParaRPr>
          </a:p>
        </p:txBody>
      </p:sp>
      <p:sp>
        <p:nvSpPr>
          <p:cNvPr id="131" name="Google Shape;131;p27"/>
          <p:cNvSpPr/>
          <p:nvPr/>
        </p:nvSpPr>
        <p:spPr>
          <a:xfrm rot="-5400000">
            <a:off x="2851488" y="2028800"/>
            <a:ext cx="248100" cy="573300"/>
          </a:xfrm>
          <a:prstGeom prst="down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7"/>
          <p:cNvSpPr/>
          <p:nvPr/>
        </p:nvSpPr>
        <p:spPr>
          <a:xfrm rot="-5400000">
            <a:off x="6366675" y="2028800"/>
            <a:ext cx="248100" cy="573300"/>
          </a:xfrm>
          <a:prstGeom prst="down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0" name="Shape 1310"/>
        <p:cNvGrpSpPr/>
        <p:nvPr/>
      </p:nvGrpSpPr>
      <p:grpSpPr>
        <a:xfrm>
          <a:off x="0" y="0"/>
          <a:ext cx="0" cy="0"/>
          <a:chOff x="0" y="0"/>
          <a:chExt cx="0" cy="0"/>
        </a:xfrm>
      </p:grpSpPr>
      <p:sp>
        <p:nvSpPr>
          <p:cNvPr id="1311" name="Google Shape;1311;p11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Batch Gradient Descent</a:t>
            </a:r>
            <a:endParaRPr sz="3200">
              <a:solidFill>
                <a:srgbClr val="666666"/>
              </a:solidFill>
              <a:latin typeface="Quattrocento Sans"/>
              <a:ea typeface="Quattrocento Sans"/>
              <a:cs typeface="Quattrocento Sans"/>
              <a:sym typeface="Quattrocento Sans"/>
            </a:endParaRPr>
          </a:p>
        </p:txBody>
      </p:sp>
      <p:sp>
        <p:nvSpPr>
          <p:cNvPr id="1312" name="Google Shape;1312;p117"/>
          <p:cNvSpPr txBox="1"/>
          <p:nvPr/>
        </p:nvSpPr>
        <p:spPr>
          <a:xfrm>
            <a:off x="357100" y="1051682"/>
            <a:ext cx="8429700" cy="19356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Partial Derivative of Cost Function</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In general, we compute the gradient of the cost function</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With regards to each model parameter </a:t>
            </a:r>
            <a:endParaRPr sz="1900">
              <a:solidFill>
                <a:srgbClr val="666666"/>
              </a:solidFill>
              <a:latin typeface="Quattrocento Sans"/>
              <a:ea typeface="Quattrocento Sans"/>
              <a:cs typeface="Quattrocento Sans"/>
              <a:sym typeface="Quattrocento Sans"/>
            </a:endParaRPr>
          </a:p>
          <a:p>
            <a:pPr indent="0" lvl="0" marL="292100" marR="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6" name="Shape 1316"/>
        <p:cNvGrpSpPr/>
        <p:nvPr/>
      </p:nvGrpSpPr>
      <p:grpSpPr>
        <a:xfrm>
          <a:off x="0" y="0"/>
          <a:ext cx="0" cy="0"/>
          <a:chOff x="0" y="0"/>
          <a:chExt cx="0" cy="0"/>
        </a:xfrm>
      </p:grpSpPr>
      <p:sp>
        <p:nvSpPr>
          <p:cNvPr id="1317" name="Google Shape;1317;p11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Batch Gradient Descent</a:t>
            </a:r>
            <a:endParaRPr sz="3200">
              <a:solidFill>
                <a:srgbClr val="666666"/>
              </a:solidFill>
              <a:latin typeface="Quattrocento Sans"/>
              <a:ea typeface="Quattrocento Sans"/>
              <a:cs typeface="Quattrocento Sans"/>
              <a:sym typeface="Quattrocento Sans"/>
            </a:endParaRPr>
          </a:p>
        </p:txBody>
      </p:sp>
      <p:sp>
        <p:nvSpPr>
          <p:cNvPr id="1318" name="Google Shape;1318;p118"/>
          <p:cNvSpPr txBox="1"/>
          <p:nvPr/>
        </p:nvSpPr>
        <p:spPr>
          <a:xfrm>
            <a:off x="357100" y="1051682"/>
            <a:ext cx="8429700" cy="19356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Partial Derivative of Cost Function</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In this equation</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We calculate partial derivative wrt each parameter θj (Theta j) individually</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Instead we can compute them all in one go</a:t>
            </a:r>
            <a:endParaRPr sz="1900">
              <a:solidFill>
                <a:srgbClr val="666666"/>
              </a:solidFill>
              <a:latin typeface="Quattrocento Sans"/>
              <a:ea typeface="Quattrocento Sans"/>
              <a:cs typeface="Quattrocento Sans"/>
              <a:sym typeface="Quattrocento Sans"/>
            </a:endParaRPr>
          </a:p>
        </p:txBody>
      </p:sp>
      <p:pic>
        <p:nvPicPr>
          <p:cNvPr id="1319" name="Google Shape;1319;p118"/>
          <p:cNvPicPr preferRelativeResize="0"/>
          <p:nvPr/>
        </p:nvPicPr>
        <p:blipFill>
          <a:blip r:embed="rId3">
            <a:alphaModFix/>
          </a:blip>
          <a:stretch>
            <a:fillRect/>
          </a:stretch>
        </p:blipFill>
        <p:spPr>
          <a:xfrm>
            <a:off x="979945" y="2987139"/>
            <a:ext cx="5388135" cy="104357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23" name="Shape 1323"/>
        <p:cNvGrpSpPr/>
        <p:nvPr/>
      </p:nvGrpSpPr>
      <p:grpSpPr>
        <a:xfrm>
          <a:off x="0" y="0"/>
          <a:ext cx="0" cy="0"/>
          <a:chOff x="0" y="0"/>
          <a:chExt cx="0" cy="0"/>
        </a:xfrm>
      </p:grpSpPr>
      <p:sp>
        <p:nvSpPr>
          <p:cNvPr id="1324" name="Google Shape;1324;p11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Batch Gradient Descent</a:t>
            </a:r>
            <a:endParaRPr sz="3200">
              <a:solidFill>
                <a:srgbClr val="666666"/>
              </a:solidFill>
              <a:latin typeface="Quattrocento Sans"/>
              <a:ea typeface="Quattrocento Sans"/>
              <a:cs typeface="Quattrocento Sans"/>
              <a:sym typeface="Quattrocento Sans"/>
            </a:endParaRPr>
          </a:p>
        </p:txBody>
      </p:sp>
      <p:sp>
        <p:nvSpPr>
          <p:cNvPr id="1325" name="Google Shape;1325;p119"/>
          <p:cNvSpPr txBox="1"/>
          <p:nvPr/>
        </p:nvSpPr>
        <p:spPr>
          <a:xfrm>
            <a:off x="357100" y="1051682"/>
            <a:ext cx="8429700" cy="15732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Gradient Vector of the Cost Function</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Gill Sans"/>
              <a:buChar char="●"/>
            </a:pPr>
            <a:r>
              <a:rPr lang="en" sz="1900">
                <a:solidFill>
                  <a:srgbClr val="666666"/>
                </a:solidFill>
                <a:latin typeface="Quattrocento Sans"/>
                <a:ea typeface="Quattrocento Sans"/>
                <a:cs typeface="Quattrocento Sans"/>
                <a:sym typeface="Quattrocento Sans"/>
              </a:rPr>
              <a:t>The </a:t>
            </a:r>
            <a:r>
              <a:rPr b="1" lang="en" sz="1900">
                <a:solidFill>
                  <a:srgbClr val="666666"/>
                </a:solidFill>
                <a:latin typeface="Quattrocento Sans"/>
                <a:ea typeface="Quattrocento Sans"/>
                <a:cs typeface="Quattrocento Sans"/>
                <a:sym typeface="Quattrocento Sans"/>
              </a:rPr>
              <a:t>gradient vector ∇</a:t>
            </a:r>
            <a:r>
              <a:rPr b="1" baseline="-25000" lang="en" sz="1900">
                <a:solidFill>
                  <a:srgbClr val="666666"/>
                </a:solidFill>
                <a:latin typeface="Quattrocento Sans"/>
                <a:ea typeface="Quattrocento Sans"/>
                <a:cs typeface="Quattrocento Sans"/>
                <a:sym typeface="Quattrocento Sans"/>
              </a:rPr>
              <a:t>θ</a:t>
            </a:r>
            <a:r>
              <a:rPr b="1" lang="en" sz="1900">
                <a:solidFill>
                  <a:srgbClr val="666666"/>
                </a:solidFill>
                <a:latin typeface="Quattrocento Sans"/>
                <a:ea typeface="Quattrocento Sans"/>
                <a:cs typeface="Quattrocento Sans"/>
                <a:sym typeface="Quattrocento Sans"/>
              </a:rPr>
              <a:t>MSE(θ)</a:t>
            </a:r>
            <a:endParaRPr b="1"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Contains all the partial derivatives of the cost function</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(one for each model parameter)</a:t>
            </a:r>
            <a:endParaRPr sz="1900">
              <a:solidFill>
                <a:srgbClr val="666666"/>
              </a:solidFill>
              <a:latin typeface="Quattrocento Sans"/>
              <a:ea typeface="Quattrocento Sans"/>
              <a:cs typeface="Quattrocento Sans"/>
              <a:sym typeface="Quattrocento Sans"/>
            </a:endParaRPr>
          </a:p>
        </p:txBody>
      </p:sp>
      <p:pic>
        <p:nvPicPr>
          <p:cNvPr id="1326" name="Google Shape;1326;p119"/>
          <p:cNvPicPr preferRelativeResize="0"/>
          <p:nvPr/>
        </p:nvPicPr>
        <p:blipFill>
          <a:blip r:embed="rId3">
            <a:alphaModFix/>
          </a:blip>
          <a:stretch>
            <a:fillRect/>
          </a:stretch>
        </p:blipFill>
        <p:spPr>
          <a:xfrm>
            <a:off x="811521" y="2839021"/>
            <a:ext cx="5640773" cy="192379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0" name="Shape 1330"/>
        <p:cNvGrpSpPr/>
        <p:nvPr/>
      </p:nvGrpSpPr>
      <p:grpSpPr>
        <a:xfrm>
          <a:off x="0" y="0"/>
          <a:ext cx="0" cy="0"/>
          <a:chOff x="0" y="0"/>
          <a:chExt cx="0" cy="0"/>
        </a:xfrm>
      </p:grpSpPr>
      <p:sp>
        <p:nvSpPr>
          <p:cNvPr id="1331" name="Google Shape;1331;p12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Batch Gradient Descent</a:t>
            </a:r>
            <a:endParaRPr sz="3200">
              <a:solidFill>
                <a:srgbClr val="666666"/>
              </a:solidFill>
              <a:latin typeface="Quattrocento Sans"/>
              <a:ea typeface="Quattrocento Sans"/>
              <a:cs typeface="Quattrocento Sans"/>
              <a:sym typeface="Quattrocento Sans"/>
            </a:endParaRPr>
          </a:p>
        </p:txBody>
      </p:sp>
      <p:sp>
        <p:nvSpPr>
          <p:cNvPr id="1332" name="Google Shape;1332;p120"/>
          <p:cNvSpPr txBox="1"/>
          <p:nvPr/>
        </p:nvSpPr>
        <p:spPr>
          <a:xfrm>
            <a:off x="357100" y="1051682"/>
            <a:ext cx="8429700" cy="15732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Gradient Vector of the Cost Function</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Gill Sans"/>
              <a:buChar char="●"/>
            </a:pPr>
            <a:r>
              <a:rPr lang="en" sz="1900">
                <a:solidFill>
                  <a:srgbClr val="666666"/>
                </a:solidFill>
                <a:latin typeface="Quattrocento Sans"/>
                <a:ea typeface="Quattrocento Sans"/>
                <a:cs typeface="Quattrocento Sans"/>
                <a:sym typeface="Quattrocento Sans"/>
              </a:rPr>
              <a:t>The </a:t>
            </a:r>
            <a:r>
              <a:rPr b="1" lang="en" sz="1900">
                <a:solidFill>
                  <a:srgbClr val="666666"/>
                </a:solidFill>
                <a:latin typeface="Quattrocento Sans"/>
                <a:ea typeface="Quattrocento Sans"/>
                <a:cs typeface="Quattrocento Sans"/>
                <a:sym typeface="Quattrocento Sans"/>
              </a:rPr>
              <a:t>gradient vector ∇</a:t>
            </a:r>
            <a:r>
              <a:rPr b="1" baseline="-25000" lang="en" sz="1900">
                <a:solidFill>
                  <a:srgbClr val="666666"/>
                </a:solidFill>
                <a:latin typeface="Quattrocento Sans"/>
                <a:ea typeface="Quattrocento Sans"/>
                <a:cs typeface="Quattrocento Sans"/>
                <a:sym typeface="Quattrocento Sans"/>
              </a:rPr>
              <a:t>θ</a:t>
            </a:r>
            <a:r>
              <a:rPr b="1" lang="en" sz="1900">
                <a:solidFill>
                  <a:srgbClr val="666666"/>
                </a:solidFill>
                <a:latin typeface="Quattrocento Sans"/>
                <a:ea typeface="Quattrocento Sans"/>
                <a:cs typeface="Quattrocento Sans"/>
                <a:sym typeface="Quattrocento Sans"/>
              </a:rPr>
              <a:t>MSE(θ)</a:t>
            </a:r>
            <a:endParaRPr b="1"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Contains all the partial derivatives of the cost function</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(one for each model parameter)</a:t>
            </a:r>
            <a:endParaRPr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6" name="Shape 1336"/>
        <p:cNvGrpSpPr/>
        <p:nvPr/>
      </p:nvGrpSpPr>
      <p:grpSpPr>
        <a:xfrm>
          <a:off x="0" y="0"/>
          <a:ext cx="0" cy="0"/>
          <a:chOff x="0" y="0"/>
          <a:chExt cx="0" cy="0"/>
        </a:xfrm>
      </p:grpSpPr>
      <p:sp>
        <p:nvSpPr>
          <p:cNvPr id="1337" name="Google Shape;1337;p12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Batch Gradient Descent</a:t>
            </a:r>
            <a:endParaRPr sz="3200">
              <a:solidFill>
                <a:srgbClr val="666666"/>
              </a:solidFill>
              <a:latin typeface="Quattrocento Sans"/>
              <a:ea typeface="Quattrocento Sans"/>
              <a:cs typeface="Quattrocento Sans"/>
              <a:sym typeface="Quattrocento Sans"/>
            </a:endParaRPr>
          </a:p>
        </p:txBody>
      </p:sp>
      <p:sp>
        <p:nvSpPr>
          <p:cNvPr id="1338" name="Google Shape;1338;p121"/>
          <p:cNvSpPr txBox="1"/>
          <p:nvPr/>
        </p:nvSpPr>
        <p:spPr>
          <a:xfrm>
            <a:off x="357100" y="1051682"/>
            <a:ext cx="8429700" cy="15732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Gradient Vector of the Cost Function</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Gill Sans"/>
              <a:buChar char="●"/>
            </a:pPr>
            <a:r>
              <a:rPr lang="en" sz="1900">
                <a:solidFill>
                  <a:srgbClr val="666666"/>
                </a:solidFill>
                <a:latin typeface="Quattrocento Sans"/>
                <a:ea typeface="Quattrocento Sans"/>
                <a:cs typeface="Quattrocento Sans"/>
                <a:sym typeface="Quattrocento Sans"/>
              </a:rPr>
              <a:t>This formula involves calculations over the full training set </a:t>
            </a:r>
            <a:r>
              <a:rPr b="1" lang="en" sz="1900">
                <a:solidFill>
                  <a:srgbClr val="666666"/>
                </a:solidFill>
                <a:latin typeface="Quattrocento Sans"/>
                <a:ea typeface="Quattrocento Sans"/>
                <a:cs typeface="Quattrocento Sans"/>
                <a:sym typeface="Quattrocento Sans"/>
              </a:rPr>
              <a:t>X </a:t>
            </a:r>
            <a:r>
              <a:rPr lang="en" sz="1900">
                <a:solidFill>
                  <a:srgbClr val="666666"/>
                </a:solidFill>
                <a:latin typeface="Quattrocento Sans"/>
                <a:ea typeface="Quattrocento Sans"/>
                <a:cs typeface="Quattrocento Sans"/>
                <a:sym typeface="Quattrocento Sans"/>
              </a:rPr>
              <a:t>at every step</a:t>
            </a:r>
            <a:endParaRPr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Gill Sans"/>
              <a:buChar char="●"/>
            </a:pPr>
            <a:r>
              <a:rPr lang="en" sz="1900">
                <a:solidFill>
                  <a:srgbClr val="666666"/>
                </a:solidFill>
                <a:latin typeface="Quattrocento Sans"/>
                <a:ea typeface="Quattrocento Sans"/>
                <a:cs typeface="Quattrocento Sans"/>
                <a:sym typeface="Quattrocento Sans"/>
              </a:rPr>
              <a:t>This is why the name </a:t>
            </a:r>
            <a:r>
              <a:rPr b="1" lang="en" sz="1900">
                <a:solidFill>
                  <a:srgbClr val="666666"/>
                </a:solidFill>
                <a:latin typeface="Quattrocento Sans"/>
                <a:ea typeface="Quattrocento Sans"/>
                <a:cs typeface="Quattrocento Sans"/>
                <a:sym typeface="Quattrocento Sans"/>
              </a:rPr>
              <a:t>Batch Gradient Descent</a:t>
            </a:r>
            <a:endParaRPr b="1"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2" name="Shape 1342"/>
        <p:cNvGrpSpPr/>
        <p:nvPr/>
      </p:nvGrpSpPr>
      <p:grpSpPr>
        <a:xfrm>
          <a:off x="0" y="0"/>
          <a:ext cx="0" cy="0"/>
          <a:chOff x="0" y="0"/>
          <a:chExt cx="0" cy="0"/>
        </a:xfrm>
      </p:grpSpPr>
      <p:sp>
        <p:nvSpPr>
          <p:cNvPr id="1343" name="Google Shape;1343;p12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Batch Gradient Descent</a:t>
            </a:r>
            <a:endParaRPr sz="3200">
              <a:solidFill>
                <a:srgbClr val="666666"/>
              </a:solidFill>
              <a:latin typeface="Quattrocento Sans"/>
              <a:ea typeface="Quattrocento Sans"/>
              <a:cs typeface="Quattrocento Sans"/>
              <a:sym typeface="Quattrocento Sans"/>
            </a:endParaRPr>
          </a:p>
        </p:txBody>
      </p:sp>
      <p:sp>
        <p:nvSpPr>
          <p:cNvPr id="1344" name="Google Shape;1344;p122"/>
          <p:cNvSpPr txBox="1"/>
          <p:nvPr/>
        </p:nvSpPr>
        <p:spPr>
          <a:xfrm>
            <a:off x="357100" y="1051682"/>
            <a:ext cx="8429700" cy="15732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Gradient Vector of the Cost Function</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Gill Sans"/>
              <a:buChar char="●"/>
            </a:pPr>
            <a:r>
              <a:rPr lang="en" sz="1900">
                <a:solidFill>
                  <a:srgbClr val="666666"/>
                </a:solidFill>
                <a:latin typeface="Quattrocento Sans"/>
                <a:ea typeface="Quattrocento Sans"/>
                <a:cs typeface="Quattrocento Sans"/>
                <a:sym typeface="Quattrocento Sans"/>
              </a:rPr>
              <a:t>This formula involves calculations over the full training set </a:t>
            </a:r>
            <a:r>
              <a:rPr b="1" lang="en" sz="1900">
                <a:solidFill>
                  <a:srgbClr val="666666"/>
                </a:solidFill>
                <a:latin typeface="Quattrocento Sans"/>
                <a:ea typeface="Quattrocento Sans"/>
                <a:cs typeface="Quattrocento Sans"/>
                <a:sym typeface="Quattrocento Sans"/>
              </a:rPr>
              <a:t>X </a:t>
            </a:r>
            <a:r>
              <a:rPr lang="en" sz="1900">
                <a:solidFill>
                  <a:srgbClr val="666666"/>
                </a:solidFill>
                <a:latin typeface="Quattrocento Sans"/>
                <a:ea typeface="Quattrocento Sans"/>
                <a:cs typeface="Quattrocento Sans"/>
                <a:sym typeface="Quattrocento Sans"/>
              </a:rPr>
              <a:t>at every step</a:t>
            </a:r>
            <a:endParaRPr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Gill Sans"/>
              <a:buChar char="●"/>
            </a:pPr>
            <a:r>
              <a:rPr lang="en" sz="1900">
                <a:solidFill>
                  <a:srgbClr val="666666"/>
                </a:solidFill>
                <a:latin typeface="Quattrocento Sans"/>
                <a:ea typeface="Quattrocento Sans"/>
                <a:cs typeface="Quattrocento Sans"/>
                <a:sym typeface="Quattrocento Sans"/>
              </a:rPr>
              <a:t>This is why the name </a:t>
            </a:r>
            <a:r>
              <a:rPr b="1" lang="en" sz="1900">
                <a:solidFill>
                  <a:srgbClr val="666666"/>
                </a:solidFill>
                <a:latin typeface="Quattrocento Sans"/>
                <a:ea typeface="Quattrocento Sans"/>
                <a:cs typeface="Quattrocento Sans"/>
                <a:sym typeface="Quattrocento Sans"/>
              </a:rPr>
              <a:t>Batch Gradient Descent</a:t>
            </a:r>
            <a:endParaRPr b="1" sz="1900">
              <a:solidFill>
                <a:srgbClr val="666666"/>
              </a:solidFill>
              <a:latin typeface="Quattrocento Sans"/>
              <a:ea typeface="Quattrocento Sans"/>
              <a:cs typeface="Quattrocento Sans"/>
              <a:sym typeface="Quattrocento Sans"/>
            </a:endParaRPr>
          </a:p>
        </p:txBody>
      </p:sp>
      <p:pic>
        <p:nvPicPr>
          <p:cNvPr id="1345" name="Google Shape;1345;p122"/>
          <p:cNvPicPr preferRelativeResize="0"/>
          <p:nvPr/>
        </p:nvPicPr>
        <p:blipFill>
          <a:blip r:embed="rId3">
            <a:alphaModFix/>
          </a:blip>
          <a:stretch>
            <a:fillRect/>
          </a:stretch>
        </p:blipFill>
        <p:spPr>
          <a:xfrm>
            <a:off x="811521" y="2839021"/>
            <a:ext cx="5640773" cy="192379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9" name="Shape 1349"/>
        <p:cNvGrpSpPr/>
        <p:nvPr/>
      </p:nvGrpSpPr>
      <p:grpSpPr>
        <a:xfrm>
          <a:off x="0" y="0"/>
          <a:ext cx="0" cy="0"/>
          <a:chOff x="0" y="0"/>
          <a:chExt cx="0" cy="0"/>
        </a:xfrm>
      </p:grpSpPr>
      <p:sp>
        <p:nvSpPr>
          <p:cNvPr id="1350" name="Google Shape;1350;p12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Batch Gradient Descent</a:t>
            </a:r>
            <a:endParaRPr sz="3200">
              <a:solidFill>
                <a:srgbClr val="666666"/>
              </a:solidFill>
              <a:latin typeface="Quattrocento Sans"/>
              <a:ea typeface="Quattrocento Sans"/>
              <a:cs typeface="Quattrocento Sans"/>
              <a:sym typeface="Quattrocento Sans"/>
            </a:endParaRPr>
          </a:p>
        </p:txBody>
      </p:sp>
      <p:sp>
        <p:nvSpPr>
          <p:cNvPr id="1351" name="Google Shape;1351;p123"/>
          <p:cNvSpPr txBox="1"/>
          <p:nvPr/>
        </p:nvSpPr>
        <p:spPr>
          <a:xfrm>
            <a:off x="357152" y="1482152"/>
            <a:ext cx="8429700" cy="25629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Since Batch Gradient Descent uses entire training data at every step</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It is terribly slow on large training sets</a:t>
            </a:r>
            <a:endParaRPr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But Gradient Descent scales well with the number of features</a:t>
            </a:r>
            <a:endParaRPr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It is faster to train Linear Regression model when there are thousand of features</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Using Gradient Descent than using the Normal Equation</a:t>
            </a:r>
            <a:endParaRPr sz="1900">
              <a:solidFill>
                <a:srgbClr val="666666"/>
              </a:solidFill>
              <a:latin typeface="Quattrocento Sans"/>
              <a:ea typeface="Quattrocento Sans"/>
              <a:cs typeface="Quattrocento Sans"/>
              <a:sym typeface="Quattrocento Sans"/>
            </a:endParaRPr>
          </a:p>
        </p:txBody>
      </p:sp>
      <p:sp>
        <p:nvSpPr>
          <p:cNvPr id="1352" name="Google Shape;1352;p123"/>
          <p:cNvSpPr txBox="1"/>
          <p:nvPr/>
        </p:nvSpPr>
        <p:spPr>
          <a:xfrm>
            <a:off x="1655789" y="989765"/>
            <a:ext cx="5832300" cy="340200"/>
          </a:xfrm>
          <a:prstGeom prst="rect">
            <a:avLst/>
          </a:prstGeom>
          <a:noFill/>
          <a:ln>
            <a:noFill/>
          </a:ln>
        </p:spPr>
        <p:txBody>
          <a:bodyPr anchorCtr="0" anchor="ctr" bIns="58925" lIns="58925" spcFirstLastPara="1" rIns="58925" wrap="square" tIns="58925">
            <a:noAutofit/>
          </a:bodyPr>
          <a:lstStyle/>
          <a:p>
            <a:pPr indent="0" lvl="0" marL="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Gradient Vector of the Cost Function</a:t>
            </a:r>
            <a:endParaRPr sz="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6" name="Shape 1356"/>
        <p:cNvGrpSpPr/>
        <p:nvPr/>
      </p:nvGrpSpPr>
      <p:grpSpPr>
        <a:xfrm>
          <a:off x="0" y="0"/>
          <a:ext cx="0" cy="0"/>
          <a:chOff x="0" y="0"/>
          <a:chExt cx="0" cy="0"/>
        </a:xfrm>
      </p:grpSpPr>
      <p:sp>
        <p:nvSpPr>
          <p:cNvPr id="1357" name="Google Shape;1357;p12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Batch Gradient Descent</a:t>
            </a:r>
            <a:endParaRPr sz="3200">
              <a:solidFill>
                <a:srgbClr val="666666"/>
              </a:solidFill>
              <a:latin typeface="Quattrocento Sans"/>
              <a:ea typeface="Quattrocento Sans"/>
              <a:cs typeface="Quattrocento Sans"/>
              <a:sym typeface="Quattrocento Sans"/>
            </a:endParaRPr>
          </a:p>
        </p:txBody>
      </p:sp>
      <p:sp>
        <p:nvSpPr>
          <p:cNvPr id="1358" name="Google Shape;1358;p124"/>
          <p:cNvSpPr txBox="1"/>
          <p:nvPr/>
        </p:nvSpPr>
        <p:spPr>
          <a:xfrm>
            <a:off x="357100" y="1051682"/>
            <a:ext cx="8429700" cy="17091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Gradient Descent Step</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Once we have the gradient vector, which points uphill, </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Just go in the opposite direction to go downhill</a:t>
            </a:r>
            <a:endParaRPr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We can calculate the size of the downhill step using below equation</a:t>
            </a:r>
            <a:endParaRPr sz="1900">
              <a:solidFill>
                <a:srgbClr val="666666"/>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p:txBody>
      </p:sp>
      <p:pic>
        <p:nvPicPr>
          <p:cNvPr id="1359" name="Google Shape;1359;p124"/>
          <p:cNvPicPr preferRelativeResize="0"/>
          <p:nvPr/>
        </p:nvPicPr>
        <p:blipFill>
          <a:blip r:embed="rId3">
            <a:alphaModFix/>
          </a:blip>
          <a:stretch>
            <a:fillRect/>
          </a:stretch>
        </p:blipFill>
        <p:spPr>
          <a:xfrm>
            <a:off x="1485292" y="2978279"/>
            <a:ext cx="4630118" cy="475994"/>
          </a:xfrm>
          <a:prstGeom prst="rect">
            <a:avLst/>
          </a:prstGeom>
          <a:noFill/>
          <a:ln>
            <a:noFill/>
          </a:ln>
        </p:spPr>
      </p:pic>
      <p:sp>
        <p:nvSpPr>
          <p:cNvPr id="1360" name="Google Shape;1360;p124"/>
          <p:cNvSpPr txBox="1"/>
          <p:nvPr/>
        </p:nvSpPr>
        <p:spPr>
          <a:xfrm>
            <a:off x="3654580" y="4233226"/>
            <a:ext cx="1834800" cy="336000"/>
          </a:xfrm>
          <a:prstGeom prst="rect">
            <a:avLst/>
          </a:prstGeom>
          <a:noFill/>
          <a:ln>
            <a:noFill/>
          </a:ln>
        </p:spPr>
        <p:txBody>
          <a:bodyPr anchorCtr="0" anchor="t" bIns="58925" lIns="58925" spcFirstLastPara="1" rIns="58925" wrap="square" tIns="58925">
            <a:noAutofit/>
          </a:bodyPr>
          <a:lstStyle/>
          <a:p>
            <a:pPr indent="0" lvl="0" marL="0" marR="0" rtl="0" algn="ctr">
              <a:lnSpc>
                <a:spcPct val="150000"/>
              </a:lnSpc>
              <a:spcBef>
                <a:spcPts val="0"/>
              </a:spcBef>
              <a:spcAft>
                <a:spcPts val="0"/>
              </a:spcAft>
              <a:buNone/>
            </a:pPr>
            <a:r>
              <a:rPr lang="en" sz="1900">
                <a:solidFill>
                  <a:srgbClr val="666666"/>
                </a:solidFill>
                <a:latin typeface="Quattrocento Sans"/>
                <a:ea typeface="Quattrocento Sans"/>
                <a:cs typeface="Quattrocento Sans"/>
                <a:sym typeface="Quattrocento Sans"/>
              </a:rPr>
              <a:t>Learning Rate</a:t>
            </a:r>
            <a:endParaRPr sz="1900">
              <a:solidFill>
                <a:srgbClr val="666666"/>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p:txBody>
      </p:sp>
      <p:cxnSp>
        <p:nvCxnSpPr>
          <p:cNvPr id="1361" name="Google Shape;1361;p124"/>
          <p:cNvCxnSpPr>
            <a:stCxn id="1360" idx="0"/>
          </p:cNvCxnSpPr>
          <p:nvPr/>
        </p:nvCxnSpPr>
        <p:spPr>
          <a:xfrm flipH="1" rot="10800000">
            <a:off x="4571980" y="3384826"/>
            <a:ext cx="412500" cy="8484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65" name="Shape 1365"/>
        <p:cNvGrpSpPr/>
        <p:nvPr/>
      </p:nvGrpSpPr>
      <p:grpSpPr>
        <a:xfrm>
          <a:off x="0" y="0"/>
          <a:ext cx="0" cy="0"/>
          <a:chOff x="0" y="0"/>
          <a:chExt cx="0" cy="0"/>
        </a:xfrm>
      </p:grpSpPr>
      <p:sp>
        <p:nvSpPr>
          <p:cNvPr id="1366" name="Google Shape;1366;p12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Batch Gradient Descent</a:t>
            </a:r>
            <a:endParaRPr sz="3200">
              <a:solidFill>
                <a:srgbClr val="666666"/>
              </a:solidFill>
              <a:latin typeface="Quattrocento Sans"/>
              <a:ea typeface="Quattrocento Sans"/>
              <a:cs typeface="Quattrocento Sans"/>
              <a:sym typeface="Quattrocento Sans"/>
            </a:endParaRPr>
          </a:p>
        </p:txBody>
      </p:sp>
      <p:sp>
        <p:nvSpPr>
          <p:cNvPr id="1367" name="Google Shape;1367;p125"/>
          <p:cNvSpPr txBox="1"/>
          <p:nvPr/>
        </p:nvSpPr>
        <p:spPr>
          <a:xfrm>
            <a:off x="1050300" y="1472375"/>
            <a:ext cx="7126200" cy="269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666666"/>
                </a:solidFill>
                <a:latin typeface="Quattrocento Sans"/>
                <a:ea typeface="Quattrocento Sans"/>
                <a:cs typeface="Quattrocento Sans"/>
                <a:sym typeface="Quattrocento Sans"/>
              </a:rPr>
              <a:t>Check the code of Batch Gradient Descent in Notebook</a:t>
            </a:r>
            <a:endParaRPr sz="2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12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Batch Gradient Descent</a:t>
            </a:r>
            <a:endParaRPr sz="3200">
              <a:solidFill>
                <a:srgbClr val="666666"/>
              </a:solidFill>
              <a:latin typeface="Quattrocento Sans"/>
              <a:ea typeface="Quattrocento Sans"/>
              <a:cs typeface="Quattrocento Sans"/>
              <a:sym typeface="Quattrocento Sans"/>
            </a:endParaRPr>
          </a:p>
        </p:txBody>
      </p:sp>
      <p:sp>
        <p:nvSpPr>
          <p:cNvPr id="1373" name="Google Shape;1373;p126"/>
          <p:cNvSpPr txBox="1"/>
          <p:nvPr/>
        </p:nvSpPr>
        <p:spPr>
          <a:xfrm>
            <a:off x="357100" y="927954"/>
            <a:ext cx="8429700" cy="468300"/>
          </a:xfrm>
          <a:prstGeom prst="rect">
            <a:avLst/>
          </a:prstGeom>
          <a:noFill/>
          <a:ln>
            <a:noFill/>
          </a:ln>
        </p:spPr>
        <p:txBody>
          <a:bodyPr anchorCtr="0" anchor="ctr" bIns="58925" lIns="58925" spcFirstLastPara="1" rIns="58925" wrap="square" tIns="58925">
            <a:noAutofit/>
          </a:bodyPr>
          <a:lstStyle/>
          <a:p>
            <a:pPr indent="-260350" lvl="0" marL="2921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First 10 steps of Gradient Descent using three different learning rates</a:t>
            </a:r>
            <a:endParaRPr sz="1900">
              <a:solidFill>
                <a:srgbClr val="666666"/>
              </a:solidFill>
              <a:latin typeface="Quattrocento Sans"/>
              <a:ea typeface="Quattrocento Sans"/>
              <a:cs typeface="Quattrocento Sans"/>
              <a:sym typeface="Quattrocento Sans"/>
            </a:endParaRPr>
          </a:p>
          <a:p>
            <a:pPr indent="-260350" lvl="0" marL="292100" marR="0" rtl="0" algn="l">
              <a:lnSpc>
                <a:spcPct val="115000"/>
              </a:lnSpc>
              <a:spcBef>
                <a:spcPts val="0"/>
              </a:spcBef>
              <a:spcAft>
                <a:spcPts val="0"/>
              </a:spcAft>
              <a:buClr>
                <a:srgbClr val="666666"/>
              </a:buClr>
              <a:buSzPts val="1900"/>
              <a:buFont typeface="Gill Sans"/>
              <a:buChar char="●"/>
            </a:pPr>
            <a:r>
              <a:rPr lang="en" sz="1900">
                <a:solidFill>
                  <a:srgbClr val="666666"/>
                </a:solidFill>
                <a:latin typeface="Quattrocento Sans"/>
                <a:ea typeface="Quattrocento Sans"/>
                <a:cs typeface="Quattrocento Sans"/>
                <a:sym typeface="Quattrocento Sans"/>
              </a:rPr>
              <a:t>The dashed line </a:t>
            </a:r>
            <a:r>
              <a:rPr b="1" lang="en" sz="1900">
                <a:solidFill>
                  <a:srgbClr val="666666"/>
                </a:solidFill>
                <a:latin typeface="Quattrocento Sans"/>
                <a:ea typeface="Quattrocento Sans"/>
                <a:cs typeface="Quattrocento Sans"/>
                <a:sym typeface="Quattrocento Sans"/>
              </a:rPr>
              <a:t>- - - - </a:t>
            </a:r>
            <a:r>
              <a:rPr lang="en" sz="1900">
                <a:solidFill>
                  <a:srgbClr val="666666"/>
                </a:solidFill>
                <a:latin typeface="Quattrocento Sans"/>
                <a:ea typeface="Quattrocento Sans"/>
                <a:cs typeface="Quattrocento Sans"/>
                <a:sym typeface="Quattrocento Sans"/>
              </a:rPr>
              <a:t>represents the starting point</a:t>
            </a:r>
            <a:endParaRPr sz="1900">
              <a:solidFill>
                <a:srgbClr val="666666"/>
              </a:solidFill>
              <a:latin typeface="Quattrocento Sans"/>
              <a:ea typeface="Quattrocento Sans"/>
              <a:cs typeface="Quattrocento Sans"/>
              <a:sym typeface="Quattrocento Sans"/>
            </a:endParaRPr>
          </a:p>
        </p:txBody>
      </p:sp>
      <p:pic>
        <p:nvPicPr>
          <p:cNvPr id="1374" name="Google Shape;1374;p126"/>
          <p:cNvPicPr preferRelativeResize="0"/>
          <p:nvPr/>
        </p:nvPicPr>
        <p:blipFill>
          <a:blip r:embed="rId3">
            <a:alphaModFix/>
          </a:blip>
          <a:stretch>
            <a:fillRect/>
          </a:stretch>
        </p:blipFill>
        <p:spPr>
          <a:xfrm>
            <a:off x="107104" y="1617258"/>
            <a:ext cx="6697264" cy="2539379"/>
          </a:xfrm>
          <a:prstGeom prst="rect">
            <a:avLst/>
          </a:prstGeom>
          <a:noFill/>
          <a:ln>
            <a:noFill/>
          </a:ln>
        </p:spPr>
      </p:pic>
      <p:sp>
        <p:nvSpPr>
          <p:cNvPr id="1375" name="Google Shape;1375;p126"/>
          <p:cNvSpPr txBox="1"/>
          <p:nvPr/>
        </p:nvSpPr>
        <p:spPr>
          <a:xfrm>
            <a:off x="357188" y="4313593"/>
            <a:ext cx="8429700" cy="4683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Gradient Descent with Various Learning Rates (See the code in notebook)</a:t>
            </a:r>
            <a:endParaRPr b="1"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8"/>
          <p:cNvSpPr/>
          <p:nvPr/>
        </p:nvSpPr>
        <p:spPr>
          <a:xfrm>
            <a:off x="7164963" y="89213"/>
            <a:ext cx="1874400" cy="4685700"/>
          </a:xfrm>
          <a:prstGeom prst="rect">
            <a:avLst/>
          </a:prstGeom>
          <a:noFill/>
          <a:ln cap="flat" cmpd="sng" w="19050">
            <a:solidFill>
              <a:srgbClr val="38761D"/>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ill Sans"/>
              <a:ea typeface="Gill Sans"/>
              <a:cs typeface="Gill Sans"/>
              <a:sym typeface="Gill Sans"/>
            </a:endParaRPr>
          </a:p>
        </p:txBody>
      </p:sp>
      <p:pic>
        <p:nvPicPr>
          <p:cNvPr id="138" name="Google Shape;138;p28"/>
          <p:cNvPicPr preferRelativeResize="0"/>
          <p:nvPr/>
        </p:nvPicPr>
        <p:blipFill>
          <a:blip r:embed="rId3">
            <a:alphaModFix/>
          </a:blip>
          <a:stretch>
            <a:fillRect/>
          </a:stretch>
        </p:blipFill>
        <p:spPr>
          <a:xfrm>
            <a:off x="575374" y="1801853"/>
            <a:ext cx="1419715" cy="1027203"/>
          </a:xfrm>
          <a:prstGeom prst="rect">
            <a:avLst/>
          </a:prstGeom>
          <a:noFill/>
          <a:ln>
            <a:noFill/>
          </a:ln>
          <a:effectLst>
            <a:outerShdw blurRad="57150" rotWithShape="0" algn="bl" dir="5400000" dist="19050">
              <a:srgbClr val="000000">
                <a:alpha val="8000"/>
              </a:srgbClr>
            </a:outerShdw>
          </a:effectLst>
        </p:spPr>
      </p:pic>
      <p:pic>
        <p:nvPicPr>
          <p:cNvPr id="139" name="Google Shape;139;p28"/>
          <p:cNvPicPr preferRelativeResize="0"/>
          <p:nvPr/>
        </p:nvPicPr>
        <p:blipFill>
          <a:blip r:embed="rId4">
            <a:alphaModFix/>
          </a:blip>
          <a:stretch>
            <a:fillRect/>
          </a:stretch>
        </p:blipFill>
        <p:spPr>
          <a:xfrm>
            <a:off x="4216727" y="1771919"/>
            <a:ext cx="1087059" cy="1087071"/>
          </a:xfrm>
          <a:prstGeom prst="rect">
            <a:avLst/>
          </a:prstGeom>
          <a:noFill/>
          <a:ln>
            <a:noFill/>
          </a:ln>
          <a:effectLst>
            <a:outerShdw blurRad="57150" rotWithShape="0" algn="bl" dir="5400000" dist="19050">
              <a:srgbClr val="000000">
                <a:alpha val="8000"/>
              </a:srgbClr>
            </a:outerShdw>
          </a:effectLst>
        </p:spPr>
      </p:pic>
      <p:pic>
        <p:nvPicPr>
          <p:cNvPr id="140" name="Google Shape;140;p28"/>
          <p:cNvPicPr preferRelativeResize="0"/>
          <p:nvPr/>
        </p:nvPicPr>
        <p:blipFill rotWithShape="1">
          <a:blip r:embed="rId5">
            <a:alphaModFix/>
          </a:blip>
          <a:srcRect b="8917" l="26988" r="27811" t="5502"/>
          <a:stretch/>
        </p:blipFill>
        <p:spPr>
          <a:xfrm>
            <a:off x="7677663" y="1831788"/>
            <a:ext cx="934800" cy="930362"/>
          </a:xfrm>
          <a:prstGeom prst="rect">
            <a:avLst/>
          </a:prstGeom>
          <a:noFill/>
          <a:ln>
            <a:noFill/>
          </a:ln>
          <a:effectLst>
            <a:outerShdw blurRad="57150" rotWithShape="0" algn="bl" dir="5400000" dist="19050">
              <a:srgbClr val="000000">
                <a:alpha val="50000"/>
              </a:srgbClr>
            </a:outerShdw>
          </a:effectLst>
        </p:spPr>
      </p:pic>
      <p:sp>
        <p:nvSpPr>
          <p:cNvPr id="141" name="Google Shape;141;p28"/>
          <p:cNvSpPr txBox="1"/>
          <p:nvPr/>
        </p:nvSpPr>
        <p:spPr>
          <a:xfrm>
            <a:off x="3905009" y="2917455"/>
            <a:ext cx="16335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Algorithm</a:t>
            </a:r>
            <a:endParaRPr>
              <a:solidFill>
                <a:srgbClr val="666666"/>
              </a:solidFill>
              <a:latin typeface="Quattrocento Sans"/>
              <a:ea typeface="Quattrocento Sans"/>
              <a:cs typeface="Quattrocento Sans"/>
              <a:sym typeface="Quattrocento Sans"/>
            </a:endParaRPr>
          </a:p>
        </p:txBody>
      </p:sp>
      <p:sp>
        <p:nvSpPr>
          <p:cNvPr id="142" name="Google Shape;142;p28"/>
          <p:cNvSpPr txBox="1"/>
          <p:nvPr/>
        </p:nvSpPr>
        <p:spPr>
          <a:xfrm>
            <a:off x="429972" y="2917455"/>
            <a:ext cx="16335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Data</a:t>
            </a:r>
            <a:endParaRPr>
              <a:solidFill>
                <a:srgbClr val="666666"/>
              </a:solidFill>
              <a:latin typeface="Quattrocento Sans"/>
              <a:ea typeface="Quattrocento Sans"/>
              <a:cs typeface="Quattrocento Sans"/>
              <a:sym typeface="Quattrocento Sans"/>
            </a:endParaRPr>
          </a:p>
        </p:txBody>
      </p:sp>
      <p:sp>
        <p:nvSpPr>
          <p:cNvPr id="143" name="Google Shape;143;p28"/>
          <p:cNvSpPr txBox="1"/>
          <p:nvPr/>
        </p:nvSpPr>
        <p:spPr>
          <a:xfrm>
            <a:off x="7289809" y="2917455"/>
            <a:ext cx="16335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Model</a:t>
            </a:r>
            <a:endParaRPr>
              <a:solidFill>
                <a:srgbClr val="666666"/>
              </a:solidFill>
              <a:latin typeface="Quattrocento Sans"/>
              <a:ea typeface="Quattrocento Sans"/>
              <a:cs typeface="Quattrocento Sans"/>
              <a:sym typeface="Quattrocento Sans"/>
            </a:endParaRPr>
          </a:p>
        </p:txBody>
      </p:sp>
      <p:sp>
        <p:nvSpPr>
          <p:cNvPr id="144" name="Google Shape;144;p28"/>
          <p:cNvSpPr/>
          <p:nvPr/>
        </p:nvSpPr>
        <p:spPr>
          <a:xfrm rot="-5400000">
            <a:off x="2851488" y="2028800"/>
            <a:ext cx="248100" cy="573300"/>
          </a:xfrm>
          <a:prstGeom prst="down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145" name="Google Shape;145;p28"/>
          <p:cNvSpPr/>
          <p:nvPr/>
        </p:nvSpPr>
        <p:spPr>
          <a:xfrm rot="-5400000">
            <a:off x="6366675" y="2028800"/>
            <a:ext cx="248100" cy="573300"/>
          </a:xfrm>
          <a:prstGeom prst="down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28"/>
          <p:cNvPicPr preferRelativeResize="0"/>
          <p:nvPr/>
        </p:nvPicPr>
        <p:blipFill>
          <a:blip r:embed="rId6">
            <a:alphaModFix/>
          </a:blip>
          <a:stretch>
            <a:fillRect/>
          </a:stretch>
        </p:blipFill>
        <p:spPr>
          <a:xfrm>
            <a:off x="7759212" y="159113"/>
            <a:ext cx="694701" cy="707775"/>
          </a:xfrm>
          <a:prstGeom prst="rect">
            <a:avLst/>
          </a:prstGeom>
          <a:noFill/>
          <a:ln>
            <a:noFill/>
          </a:ln>
          <a:effectLst>
            <a:outerShdw blurRad="57150" rotWithShape="0" algn="bl" dir="5400000" dist="19050">
              <a:srgbClr val="000000">
                <a:alpha val="50000"/>
              </a:srgbClr>
            </a:outerShdw>
          </a:effectLst>
        </p:spPr>
      </p:pic>
      <p:pic>
        <p:nvPicPr>
          <p:cNvPr id="147" name="Google Shape;147;p28"/>
          <p:cNvPicPr preferRelativeResize="0"/>
          <p:nvPr/>
        </p:nvPicPr>
        <p:blipFill>
          <a:blip r:embed="rId7">
            <a:alphaModFix/>
          </a:blip>
          <a:stretch>
            <a:fillRect/>
          </a:stretch>
        </p:blipFill>
        <p:spPr>
          <a:xfrm>
            <a:off x="7865013" y="3877684"/>
            <a:ext cx="573300" cy="573280"/>
          </a:xfrm>
          <a:prstGeom prst="rect">
            <a:avLst/>
          </a:prstGeom>
          <a:noFill/>
          <a:ln>
            <a:noFill/>
          </a:ln>
          <a:effectLst>
            <a:outerShdw blurRad="57150" rotWithShape="0" algn="bl" dir="5400000" dist="19050">
              <a:srgbClr val="000000">
                <a:alpha val="50000"/>
              </a:srgbClr>
            </a:outerShdw>
          </a:effectLst>
        </p:spPr>
      </p:pic>
      <p:sp>
        <p:nvSpPr>
          <p:cNvPr id="148" name="Google Shape;148;p28"/>
          <p:cNvSpPr txBox="1"/>
          <p:nvPr/>
        </p:nvSpPr>
        <p:spPr>
          <a:xfrm>
            <a:off x="7651112" y="937400"/>
            <a:ext cx="10011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Live Data</a:t>
            </a:r>
            <a:endParaRPr>
              <a:solidFill>
                <a:srgbClr val="666666"/>
              </a:solidFill>
              <a:latin typeface="Quattrocento Sans"/>
              <a:ea typeface="Quattrocento Sans"/>
              <a:cs typeface="Quattrocento Sans"/>
              <a:sym typeface="Quattrocento Sans"/>
            </a:endParaRPr>
          </a:p>
        </p:txBody>
      </p:sp>
      <p:sp>
        <p:nvSpPr>
          <p:cNvPr id="149" name="Google Shape;149;p28"/>
          <p:cNvSpPr/>
          <p:nvPr/>
        </p:nvSpPr>
        <p:spPr>
          <a:xfrm flipH="1">
            <a:off x="8027613" y="1331621"/>
            <a:ext cx="248100" cy="408000"/>
          </a:xfrm>
          <a:prstGeom prst="down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8"/>
          <p:cNvSpPr/>
          <p:nvPr/>
        </p:nvSpPr>
        <p:spPr>
          <a:xfrm flipH="1">
            <a:off x="7982513" y="3302227"/>
            <a:ext cx="248100" cy="408000"/>
          </a:xfrm>
          <a:prstGeom prst="down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8"/>
          <p:cNvSpPr txBox="1"/>
          <p:nvPr/>
        </p:nvSpPr>
        <p:spPr>
          <a:xfrm>
            <a:off x="7289809" y="4450950"/>
            <a:ext cx="16335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Prediction</a:t>
            </a:r>
            <a:endParaRPr>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2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t/>
            </a:r>
            <a:endParaRPr sz="3200">
              <a:solidFill>
                <a:srgbClr val="606060"/>
              </a:solidFill>
              <a:latin typeface="Gill Sans"/>
              <a:ea typeface="Gill Sans"/>
              <a:cs typeface="Gill Sans"/>
              <a:sym typeface="Gill Sans"/>
            </a:endParaRPr>
          </a:p>
        </p:txBody>
      </p:sp>
      <p:sp>
        <p:nvSpPr>
          <p:cNvPr id="1381" name="Google Shape;1381;p127"/>
          <p:cNvSpPr txBox="1"/>
          <p:nvPr/>
        </p:nvSpPr>
        <p:spPr>
          <a:xfrm>
            <a:off x="357100" y="1051682"/>
            <a:ext cx="8429700" cy="36765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lang="en" sz="3100">
                <a:solidFill>
                  <a:srgbClr val="666666"/>
                </a:solidFill>
                <a:latin typeface="Quattrocento Sans"/>
                <a:ea typeface="Quattrocento Sans"/>
                <a:cs typeface="Quattrocento Sans"/>
                <a:sym typeface="Quattrocento Sans"/>
              </a:rPr>
              <a:t>Stochastic Gradient Descent (SGD)</a:t>
            </a:r>
            <a:endParaRPr sz="31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12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Stochastic Gradient Descent - SGD</a:t>
            </a:r>
            <a:endParaRPr sz="3200">
              <a:solidFill>
                <a:srgbClr val="666666"/>
              </a:solidFill>
              <a:latin typeface="Quattrocento Sans"/>
              <a:ea typeface="Quattrocento Sans"/>
              <a:cs typeface="Quattrocento Sans"/>
              <a:sym typeface="Quattrocento Sans"/>
            </a:endParaRPr>
          </a:p>
        </p:txBody>
      </p:sp>
      <p:sp>
        <p:nvSpPr>
          <p:cNvPr id="1387" name="Google Shape;1387;p128"/>
          <p:cNvSpPr txBox="1"/>
          <p:nvPr/>
        </p:nvSpPr>
        <p:spPr>
          <a:xfrm>
            <a:off x="357100" y="1051682"/>
            <a:ext cx="8429700" cy="36765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Problem with Batch Gradient Descent</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Batch Gradient Descent</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Slow when the training set is large</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As it uses the whole training set to compute the gradient at every step</a:t>
            </a:r>
            <a:endParaRPr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Stochastic Gradient Descent</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Just picks a random instance in the training set at every step and</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Computes the gradients based only on that single instance</a:t>
            </a:r>
            <a:endParaRPr sz="1900">
              <a:solidFill>
                <a:srgbClr val="666666"/>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t/>
            </a:r>
            <a:endParaRPr b="1" sz="1900">
              <a:solidFill>
                <a:srgbClr val="666666"/>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t/>
            </a:r>
            <a:endParaRPr b="1"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2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Stochastic Gradient Descent - SGD</a:t>
            </a:r>
            <a:endParaRPr sz="3200">
              <a:solidFill>
                <a:srgbClr val="666666"/>
              </a:solidFill>
              <a:latin typeface="Quattrocento Sans"/>
              <a:ea typeface="Quattrocento Sans"/>
              <a:cs typeface="Quattrocento Sans"/>
              <a:sym typeface="Quattrocento Sans"/>
            </a:endParaRPr>
          </a:p>
        </p:txBody>
      </p:sp>
      <p:sp>
        <p:nvSpPr>
          <p:cNvPr id="1393" name="Google Shape;1393;p129"/>
          <p:cNvSpPr txBox="1"/>
          <p:nvPr/>
        </p:nvSpPr>
        <p:spPr>
          <a:xfrm>
            <a:off x="357100" y="1051682"/>
            <a:ext cx="8429700" cy="36765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This makes the algorithm much faster </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As very little data gets manipulated at every iteration</a:t>
            </a:r>
            <a:endParaRPr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Also huge training sets can be trained </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As only one instance needs to be in memory at each iteration</a:t>
            </a:r>
            <a:endParaRPr b="1"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13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Stochastic Gradient Descent - SGD</a:t>
            </a:r>
            <a:endParaRPr sz="3200">
              <a:solidFill>
                <a:srgbClr val="666666"/>
              </a:solidFill>
              <a:latin typeface="Quattrocento Sans"/>
              <a:ea typeface="Quattrocento Sans"/>
              <a:cs typeface="Quattrocento Sans"/>
              <a:sym typeface="Quattrocento Sans"/>
            </a:endParaRPr>
          </a:p>
        </p:txBody>
      </p:sp>
      <p:pic>
        <p:nvPicPr>
          <p:cNvPr id="1399" name="Google Shape;1399;p130"/>
          <p:cNvPicPr preferRelativeResize="0"/>
          <p:nvPr/>
        </p:nvPicPr>
        <p:blipFill>
          <a:blip r:embed="rId3">
            <a:alphaModFix/>
          </a:blip>
          <a:stretch>
            <a:fillRect/>
          </a:stretch>
        </p:blipFill>
        <p:spPr>
          <a:xfrm>
            <a:off x="1341650" y="1051668"/>
            <a:ext cx="4845524" cy="363144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3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Stochastic Gradient Descent - SGD</a:t>
            </a:r>
            <a:endParaRPr sz="3200">
              <a:solidFill>
                <a:srgbClr val="666666"/>
              </a:solidFill>
              <a:latin typeface="Quattrocento Sans"/>
              <a:ea typeface="Quattrocento Sans"/>
              <a:cs typeface="Quattrocento Sans"/>
              <a:sym typeface="Quattrocento Sans"/>
            </a:endParaRPr>
          </a:p>
        </p:txBody>
      </p:sp>
      <p:sp>
        <p:nvSpPr>
          <p:cNvPr id="1405" name="Google Shape;1405;p131"/>
          <p:cNvSpPr txBox="1"/>
          <p:nvPr/>
        </p:nvSpPr>
        <p:spPr>
          <a:xfrm>
            <a:off x="357100" y="1051682"/>
            <a:ext cx="8429700" cy="15111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Instead of gently decreasing until it reaches the minimum</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The cost function bounces up and down, decreasing only on average</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Over time it ends up very close to the minimum</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But once it gets there it continues to bounce around, never settling down</a:t>
            </a:r>
            <a:endParaRPr sz="1900">
              <a:solidFill>
                <a:srgbClr val="666666"/>
              </a:solidFill>
              <a:latin typeface="Quattrocento Sans"/>
              <a:ea typeface="Quattrocento Sans"/>
              <a:cs typeface="Quattrocento Sans"/>
              <a:sym typeface="Quattrocento Sans"/>
            </a:endParaRPr>
          </a:p>
        </p:txBody>
      </p:sp>
      <p:pic>
        <p:nvPicPr>
          <p:cNvPr id="1406" name="Google Shape;1406;p131"/>
          <p:cNvPicPr preferRelativeResize="0"/>
          <p:nvPr/>
        </p:nvPicPr>
        <p:blipFill>
          <a:blip r:embed="rId3">
            <a:alphaModFix/>
          </a:blip>
          <a:stretch>
            <a:fillRect/>
          </a:stretch>
        </p:blipFill>
        <p:spPr>
          <a:xfrm>
            <a:off x="2769347" y="2701635"/>
            <a:ext cx="2704033" cy="202652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3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Stochastic Gradient Descent - SGD</a:t>
            </a:r>
            <a:endParaRPr sz="3200">
              <a:solidFill>
                <a:srgbClr val="666666"/>
              </a:solidFill>
              <a:latin typeface="Quattrocento Sans"/>
              <a:ea typeface="Quattrocento Sans"/>
              <a:cs typeface="Quattrocento Sans"/>
              <a:sym typeface="Quattrocento Sans"/>
            </a:endParaRPr>
          </a:p>
        </p:txBody>
      </p:sp>
      <p:sp>
        <p:nvSpPr>
          <p:cNvPr id="1412" name="Google Shape;1412;p132"/>
          <p:cNvSpPr txBox="1"/>
          <p:nvPr/>
        </p:nvSpPr>
        <p:spPr>
          <a:xfrm>
            <a:off x="357100" y="1051682"/>
            <a:ext cx="8429700" cy="13257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Once the algorithm stops</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The final parameter values are good, but not optimal</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As algorithm never settles down</a:t>
            </a:r>
            <a:endParaRPr sz="1900">
              <a:solidFill>
                <a:srgbClr val="666666"/>
              </a:solidFill>
              <a:latin typeface="Quattrocento Sans"/>
              <a:ea typeface="Quattrocento Sans"/>
              <a:cs typeface="Quattrocento Sans"/>
              <a:sym typeface="Quattrocento Sans"/>
            </a:endParaRPr>
          </a:p>
        </p:txBody>
      </p:sp>
      <p:pic>
        <p:nvPicPr>
          <p:cNvPr id="1413" name="Google Shape;1413;p132"/>
          <p:cNvPicPr preferRelativeResize="0"/>
          <p:nvPr/>
        </p:nvPicPr>
        <p:blipFill>
          <a:blip r:embed="rId3">
            <a:alphaModFix/>
          </a:blip>
          <a:stretch>
            <a:fillRect/>
          </a:stretch>
        </p:blipFill>
        <p:spPr>
          <a:xfrm>
            <a:off x="2769347" y="2701635"/>
            <a:ext cx="2704033" cy="2026529"/>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3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Stochastic Gradient Descent - SGD</a:t>
            </a:r>
            <a:endParaRPr sz="3200">
              <a:solidFill>
                <a:srgbClr val="666666"/>
              </a:solidFill>
              <a:latin typeface="Quattrocento Sans"/>
              <a:ea typeface="Quattrocento Sans"/>
              <a:cs typeface="Quattrocento Sans"/>
              <a:sym typeface="Quattrocento Sans"/>
            </a:endParaRPr>
          </a:p>
        </p:txBody>
      </p:sp>
      <p:sp>
        <p:nvSpPr>
          <p:cNvPr id="1419" name="Google Shape;1419;p133"/>
          <p:cNvSpPr txBox="1"/>
          <p:nvPr/>
        </p:nvSpPr>
        <p:spPr>
          <a:xfrm>
            <a:off x="357100" y="1051682"/>
            <a:ext cx="8429700" cy="16086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When the cost function is very irregular then</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SGD has a better chance of finding the global minimum than Batch Gradient Descent</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As randomness may help algorithm to jump out of local minima</a:t>
            </a:r>
            <a:endParaRPr sz="1900">
              <a:solidFill>
                <a:srgbClr val="666666"/>
              </a:solidFill>
              <a:latin typeface="Quattrocento Sans"/>
              <a:ea typeface="Quattrocento Sans"/>
              <a:cs typeface="Quattrocento Sans"/>
              <a:sym typeface="Quattrocento Sans"/>
            </a:endParaRPr>
          </a:p>
        </p:txBody>
      </p:sp>
      <p:pic>
        <p:nvPicPr>
          <p:cNvPr id="1420" name="Google Shape;1420;p133"/>
          <p:cNvPicPr preferRelativeResize="0"/>
          <p:nvPr/>
        </p:nvPicPr>
        <p:blipFill>
          <a:blip r:embed="rId3">
            <a:alphaModFix/>
          </a:blip>
          <a:stretch>
            <a:fillRect/>
          </a:stretch>
        </p:blipFill>
        <p:spPr>
          <a:xfrm>
            <a:off x="2090609" y="2660133"/>
            <a:ext cx="3722141" cy="2129902"/>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13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Stochastic Gradient Descent - SGD</a:t>
            </a:r>
            <a:endParaRPr sz="3200">
              <a:solidFill>
                <a:srgbClr val="666666"/>
              </a:solidFill>
              <a:latin typeface="Quattrocento Sans"/>
              <a:ea typeface="Quattrocento Sans"/>
              <a:cs typeface="Quattrocento Sans"/>
              <a:sym typeface="Quattrocento Sans"/>
            </a:endParaRPr>
          </a:p>
        </p:txBody>
      </p:sp>
      <p:sp>
        <p:nvSpPr>
          <p:cNvPr id="1426" name="Google Shape;1426;p134"/>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As seen earlier that randomness in SGD</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Is good to escape from local minimum</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But bad as algorithm can never settle at minimum</a:t>
            </a:r>
            <a:endParaRPr sz="1900">
              <a:solidFill>
                <a:srgbClr val="666666"/>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13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Stochastic Gradient Descent - SGD</a:t>
            </a:r>
            <a:endParaRPr sz="3200">
              <a:solidFill>
                <a:srgbClr val="666666"/>
              </a:solidFill>
              <a:latin typeface="Quattrocento Sans"/>
              <a:ea typeface="Quattrocento Sans"/>
              <a:cs typeface="Quattrocento Sans"/>
              <a:sym typeface="Quattrocento Sans"/>
            </a:endParaRPr>
          </a:p>
        </p:txBody>
      </p:sp>
      <p:sp>
        <p:nvSpPr>
          <p:cNvPr id="1432" name="Google Shape;1432;p135"/>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As seen earlier that randomness in SGD</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Is good to escape from local minimum</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But bad as algorithm can never settle at minimum</a:t>
            </a:r>
            <a:endParaRPr sz="1900">
              <a:solidFill>
                <a:srgbClr val="666666"/>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marR="0" rtl="0" algn="ctr">
              <a:lnSpc>
                <a:spcPct val="150000"/>
              </a:lnSpc>
              <a:spcBef>
                <a:spcPts val="0"/>
              </a:spcBef>
              <a:spcAft>
                <a:spcPts val="0"/>
              </a:spcAft>
              <a:buNone/>
            </a:pPr>
            <a:r>
              <a:rPr lang="en" sz="3100">
                <a:solidFill>
                  <a:srgbClr val="666666"/>
                </a:solidFill>
                <a:latin typeface="Quattrocento Sans"/>
                <a:ea typeface="Quattrocento Sans"/>
                <a:cs typeface="Quattrocento Sans"/>
                <a:sym typeface="Quattrocento Sans"/>
              </a:rPr>
              <a:t>What is the solution?</a:t>
            </a:r>
            <a:endParaRPr sz="3100">
              <a:solidFill>
                <a:srgbClr val="666666"/>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marR="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marR="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3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Stochastic Gradient Descent - SGD</a:t>
            </a:r>
            <a:endParaRPr sz="3200">
              <a:solidFill>
                <a:srgbClr val="666666"/>
              </a:solidFill>
              <a:latin typeface="Quattrocento Sans"/>
              <a:ea typeface="Quattrocento Sans"/>
              <a:cs typeface="Quattrocento Sans"/>
              <a:sym typeface="Quattrocento Sans"/>
            </a:endParaRPr>
          </a:p>
        </p:txBody>
      </p:sp>
      <p:sp>
        <p:nvSpPr>
          <p:cNvPr id="1438" name="Google Shape;1438;p136"/>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Simulated Annealing</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One solution is to gradually reduce the learning rate</a:t>
            </a:r>
            <a:endParaRPr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The steps start out large</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This helps make quick progress and escape local minima</a:t>
            </a:r>
            <a:endParaRPr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Then steps get smaller and smaller</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This helps the algorithm to settle at the global minimum</a:t>
            </a:r>
            <a:endParaRPr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Gill Sans"/>
              <a:buChar char="●"/>
            </a:pPr>
            <a:r>
              <a:rPr lang="en" sz="1900">
                <a:solidFill>
                  <a:srgbClr val="666666"/>
                </a:solidFill>
                <a:latin typeface="Quattrocento Sans"/>
                <a:ea typeface="Quattrocento Sans"/>
                <a:cs typeface="Quattrocento Sans"/>
                <a:sym typeface="Quattrocento Sans"/>
              </a:rPr>
              <a:t>This process is called </a:t>
            </a:r>
            <a:r>
              <a:rPr b="1" lang="en" sz="1900">
                <a:solidFill>
                  <a:srgbClr val="666666"/>
                </a:solidFill>
                <a:latin typeface="Quattrocento Sans"/>
                <a:ea typeface="Quattrocento Sans"/>
                <a:cs typeface="Quattrocento Sans"/>
                <a:sym typeface="Quattrocento Sans"/>
              </a:rPr>
              <a:t>Simulated Annealing</a:t>
            </a:r>
            <a:endParaRPr b="1"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Because it resembles the process of annealing in metallurgy where molten metal is slowly cooled down</a:t>
            </a:r>
            <a:endParaRPr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9"/>
          <p:cNvPicPr preferRelativeResize="0"/>
          <p:nvPr/>
        </p:nvPicPr>
        <p:blipFill>
          <a:blip r:embed="rId3">
            <a:alphaModFix/>
          </a:blip>
          <a:stretch>
            <a:fillRect/>
          </a:stretch>
        </p:blipFill>
        <p:spPr>
          <a:xfrm>
            <a:off x="575374" y="1801853"/>
            <a:ext cx="1419715" cy="1027203"/>
          </a:xfrm>
          <a:prstGeom prst="rect">
            <a:avLst/>
          </a:prstGeom>
          <a:noFill/>
          <a:ln>
            <a:noFill/>
          </a:ln>
          <a:effectLst>
            <a:outerShdw blurRad="57150" rotWithShape="0" algn="bl" dir="5400000" dist="19050">
              <a:srgbClr val="000000">
                <a:alpha val="8000"/>
              </a:srgbClr>
            </a:outerShdw>
          </a:effectLst>
        </p:spPr>
      </p:pic>
      <p:pic>
        <p:nvPicPr>
          <p:cNvPr id="157" name="Google Shape;157;p29"/>
          <p:cNvPicPr preferRelativeResize="0"/>
          <p:nvPr/>
        </p:nvPicPr>
        <p:blipFill>
          <a:blip r:embed="rId4">
            <a:alphaModFix/>
          </a:blip>
          <a:stretch>
            <a:fillRect/>
          </a:stretch>
        </p:blipFill>
        <p:spPr>
          <a:xfrm>
            <a:off x="4216727" y="1771919"/>
            <a:ext cx="1087059" cy="1087071"/>
          </a:xfrm>
          <a:prstGeom prst="rect">
            <a:avLst/>
          </a:prstGeom>
          <a:noFill/>
          <a:ln>
            <a:noFill/>
          </a:ln>
          <a:effectLst>
            <a:outerShdw blurRad="57150" rotWithShape="0" algn="bl" dir="5400000" dist="19050">
              <a:srgbClr val="000000">
                <a:alpha val="8000"/>
              </a:srgbClr>
            </a:outerShdw>
          </a:effectLst>
        </p:spPr>
      </p:pic>
      <p:pic>
        <p:nvPicPr>
          <p:cNvPr id="158" name="Google Shape;158;p29"/>
          <p:cNvPicPr preferRelativeResize="0"/>
          <p:nvPr/>
        </p:nvPicPr>
        <p:blipFill rotWithShape="1">
          <a:blip r:embed="rId5">
            <a:alphaModFix/>
          </a:blip>
          <a:srcRect b="8917" l="26988" r="27811" t="5502"/>
          <a:stretch/>
        </p:blipFill>
        <p:spPr>
          <a:xfrm>
            <a:off x="7677663" y="1831788"/>
            <a:ext cx="934800" cy="930362"/>
          </a:xfrm>
          <a:prstGeom prst="rect">
            <a:avLst/>
          </a:prstGeom>
          <a:noFill/>
          <a:ln>
            <a:noFill/>
          </a:ln>
          <a:effectLst>
            <a:outerShdw blurRad="57150" rotWithShape="0" algn="bl" dir="5400000" dist="19050">
              <a:srgbClr val="000000">
                <a:alpha val="50000"/>
              </a:srgbClr>
            </a:outerShdw>
          </a:effectLst>
        </p:spPr>
      </p:pic>
      <p:sp>
        <p:nvSpPr>
          <p:cNvPr id="159" name="Google Shape;159;p29"/>
          <p:cNvSpPr txBox="1"/>
          <p:nvPr/>
        </p:nvSpPr>
        <p:spPr>
          <a:xfrm>
            <a:off x="3905009" y="2917455"/>
            <a:ext cx="16335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Algorithm</a:t>
            </a:r>
            <a:endParaRPr>
              <a:solidFill>
                <a:srgbClr val="666666"/>
              </a:solidFill>
              <a:latin typeface="Quattrocento Sans"/>
              <a:ea typeface="Quattrocento Sans"/>
              <a:cs typeface="Quattrocento Sans"/>
              <a:sym typeface="Quattrocento Sans"/>
            </a:endParaRPr>
          </a:p>
        </p:txBody>
      </p:sp>
      <p:sp>
        <p:nvSpPr>
          <p:cNvPr id="160" name="Google Shape;160;p29"/>
          <p:cNvSpPr txBox="1"/>
          <p:nvPr/>
        </p:nvSpPr>
        <p:spPr>
          <a:xfrm>
            <a:off x="429972" y="2917455"/>
            <a:ext cx="16335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Data</a:t>
            </a:r>
            <a:endParaRPr>
              <a:solidFill>
                <a:srgbClr val="666666"/>
              </a:solidFill>
              <a:latin typeface="Quattrocento Sans"/>
              <a:ea typeface="Quattrocento Sans"/>
              <a:cs typeface="Quattrocento Sans"/>
              <a:sym typeface="Quattrocento Sans"/>
            </a:endParaRPr>
          </a:p>
        </p:txBody>
      </p:sp>
      <p:sp>
        <p:nvSpPr>
          <p:cNvPr id="161" name="Google Shape;161;p29"/>
          <p:cNvSpPr txBox="1"/>
          <p:nvPr/>
        </p:nvSpPr>
        <p:spPr>
          <a:xfrm>
            <a:off x="7289809" y="2917455"/>
            <a:ext cx="16335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Model</a:t>
            </a:r>
            <a:endParaRPr>
              <a:solidFill>
                <a:srgbClr val="666666"/>
              </a:solidFill>
              <a:latin typeface="Quattrocento Sans"/>
              <a:ea typeface="Quattrocento Sans"/>
              <a:cs typeface="Quattrocento Sans"/>
              <a:sym typeface="Quattrocento Sans"/>
            </a:endParaRPr>
          </a:p>
        </p:txBody>
      </p:sp>
      <p:sp>
        <p:nvSpPr>
          <p:cNvPr id="162" name="Google Shape;162;p29"/>
          <p:cNvSpPr/>
          <p:nvPr/>
        </p:nvSpPr>
        <p:spPr>
          <a:xfrm rot="-5400000">
            <a:off x="2851488" y="2028800"/>
            <a:ext cx="248100" cy="573300"/>
          </a:xfrm>
          <a:prstGeom prst="down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9"/>
          <p:cNvSpPr/>
          <p:nvPr/>
        </p:nvSpPr>
        <p:spPr>
          <a:xfrm rot="-5400000">
            <a:off x="6366675" y="2028800"/>
            <a:ext cx="248100" cy="573300"/>
          </a:xfrm>
          <a:prstGeom prst="down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29"/>
          <p:cNvPicPr preferRelativeResize="0"/>
          <p:nvPr/>
        </p:nvPicPr>
        <p:blipFill>
          <a:blip r:embed="rId6">
            <a:alphaModFix/>
          </a:blip>
          <a:stretch>
            <a:fillRect/>
          </a:stretch>
        </p:blipFill>
        <p:spPr>
          <a:xfrm>
            <a:off x="7759212" y="159113"/>
            <a:ext cx="694701" cy="707775"/>
          </a:xfrm>
          <a:prstGeom prst="rect">
            <a:avLst/>
          </a:prstGeom>
          <a:noFill/>
          <a:ln>
            <a:noFill/>
          </a:ln>
          <a:effectLst>
            <a:outerShdw blurRad="57150" rotWithShape="0" algn="bl" dir="5400000" dist="19050">
              <a:srgbClr val="000000">
                <a:alpha val="50000"/>
              </a:srgbClr>
            </a:outerShdw>
          </a:effectLst>
        </p:spPr>
      </p:pic>
      <p:pic>
        <p:nvPicPr>
          <p:cNvPr id="165" name="Google Shape;165;p29"/>
          <p:cNvPicPr preferRelativeResize="0"/>
          <p:nvPr/>
        </p:nvPicPr>
        <p:blipFill>
          <a:blip r:embed="rId7">
            <a:alphaModFix/>
          </a:blip>
          <a:stretch>
            <a:fillRect/>
          </a:stretch>
        </p:blipFill>
        <p:spPr>
          <a:xfrm>
            <a:off x="7865013" y="3877684"/>
            <a:ext cx="573300" cy="573280"/>
          </a:xfrm>
          <a:prstGeom prst="rect">
            <a:avLst/>
          </a:prstGeom>
          <a:noFill/>
          <a:ln>
            <a:noFill/>
          </a:ln>
          <a:effectLst>
            <a:outerShdw blurRad="57150" rotWithShape="0" algn="bl" dir="5400000" dist="19050">
              <a:srgbClr val="000000">
                <a:alpha val="50000"/>
              </a:srgbClr>
            </a:outerShdw>
          </a:effectLst>
        </p:spPr>
      </p:pic>
      <p:sp>
        <p:nvSpPr>
          <p:cNvPr id="166" name="Google Shape;166;p29"/>
          <p:cNvSpPr txBox="1"/>
          <p:nvPr/>
        </p:nvSpPr>
        <p:spPr>
          <a:xfrm>
            <a:off x="7651112" y="937400"/>
            <a:ext cx="10011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Live Data</a:t>
            </a:r>
            <a:endParaRPr>
              <a:solidFill>
                <a:srgbClr val="666666"/>
              </a:solidFill>
              <a:latin typeface="Quattrocento Sans"/>
              <a:ea typeface="Quattrocento Sans"/>
              <a:cs typeface="Quattrocento Sans"/>
              <a:sym typeface="Quattrocento Sans"/>
            </a:endParaRPr>
          </a:p>
        </p:txBody>
      </p:sp>
      <p:sp>
        <p:nvSpPr>
          <p:cNvPr id="167" name="Google Shape;167;p29"/>
          <p:cNvSpPr/>
          <p:nvPr/>
        </p:nvSpPr>
        <p:spPr>
          <a:xfrm flipH="1">
            <a:off x="8027613" y="1331621"/>
            <a:ext cx="248100" cy="408000"/>
          </a:xfrm>
          <a:prstGeom prst="down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9"/>
          <p:cNvSpPr/>
          <p:nvPr/>
        </p:nvSpPr>
        <p:spPr>
          <a:xfrm flipH="1">
            <a:off x="7982513" y="3302227"/>
            <a:ext cx="248100" cy="408000"/>
          </a:xfrm>
          <a:prstGeom prst="down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9"/>
          <p:cNvSpPr txBox="1"/>
          <p:nvPr/>
        </p:nvSpPr>
        <p:spPr>
          <a:xfrm>
            <a:off x="7289809" y="4450950"/>
            <a:ext cx="1633500" cy="32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Prediction</a:t>
            </a:r>
            <a:endParaRPr>
              <a:solidFill>
                <a:srgbClr val="666666"/>
              </a:solidFill>
              <a:latin typeface="Quattrocento Sans"/>
              <a:ea typeface="Quattrocento Sans"/>
              <a:cs typeface="Quattrocento Sans"/>
              <a:sym typeface="Quattrocento Sans"/>
            </a:endParaRPr>
          </a:p>
        </p:txBody>
      </p:sp>
      <p:sp>
        <p:nvSpPr>
          <p:cNvPr id="170" name="Google Shape;170;p29"/>
          <p:cNvSpPr/>
          <p:nvPr/>
        </p:nvSpPr>
        <p:spPr>
          <a:xfrm>
            <a:off x="7525400" y="1739625"/>
            <a:ext cx="1269600" cy="1469100"/>
          </a:xfrm>
          <a:prstGeom prst="rect">
            <a:avLst/>
          </a:prstGeom>
          <a:noFill/>
          <a:ln cap="flat" cmpd="sng" w="19050">
            <a:solidFill>
              <a:srgbClr val="38761D"/>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ill Sans"/>
              <a:ea typeface="Gill Sans"/>
              <a:cs typeface="Gill Sans"/>
              <a:sym typeface="Gill Sans"/>
            </a:endParaRPr>
          </a:p>
        </p:txBody>
      </p:sp>
      <p:sp>
        <p:nvSpPr>
          <p:cNvPr id="171" name="Google Shape;171;p29"/>
          <p:cNvSpPr/>
          <p:nvPr/>
        </p:nvSpPr>
        <p:spPr>
          <a:xfrm>
            <a:off x="4117969" y="1739625"/>
            <a:ext cx="1269600" cy="1469100"/>
          </a:xfrm>
          <a:prstGeom prst="rect">
            <a:avLst/>
          </a:prstGeom>
          <a:noFill/>
          <a:ln cap="flat" cmpd="sng" w="19050">
            <a:solidFill>
              <a:srgbClr val="38761D"/>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ill Sans"/>
              <a:ea typeface="Gill Sans"/>
              <a:cs typeface="Gill Sans"/>
              <a:sym typeface="Gill San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3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Stochastic Gradient Descent - SGD</a:t>
            </a:r>
            <a:endParaRPr sz="3200">
              <a:solidFill>
                <a:srgbClr val="666666"/>
              </a:solidFill>
              <a:latin typeface="Quattrocento Sans"/>
              <a:ea typeface="Quattrocento Sans"/>
              <a:cs typeface="Quattrocento Sans"/>
              <a:sym typeface="Quattrocento Sans"/>
            </a:endParaRPr>
          </a:p>
        </p:txBody>
      </p:sp>
      <p:sp>
        <p:nvSpPr>
          <p:cNvPr id="1444" name="Google Shape;1444;p137"/>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Learning Schedule</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The function that determines the learning rate</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Gill Sans"/>
              <a:buChar char="○"/>
            </a:pPr>
            <a:r>
              <a:rPr lang="en" sz="1900">
                <a:solidFill>
                  <a:srgbClr val="666666"/>
                </a:solidFill>
                <a:latin typeface="Quattrocento Sans"/>
                <a:ea typeface="Quattrocento Sans"/>
                <a:cs typeface="Quattrocento Sans"/>
                <a:sym typeface="Quattrocento Sans"/>
              </a:rPr>
              <a:t>At each iteration is called the </a:t>
            </a:r>
            <a:r>
              <a:rPr b="1" lang="en" sz="1900">
                <a:solidFill>
                  <a:srgbClr val="666666"/>
                </a:solidFill>
                <a:latin typeface="Quattrocento Sans"/>
                <a:ea typeface="Quattrocento Sans"/>
                <a:cs typeface="Quattrocento Sans"/>
                <a:sym typeface="Quattrocento Sans"/>
              </a:rPr>
              <a:t>learning schedule</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If the learning rate is reduced too quickly</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We may get stuck in a local minimum Or </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Even end up frozen halfway to the minimum</a:t>
            </a:r>
            <a:endParaRPr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If the learning rate is reduced too slowly</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We may jump around the minimum for a long time and </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End up with a suboptimal solution if we halt training too early</a:t>
            </a:r>
            <a:endParaRPr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3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Stochastic Gradient Descent - SGD</a:t>
            </a:r>
            <a:endParaRPr sz="3200">
              <a:solidFill>
                <a:srgbClr val="666666"/>
              </a:solidFill>
              <a:latin typeface="Quattrocento Sans"/>
              <a:ea typeface="Quattrocento Sans"/>
              <a:cs typeface="Quattrocento Sans"/>
              <a:sym typeface="Quattrocento Sans"/>
            </a:endParaRPr>
          </a:p>
        </p:txBody>
      </p:sp>
      <p:sp>
        <p:nvSpPr>
          <p:cNvPr id="1450" name="Google Shape;1450;p138"/>
          <p:cNvSpPr txBox="1"/>
          <p:nvPr/>
        </p:nvSpPr>
        <p:spPr>
          <a:xfrm>
            <a:off x="1050300" y="1472375"/>
            <a:ext cx="7126200" cy="269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666666"/>
                </a:solidFill>
                <a:latin typeface="Quattrocento Sans"/>
                <a:ea typeface="Quattrocento Sans"/>
                <a:cs typeface="Quattrocento Sans"/>
                <a:sym typeface="Quattrocento Sans"/>
              </a:rPr>
              <a:t>Check the code of SGD in Notebook</a:t>
            </a:r>
            <a:endParaRPr sz="2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3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t/>
            </a:r>
            <a:endParaRPr sz="3200">
              <a:solidFill>
                <a:srgbClr val="606060"/>
              </a:solidFill>
              <a:latin typeface="Gill Sans"/>
              <a:ea typeface="Gill Sans"/>
              <a:cs typeface="Gill Sans"/>
              <a:sym typeface="Gill Sans"/>
            </a:endParaRPr>
          </a:p>
        </p:txBody>
      </p:sp>
      <p:sp>
        <p:nvSpPr>
          <p:cNvPr id="1456" name="Google Shape;1456;p139"/>
          <p:cNvSpPr txBox="1"/>
          <p:nvPr/>
        </p:nvSpPr>
        <p:spPr>
          <a:xfrm>
            <a:off x="357100" y="1051682"/>
            <a:ext cx="8429700" cy="36765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lang="en" sz="3100">
                <a:solidFill>
                  <a:srgbClr val="666666"/>
                </a:solidFill>
                <a:latin typeface="Quattrocento Sans"/>
                <a:ea typeface="Quattrocento Sans"/>
                <a:cs typeface="Quattrocento Sans"/>
                <a:sym typeface="Quattrocento Sans"/>
              </a:rPr>
              <a:t>Mini-batch Gradient Descent</a:t>
            </a:r>
            <a:endParaRPr sz="31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14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Mini-batch Gradient Descent</a:t>
            </a:r>
            <a:endParaRPr sz="3200">
              <a:solidFill>
                <a:srgbClr val="666666"/>
              </a:solidFill>
              <a:latin typeface="Quattrocento Sans"/>
              <a:ea typeface="Quattrocento Sans"/>
              <a:cs typeface="Quattrocento Sans"/>
              <a:sym typeface="Quattrocento Sans"/>
            </a:endParaRPr>
          </a:p>
        </p:txBody>
      </p:sp>
      <p:sp>
        <p:nvSpPr>
          <p:cNvPr id="1462" name="Google Shape;1462;p140"/>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20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The last Gradient Descent algorithm we will look into</a:t>
            </a:r>
            <a:endParaRPr sz="1900">
              <a:solidFill>
                <a:srgbClr val="666666"/>
              </a:solidFill>
              <a:latin typeface="Quattrocento Sans"/>
              <a:ea typeface="Quattrocento Sans"/>
              <a:cs typeface="Quattrocento Sans"/>
              <a:sym typeface="Quattrocento Sans"/>
            </a:endParaRPr>
          </a:p>
          <a:p>
            <a:pPr indent="-260350" lvl="0" marL="292100" marR="0" rtl="0" algn="l">
              <a:lnSpc>
                <a:spcPct val="20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Quite easy to understand if we know both</a:t>
            </a:r>
            <a:endParaRPr sz="1900">
              <a:solidFill>
                <a:srgbClr val="666666"/>
              </a:solidFill>
              <a:latin typeface="Quattrocento Sans"/>
              <a:ea typeface="Quattrocento Sans"/>
              <a:cs typeface="Quattrocento Sans"/>
              <a:sym typeface="Quattrocento Sans"/>
            </a:endParaRPr>
          </a:p>
          <a:p>
            <a:pPr indent="-260350" lvl="1" marL="584200" marR="0" rtl="0" algn="l">
              <a:lnSpc>
                <a:spcPct val="20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Batch and </a:t>
            </a:r>
            <a:endParaRPr sz="1900">
              <a:solidFill>
                <a:srgbClr val="666666"/>
              </a:solidFill>
              <a:latin typeface="Quattrocento Sans"/>
              <a:ea typeface="Quattrocento Sans"/>
              <a:cs typeface="Quattrocento Sans"/>
              <a:sym typeface="Quattrocento Sans"/>
            </a:endParaRPr>
          </a:p>
          <a:p>
            <a:pPr indent="-260350" lvl="1" marL="584200" marR="0" rtl="0" algn="l">
              <a:lnSpc>
                <a:spcPct val="20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Stochastic Gradient Descent</a:t>
            </a:r>
            <a:endParaRPr b="1"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4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Mini-batch Gradient Descent</a:t>
            </a:r>
            <a:endParaRPr sz="3200">
              <a:solidFill>
                <a:srgbClr val="666666"/>
              </a:solidFill>
              <a:latin typeface="Quattrocento Sans"/>
              <a:ea typeface="Quattrocento Sans"/>
              <a:cs typeface="Quattrocento Sans"/>
              <a:sym typeface="Quattrocento Sans"/>
            </a:endParaRPr>
          </a:p>
        </p:txBody>
      </p:sp>
      <p:sp>
        <p:nvSpPr>
          <p:cNvPr id="1468" name="Google Shape;1468;p141"/>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20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At each step</a:t>
            </a:r>
            <a:endParaRPr sz="1900">
              <a:solidFill>
                <a:srgbClr val="666666"/>
              </a:solidFill>
              <a:latin typeface="Quattrocento Sans"/>
              <a:ea typeface="Quattrocento Sans"/>
              <a:cs typeface="Quattrocento Sans"/>
              <a:sym typeface="Quattrocento Sans"/>
            </a:endParaRPr>
          </a:p>
          <a:p>
            <a:pPr indent="-260350" lvl="1" marL="584200" marR="0" rtl="0" algn="l">
              <a:lnSpc>
                <a:spcPct val="20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Instead of computing the gradients based on the full training set (as in Batch GD) or </a:t>
            </a:r>
            <a:endParaRPr sz="1900">
              <a:solidFill>
                <a:srgbClr val="666666"/>
              </a:solidFill>
              <a:latin typeface="Quattrocento Sans"/>
              <a:ea typeface="Quattrocento Sans"/>
              <a:cs typeface="Quattrocento Sans"/>
              <a:sym typeface="Quattrocento Sans"/>
            </a:endParaRPr>
          </a:p>
          <a:p>
            <a:pPr indent="-260350" lvl="1" marL="584200" marR="0" rtl="0" algn="l">
              <a:lnSpc>
                <a:spcPct val="20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Based on just one instance (as in Stochastic GD)</a:t>
            </a:r>
            <a:endParaRPr sz="1900">
              <a:solidFill>
                <a:srgbClr val="666666"/>
              </a:solidFill>
              <a:latin typeface="Quattrocento Sans"/>
              <a:ea typeface="Quattrocento Sans"/>
              <a:cs typeface="Quattrocento Sans"/>
              <a:sym typeface="Quattrocento Sans"/>
            </a:endParaRPr>
          </a:p>
          <a:p>
            <a:pPr indent="-260350" lvl="1" marL="584200" marR="0" rtl="0" algn="l">
              <a:lnSpc>
                <a:spcPct val="200000"/>
              </a:lnSpc>
              <a:spcBef>
                <a:spcPts val="0"/>
              </a:spcBef>
              <a:spcAft>
                <a:spcPts val="0"/>
              </a:spcAft>
              <a:buClr>
                <a:srgbClr val="666666"/>
              </a:buClr>
              <a:buSzPts val="1900"/>
              <a:buFont typeface="Gill Sans"/>
              <a:buChar char="○"/>
            </a:pPr>
            <a:r>
              <a:rPr lang="en" sz="1900">
                <a:solidFill>
                  <a:srgbClr val="666666"/>
                </a:solidFill>
                <a:latin typeface="Quattrocento Sans"/>
                <a:ea typeface="Quattrocento Sans"/>
                <a:cs typeface="Quattrocento Sans"/>
                <a:sym typeface="Quattrocento Sans"/>
              </a:rPr>
              <a:t>Mini-batch GD computes the gradients on small random sets of instances called </a:t>
            </a:r>
            <a:r>
              <a:rPr b="1" lang="en" sz="1900">
                <a:solidFill>
                  <a:srgbClr val="666666"/>
                </a:solidFill>
                <a:latin typeface="Quattrocento Sans"/>
                <a:ea typeface="Quattrocento Sans"/>
                <a:cs typeface="Quattrocento Sans"/>
                <a:sym typeface="Quattrocento Sans"/>
              </a:rPr>
              <a:t>mini-batches</a:t>
            </a:r>
            <a:endParaRPr b="1"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4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Mini-batch Gradient Descent</a:t>
            </a:r>
            <a:endParaRPr sz="3200">
              <a:solidFill>
                <a:srgbClr val="666666"/>
              </a:solidFill>
              <a:latin typeface="Quattrocento Sans"/>
              <a:ea typeface="Quattrocento Sans"/>
              <a:cs typeface="Quattrocento Sans"/>
              <a:sym typeface="Quattrocento Sans"/>
            </a:endParaRPr>
          </a:p>
        </p:txBody>
      </p:sp>
      <p:sp>
        <p:nvSpPr>
          <p:cNvPr id="1474" name="Google Shape;1474;p142"/>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marR="0" rtl="0" algn="l">
              <a:lnSpc>
                <a:spcPct val="20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Advantages</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The main advantage of Mini-batch GD over Stochastic GD is that</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We can get a performance boost </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From hardware optimization of matrix operations</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Especially when using GPUs</a:t>
            </a:r>
            <a:endParaRPr b="1"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4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Mini-batch Gradient Descent</a:t>
            </a:r>
            <a:endParaRPr sz="3200">
              <a:solidFill>
                <a:srgbClr val="666666"/>
              </a:solidFill>
              <a:latin typeface="Quattrocento Sans"/>
              <a:ea typeface="Quattrocento Sans"/>
              <a:cs typeface="Quattrocento Sans"/>
              <a:sym typeface="Quattrocento Sans"/>
            </a:endParaRPr>
          </a:p>
        </p:txBody>
      </p:sp>
      <p:sp>
        <p:nvSpPr>
          <p:cNvPr id="1480" name="Google Shape;1480;p143"/>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marR="0" rtl="0" algn="l">
              <a:lnSpc>
                <a:spcPct val="20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Advantages</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Mini-batch GD algorithm’s progress is </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Less erratic than SGD </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Especially with fairly large mini-batches</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As a result it goes more closer to minimum than SGD</a:t>
            </a:r>
            <a:endParaRPr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4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Mini-batch Gradient Descent</a:t>
            </a:r>
            <a:endParaRPr sz="3200">
              <a:solidFill>
                <a:srgbClr val="666666"/>
              </a:solidFill>
              <a:latin typeface="Quattrocento Sans"/>
              <a:ea typeface="Quattrocento Sans"/>
              <a:cs typeface="Quattrocento Sans"/>
              <a:sym typeface="Quattrocento Sans"/>
            </a:endParaRPr>
          </a:p>
        </p:txBody>
      </p:sp>
      <p:sp>
        <p:nvSpPr>
          <p:cNvPr id="1486" name="Google Shape;1486;p144"/>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marR="0" rtl="0" algn="l">
              <a:lnSpc>
                <a:spcPct val="20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Disadvantages</a:t>
            </a:r>
            <a:endParaRPr sz="1900">
              <a:solidFill>
                <a:srgbClr val="666666"/>
              </a:solidFill>
              <a:latin typeface="Quattrocento Sans"/>
              <a:ea typeface="Quattrocento Sans"/>
              <a:cs typeface="Quattrocento Sans"/>
              <a:sym typeface="Quattrocento Sans"/>
            </a:endParaRPr>
          </a:p>
          <a:p>
            <a:pPr indent="-260350" lvl="0" marL="292100" marR="0" rtl="0" algn="l">
              <a:lnSpc>
                <a:spcPct val="20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It is harder for Mini-batch GD to escape from local minima</a:t>
            </a:r>
            <a:endParaRPr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4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Mini-batch Gradient Descent</a:t>
            </a:r>
            <a:endParaRPr sz="3200">
              <a:solidFill>
                <a:srgbClr val="666666"/>
              </a:solidFill>
              <a:latin typeface="Quattrocento Sans"/>
              <a:ea typeface="Quattrocento Sans"/>
              <a:cs typeface="Quattrocento Sans"/>
              <a:sym typeface="Quattrocento Sans"/>
            </a:endParaRPr>
          </a:p>
        </p:txBody>
      </p:sp>
      <p:sp>
        <p:nvSpPr>
          <p:cNvPr id="1492" name="Google Shape;1492;p145"/>
          <p:cNvSpPr txBox="1"/>
          <p:nvPr/>
        </p:nvSpPr>
        <p:spPr>
          <a:xfrm>
            <a:off x="1050300" y="1472375"/>
            <a:ext cx="7126200" cy="269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666666"/>
                </a:solidFill>
                <a:latin typeface="Quattrocento Sans"/>
                <a:ea typeface="Quattrocento Sans"/>
                <a:cs typeface="Quattrocento Sans"/>
                <a:sym typeface="Quattrocento Sans"/>
              </a:rPr>
              <a:t>Check the code of Mini-batch Gradient Descent in Notebook</a:t>
            </a:r>
            <a:endParaRPr sz="2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4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Comparison</a:t>
            </a:r>
            <a:endParaRPr sz="3200">
              <a:solidFill>
                <a:srgbClr val="666666"/>
              </a:solidFill>
              <a:latin typeface="Quattrocento Sans"/>
              <a:ea typeface="Quattrocento Sans"/>
              <a:cs typeface="Quattrocento Sans"/>
              <a:sym typeface="Quattrocento Sans"/>
            </a:endParaRPr>
          </a:p>
        </p:txBody>
      </p:sp>
      <p:pic>
        <p:nvPicPr>
          <p:cNvPr id="1498" name="Google Shape;1498;p146"/>
          <p:cNvPicPr preferRelativeResize="0"/>
          <p:nvPr/>
        </p:nvPicPr>
        <p:blipFill>
          <a:blip r:embed="rId3">
            <a:alphaModFix/>
          </a:blip>
          <a:stretch>
            <a:fillRect/>
          </a:stretch>
        </p:blipFill>
        <p:spPr>
          <a:xfrm>
            <a:off x="1143000" y="1415333"/>
            <a:ext cx="6857999" cy="1941076"/>
          </a:xfrm>
          <a:prstGeom prst="rect">
            <a:avLst/>
          </a:prstGeom>
          <a:noFill/>
          <a:ln>
            <a:noFill/>
          </a:ln>
        </p:spPr>
      </p:pic>
      <p:sp>
        <p:nvSpPr>
          <p:cNvPr id="1499" name="Google Shape;1499;p146"/>
          <p:cNvSpPr txBox="1"/>
          <p:nvPr/>
        </p:nvSpPr>
        <p:spPr>
          <a:xfrm>
            <a:off x="342105" y="3535049"/>
            <a:ext cx="8460000" cy="7071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2300">
                <a:solidFill>
                  <a:srgbClr val="666666"/>
                </a:solidFill>
                <a:latin typeface="Quattrocento Sans"/>
                <a:ea typeface="Quattrocento Sans"/>
                <a:cs typeface="Quattrocento Sans"/>
                <a:sym typeface="Quattrocento Sans"/>
              </a:rPr>
              <a:t>m is the number of training instances</a:t>
            </a:r>
            <a:endParaRPr sz="2300">
              <a:solidFill>
                <a:srgbClr val="666666"/>
              </a:solidFill>
              <a:latin typeface="Quattrocento Sans"/>
              <a:ea typeface="Quattrocento Sans"/>
              <a:cs typeface="Quattrocento Sans"/>
              <a:sym typeface="Quattrocento Sans"/>
            </a:endParaRPr>
          </a:p>
          <a:p>
            <a:pPr indent="0" lvl="0" marL="0" rtl="0" algn="ctr">
              <a:spcBef>
                <a:spcPts val="0"/>
              </a:spcBef>
              <a:spcAft>
                <a:spcPts val="0"/>
              </a:spcAft>
              <a:buNone/>
            </a:pPr>
            <a:r>
              <a:rPr lang="en" sz="2300">
                <a:solidFill>
                  <a:srgbClr val="666666"/>
                </a:solidFill>
                <a:latin typeface="Quattrocento Sans"/>
                <a:ea typeface="Quattrocento Sans"/>
                <a:cs typeface="Quattrocento Sans"/>
                <a:sym typeface="Quattrocento Sans"/>
              </a:rPr>
              <a:t>n is the number of features</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nvSpPr>
        <p:spPr>
          <a:xfrm>
            <a:off x="619050" y="1809000"/>
            <a:ext cx="7905900" cy="1525500"/>
          </a:xfrm>
          <a:prstGeom prst="rect">
            <a:avLst/>
          </a:prstGeom>
          <a:noFill/>
          <a:ln>
            <a:noFill/>
          </a:ln>
        </p:spPr>
        <p:txBody>
          <a:bodyPr anchorCtr="0" anchor="ctr" bIns="91425" lIns="91425" spcFirstLastPara="1" rIns="91425" wrap="square" tIns="91425">
            <a:noAutofit/>
          </a:bodyPr>
          <a:lstStyle/>
          <a:p>
            <a:pPr indent="0" lvl="0" marL="457200" rtl="0" algn="ctr">
              <a:lnSpc>
                <a:spcPct val="117999"/>
              </a:lnSpc>
              <a:spcBef>
                <a:spcPts val="0"/>
              </a:spcBef>
              <a:spcAft>
                <a:spcPts val="0"/>
              </a:spcAft>
              <a:buNone/>
            </a:pPr>
            <a:r>
              <a:rPr lang="en" sz="3000">
                <a:solidFill>
                  <a:srgbClr val="666666"/>
                </a:solidFill>
                <a:latin typeface="Quattrocento Sans"/>
                <a:ea typeface="Quattrocento Sans"/>
                <a:cs typeface="Quattrocento Sans"/>
                <a:sym typeface="Quattrocento Sans"/>
              </a:rPr>
              <a:t>Predicting salary based on the number of years of experience</a:t>
            </a:r>
            <a:endParaRPr sz="30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pic>
        <p:nvPicPr>
          <p:cNvPr id="1504" name="Google Shape;1504;p147"/>
          <p:cNvPicPr preferRelativeResize="0"/>
          <p:nvPr/>
        </p:nvPicPr>
        <p:blipFill>
          <a:blip r:embed="rId3">
            <a:alphaModFix/>
          </a:blip>
          <a:stretch>
            <a:fillRect/>
          </a:stretch>
        </p:blipFill>
        <p:spPr>
          <a:xfrm>
            <a:off x="1605360" y="980925"/>
            <a:ext cx="5933275" cy="3849900"/>
          </a:xfrm>
          <a:prstGeom prst="rect">
            <a:avLst/>
          </a:prstGeom>
          <a:noFill/>
          <a:ln>
            <a:noFill/>
          </a:ln>
        </p:spPr>
      </p:pic>
      <p:sp>
        <p:nvSpPr>
          <p:cNvPr id="1505" name="Google Shape;1505;p147"/>
          <p:cNvSpPr txBox="1"/>
          <p:nvPr/>
        </p:nvSpPr>
        <p:spPr>
          <a:xfrm>
            <a:off x="323775" y="249775"/>
            <a:ext cx="5513400" cy="48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rgbClr val="666666"/>
                </a:solidFill>
                <a:latin typeface="Quattrocento Sans"/>
                <a:ea typeface="Quattrocento Sans"/>
                <a:cs typeface="Quattrocento Sans"/>
                <a:sym typeface="Quattrocento Sans"/>
              </a:rPr>
              <a:t>Polynomial Regression</a:t>
            </a:r>
            <a:endParaRPr sz="28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4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Linear Regression</a:t>
            </a:r>
            <a:endParaRPr sz="3200">
              <a:solidFill>
                <a:schemeClr val="dk1"/>
              </a:solidFill>
              <a:latin typeface="Gill Sans"/>
              <a:ea typeface="Gill Sans"/>
              <a:cs typeface="Gill Sans"/>
              <a:sym typeface="Gill Sans"/>
            </a:endParaRPr>
          </a:p>
        </p:txBody>
      </p:sp>
      <p:sp>
        <p:nvSpPr>
          <p:cNvPr id="1511" name="Google Shape;1511;p148"/>
          <p:cNvSpPr txBox="1"/>
          <p:nvPr/>
        </p:nvSpPr>
        <p:spPr>
          <a:xfrm>
            <a:off x="357258" y="919107"/>
            <a:ext cx="8429700" cy="3747300"/>
          </a:xfrm>
          <a:prstGeom prst="rect">
            <a:avLst/>
          </a:prstGeom>
          <a:noFill/>
          <a:ln>
            <a:noFill/>
          </a:ln>
        </p:spPr>
        <p:txBody>
          <a:bodyPr anchorCtr="0" anchor="ctr" bIns="58925" lIns="58925" spcFirstLastPara="1" rIns="58925" wrap="square" tIns="58925">
            <a:noAutofit/>
          </a:bodyPr>
          <a:lstStyle/>
          <a:p>
            <a:pPr indent="0" lvl="0" marL="0" marR="0" rtl="0" algn="ctr">
              <a:lnSpc>
                <a:spcPct val="115000"/>
              </a:lnSpc>
              <a:spcBef>
                <a:spcPts val="0"/>
              </a:spcBef>
              <a:spcAft>
                <a:spcPts val="0"/>
              </a:spcAft>
              <a:buNone/>
            </a:pPr>
            <a:r>
              <a:rPr lang="en" sz="3100">
                <a:solidFill>
                  <a:schemeClr val="dk2"/>
                </a:solidFill>
                <a:latin typeface="Gill Sans"/>
                <a:ea typeface="Gill Sans"/>
                <a:cs typeface="Gill Sans"/>
                <a:sym typeface="Gill Sans"/>
              </a:rPr>
              <a:t>Polynomial Regression</a:t>
            </a:r>
            <a:endParaRPr sz="3100">
              <a:solidFill>
                <a:schemeClr val="dk2"/>
              </a:solidFill>
              <a:latin typeface="Gill Sans"/>
              <a:ea typeface="Gill Sans"/>
              <a:cs typeface="Gill Sans"/>
              <a:sym typeface="Gill Sans"/>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4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Polynomial Regression</a:t>
            </a:r>
            <a:endParaRPr sz="3200">
              <a:solidFill>
                <a:schemeClr val="dk1"/>
              </a:solidFill>
              <a:latin typeface="Gill Sans"/>
              <a:ea typeface="Gill Sans"/>
              <a:cs typeface="Gill Sans"/>
              <a:sym typeface="Gill Sans"/>
            </a:endParaRPr>
          </a:p>
        </p:txBody>
      </p:sp>
      <p:sp>
        <p:nvSpPr>
          <p:cNvPr id="1517" name="Google Shape;1517;p149"/>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So far we have just looked at the data having</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 linear relationship or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Straight line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5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Polynomial Regression</a:t>
            </a:r>
            <a:endParaRPr sz="3200">
              <a:solidFill>
                <a:schemeClr val="dk1"/>
              </a:solidFill>
              <a:latin typeface="Gill Sans"/>
              <a:ea typeface="Gill Sans"/>
              <a:cs typeface="Gill Sans"/>
              <a:sym typeface="Gill Sans"/>
            </a:endParaRPr>
          </a:p>
        </p:txBody>
      </p:sp>
      <p:sp>
        <p:nvSpPr>
          <p:cNvPr id="1523" name="Google Shape;1523;p150"/>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So far we have just looked the data having</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 linear relationship or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Straight line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rtl="0" algn="ctr">
              <a:lnSpc>
                <a:spcPct val="150000"/>
              </a:lnSpc>
              <a:spcBef>
                <a:spcPts val="0"/>
              </a:spcBef>
              <a:spcAft>
                <a:spcPts val="0"/>
              </a:spcAft>
              <a:buNone/>
            </a:pPr>
            <a:r>
              <a:rPr b="1" lang="en" sz="2300">
                <a:solidFill>
                  <a:schemeClr val="dk2"/>
                </a:solidFill>
                <a:latin typeface="Gill Sans"/>
                <a:ea typeface="Gill Sans"/>
                <a:cs typeface="Gill Sans"/>
                <a:sym typeface="Gill Sans"/>
              </a:rPr>
              <a:t>What if we have to fit nonlinear data like quadratic equation?</a:t>
            </a:r>
            <a:endParaRPr b="1" sz="23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5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Polynomial Regression</a:t>
            </a:r>
            <a:endParaRPr sz="3200">
              <a:solidFill>
                <a:schemeClr val="dk1"/>
              </a:solidFill>
              <a:latin typeface="Gill Sans"/>
              <a:ea typeface="Gill Sans"/>
              <a:cs typeface="Gill Sans"/>
              <a:sym typeface="Gill Sans"/>
            </a:endParaRPr>
          </a:p>
        </p:txBody>
      </p:sp>
      <p:sp>
        <p:nvSpPr>
          <p:cNvPr id="1529" name="Google Shape;1529;p151"/>
          <p:cNvSpPr txBox="1"/>
          <p:nvPr/>
        </p:nvSpPr>
        <p:spPr>
          <a:xfrm>
            <a:off x="357100" y="901441"/>
            <a:ext cx="8429700" cy="4419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Quadratic Equation</a:t>
            </a:r>
            <a:endParaRPr b="1" sz="1900">
              <a:solidFill>
                <a:schemeClr val="dk2"/>
              </a:solidFill>
              <a:latin typeface="Gill Sans"/>
              <a:ea typeface="Gill Sans"/>
              <a:cs typeface="Gill Sans"/>
              <a:sym typeface="Gill Sans"/>
            </a:endParaRPr>
          </a:p>
          <a:p>
            <a:pPr indent="0" lvl="0" marL="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p:txBody>
      </p:sp>
      <p:pic>
        <p:nvPicPr>
          <p:cNvPr id="1530" name="Google Shape;1530;p151"/>
          <p:cNvPicPr preferRelativeResize="0"/>
          <p:nvPr/>
        </p:nvPicPr>
        <p:blipFill>
          <a:blip r:embed="rId3">
            <a:alphaModFix/>
          </a:blip>
          <a:stretch>
            <a:fillRect/>
          </a:stretch>
        </p:blipFill>
        <p:spPr>
          <a:xfrm>
            <a:off x="2959963" y="1407230"/>
            <a:ext cx="2417977" cy="2417977"/>
          </a:xfrm>
          <a:prstGeom prst="rect">
            <a:avLst/>
          </a:prstGeom>
          <a:noFill/>
          <a:ln>
            <a:noFill/>
          </a:ln>
        </p:spPr>
      </p:pic>
      <p:sp>
        <p:nvSpPr>
          <p:cNvPr id="1531" name="Google Shape;1531;p151"/>
          <p:cNvSpPr txBox="1"/>
          <p:nvPr/>
        </p:nvSpPr>
        <p:spPr>
          <a:xfrm>
            <a:off x="357100" y="3994603"/>
            <a:ext cx="8429700" cy="3360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Graph of the quadratic equation y = x^2 - x - 2</a:t>
            </a:r>
            <a:endParaRPr sz="1900">
              <a:solidFill>
                <a:schemeClr val="dk2"/>
              </a:solidFill>
              <a:latin typeface="Gill Sans"/>
              <a:ea typeface="Gill Sans"/>
              <a:cs typeface="Gill Sans"/>
              <a:sym typeface="Gill Sans"/>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5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Polynomial Regression</a:t>
            </a:r>
            <a:endParaRPr sz="3200">
              <a:solidFill>
                <a:schemeClr val="dk1"/>
              </a:solidFill>
              <a:latin typeface="Gill Sans"/>
              <a:ea typeface="Gill Sans"/>
              <a:cs typeface="Gill Sans"/>
              <a:sym typeface="Gill Sans"/>
            </a:endParaRPr>
          </a:p>
        </p:txBody>
      </p:sp>
      <p:sp>
        <p:nvSpPr>
          <p:cNvPr id="1537" name="Google Shape;1537;p152"/>
          <p:cNvSpPr txBox="1"/>
          <p:nvPr/>
        </p:nvSpPr>
        <p:spPr>
          <a:xfrm>
            <a:off x="357100" y="901441"/>
            <a:ext cx="8429700" cy="4419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Quadratic Equation</a:t>
            </a:r>
            <a:endParaRPr b="1" sz="1900">
              <a:solidFill>
                <a:schemeClr val="dk2"/>
              </a:solidFill>
              <a:latin typeface="Gill Sans"/>
              <a:ea typeface="Gill Sans"/>
              <a:cs typeface="Gill Sans"/>
              <a:sym typeface="Gill Sans"/>
            </a:endParaRPr>
          </a:p>
          <a:p>
            <a:pPr indent="0" lvl="0" marL="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p:txBody>
      </p:sp>
      <p:pic>
        <p:nvPicPr>
          <p:cNvPr id="1538" name="Google Shape;1538;p152"/>
          <p:cNvPicPr preferRelativeResize="0"/>
          <p:nvPr/>
        </p:nvPicPr>
        <p:blipFill>
          <a:blip r:embed="rId3">
            <a:alphaModFix/>
          </a:blip>
          <a:stretch>
            <a:fillRect/>
          </a:stretch>
        </p:blipFill>
        <p:spPr>
          <a:xfrm>
            <a:off x="2959963" y="1407230"/>
            <a:ext cx="2417977" cy="2417977"/>
          </a:xfrm>
          <a:prstGeom prst="rect">
            <a:avLst/>
          </a:prstGeom>
          <a:noFill/>
          <a:ln>
            <a:noFill/>
          </a:ln>
        </p:spPr>
      </p:pic>
      <p:sp>
        <p:nvSpPr>
          <p:cNvPr id="1539" name="Google Shape;1539;p152"/>
          <p:cNvSpPr txBox="1"/>
          <p:nvPr/>
        </p:nvSpPr>
        <p:spPr>
          <a:xfrm>
            <a:off x="357188" y="3889134"/>
            <a:ext cx="8429700" cy="5037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b="1" lang="en" sz="2300">
                <a:solidFill>
                  <a:schemeClr val="dk2"/>
                </a:solidFill>
                <a:latin typeface="Gill Sans"/>
                <a:ea typeface="Gill Sans"/>
                <a:cs typeface="Gill Sans"/>
                <a:sym typeface="Gill Sans"/>
              </a:rPr>
              <a:t>Clearly a straight line will never fit this data properly</a:t>
            </a:r>
            <a:endParaRPr b="1" sz="2300">
              <a:solidFill>
                <a:schemeClr val="dk2"/>
              </a:solidFill>
              <a:latin typeface="Gill Sans"/>
              <a:ea typeface="Gill Sans"/>
              <a:cs typeface="Gill Sans"/>
              <a:sym typeface="Gill Sans"/>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5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Polynomial Regression</a:t>
            </a:r>
            <a:endParaRPr sz="3200">
              <a:solidFill>
                <a:schemeClr val="dk1"/>
              </a:solidFill>
              <a:latin typeface="Gill Sans"/>
              <a:ea typeface="Gill Sans"/>
              <a:cs typeface="Gill Sans"/>
              <a:sym typeface="Gill Sans"/>
            </a:endParaRPr>
          </a:p>
        </p:txBody>
      </p:sp>
      <p:sp>
        <p:nvSpPr>
          <p:cNvPr id="1545" name="Google Shape;1545;p153"/>
          <p:cNvSpPr txBox="1"/>
          <p:nvPr/>
        </p:nvSpPr>
        <p:spPr>
          <a:xfrm>
            <a:off x="357100" y="901441"/>
            <a:ext cx="8429700" cy="4419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Quadratic Equation</a:t>
            </a:r>
            <a:endParaRPr b="1" sz="1900">
              <a:solidFill>
                <a:schemeClr val="dk2"/>
              </a:solidFill>
              <a:latin typeface="Gill Sans"/>
              <a:ea typeface="Gill Sans"/>
              <a:cs typeface="Gill Sans"/>
              <a:sym typeface="Gill Sans"/>
            </a:endParaRPr>
          </a:p>
          <a:p>
            <a:pPr indent="0" lvl="0" marL="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p:txBody>
      </p:sp>
      <p:pic>
        <p:nvPicPr>
          <p:cNvPr id="1546" name="Google Shape;1546;p153"/>
          <p:cNvPicPr preferRelativeResize="0"/>
          <p:nvPr/>
        </p:nvPicPr>
        <p:blipFill>
          <a:blip r:embed="rId3">
            <a:alphaModFix/>
          </a:blip>
          <a:stretch>
            <a:fillRect/>
          </a:stretch>
        </p:blipFill>
        <p:spPr>
          <a:xfrm>
            <a:off x="2959963" y="1407230"/>
            <a:ext cx="2417977" cy="2417977"/>
          </a:xfrm>
          <a:prstGeom prst="rect">
            <a:avLst/>
          </a:prstGeom>
          <a:noFill/>
          <a:ln>
            <a:noFill/>
          </a:ln>
        </p:spPr>
      </p:pic>
      <p:sp>
        <p:nvSpPr>
          <p:cNvPr id="1547" name="Google Shape;1547;p153"/>
          <p:cNvSpPr txBox="1"/>
          <p:nvPr/>
        </p:nvSpPr>
        <p:spPr>
          <a:xfrm>
            <a:off x="357188" y="3889134"/>
            <a:ext cx="8429700" cy="5037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b="1" lang="en" sz="2300">
                <a:solidFill>
                  <a:schemeClr val="dk2"/>
                </a:solidFill>
                <a:latin typeface="Gill Sans"/>
                <a:ea typeface="Gill Sans"/>
                <a:cs typeface="Gill Sans"/>
                <a:sym typeface="Gill Sans"/>
              </a:rPr>
              <a:t>Then how do we fit this kind of nonlinear data?</a:t>
            </a:r>
            <a:endParaRPr b="1" sz="2300">
              <a:solidFill>
                <a:schemeClr val="dk2"/>
              </a:solidFill>
              <a:latin typeface="Gill Sans"/>
              <a:ea typeface="Gill Sans"/>
              <a:cs typeface="Gill Sans"/>
              <a:sym typeface="Gill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15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Polynomial Regression</a:t>
            </a:r>
            <a:endParaRPr sz="3200">
              <a:solidFill>
                <a:schemeClr val="dk1"/>
              </a:solidFill>
              <a:latin typeface="Gill Sans"/>
              <a:ea typeface="Gill Sans"/>
              <a:cs typeface="Gill Sans"/>
              <a:sym typeface="Gill Sans"/>
            </a:endParaRPr>
          </a:p>
        </p:txBody>
      </p:sp>
      <p:sp>
        <p:nvSpPr>
          <p:cNvPr id="1553" name="Google Shape;1553;p154"/>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We can use</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 linear model to fit nonlinear data</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Add powers of each feature as new features</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And train a linear model on extended set of features</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This is called </a:t>
            </a:r>
            <a:r>
              <a:rPr b="1" lang="en" sz="1900">
                <a:solidFill>
                  <a:schemeClr val="dk2"/>
                </a:solidFill>
                <a:latin typeface="Gill Sans"/>
                <a:ea typeface="Gill Sans"/>
                <a:cs typeface="Gill Sans"/>
                <a:sym typeface="Gill Sans"/>
              </a:rPr>
              <a:t>polynomial regression</a:t>
            </a:r>
            <a:endParaRPr b="1" sz="1900">
              <a:solidFill>
                <a:schemeClr val="dk2"/>
              </a:solidFill>
              <a:latin typeface="Gill Sans"/>
              <a:ea typeface="Gill Sans"/>
              <a:cs typeface="Gill Sans"/>
              <a:sym typeface="Gill Sans"/>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15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Polynomial Regression</a:t>
            </a:r>
            <a:endParaRPr sz="3200">
              <a:solidFill>
                <a:schemeClr val="dk1"/>
              </a:solidFill>
              <a:latin typeface="Gill Sans"/>
              <a:ea typeface="Gill Sans"/>
              <a:cs typeface="Gill Sans"/>
              <a:sym typeface="Gill Sans"/>
            </a:endParaRPr>
          </a:p>
        </p:txBody>
      </p:sp>
      <p:sp>
        <p:nvSpPr>
          <p:cNvPr id="1559" name="Google Shape;1559;p155"/>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Let’s test it</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First generate some nonlinear data</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Based on a quadratic equation</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Plus some noise</a:t>
            </a:r>
            <a:endParaRPr sz="1900">
              <a:solidFill>
                <a:schemeClr val="dk2"/>
              </a:solidFill>
              <a:latin typeface="Gill Sans"/>
              <a:ea typeface="Gill Sans"/>
              <a:cs typeface="Gill Sans"/>
              <a:sym typeface="Gill Sans"/>
            </a:endParaRPr>
          </a:p>
        </p:txBody>
      </p:sp>
      <p:pic>
        <p:nvPicPr>
          <p:cNvPr id="1560" name="Google Shape;1560;p155"/>
          <p:cNvPicPr preferRelativeResize="0"/>
          <p:nvPr/>
        </p:nvPicPr>
        <p:blipFill>
          <a:blip r:embed="rId3">
            <a:alphaModFix/>
          </a:blip>
          <a:stretch>
            <a:fillRect/>
          </a:stretch>
        </p:blipFill>
        <p:spPr>
          <a:xfrm>
            <a:off x="1043244" y="2732616"/>
            <a:ext cx="5293186" cy="377051"/>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15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Polynomial Regression</a:t>
            </a:r>
            <a:endParaRPr sz="3200">
              <a:solidFill>
                <a:schemeClr val="dk1"/>
              </a:solidFill>
              <a:latin typeface="Gill Sans"/>
              <a:ea typeface="Gill Sans"/>
              <a:cs typeface="Gill Sans"/>
              <a:sym typeface="Gill Sans"/>
            </a:endParaRPr>
          </a:p>
        </p:txBody>
      </p:sp>
      <p:sp>
        <p:nvSpPr>
          <p:cNvPr id="1566" name="Google Shape;1566;p156"/>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Generate Nonlinear Data with Noise</a:t>
            </a:r>
            <a:endParaRPr b="1"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rPr lang="en" sz="1800">
                <a:solidFill>
                  <a:schemeClr val="dk2"/>
                </a:solidFill>
                <a:latin typeface="Consolas"/>
                <a:ea typeface="Consolas"/>
                <a:cs typeface="Consolas"/>
                <a:sym typeface="Consolas"/>
              </a:rPr>
              <a:t>&gt;&gt;&gt; m = 100</a:t>
            </a:r>
            <a:endParaRPr sz="18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rPr lang="en" sz="1800">
                <a:solidFill>
                  <a:schemeClr val="dk2"/>
                </a:solidFill>
                <a:latin typeface="Consolas"/>
                <a:ea typeface="Consolas"/>
                <a:cs typeface="Consolas"/>
                <a:sym typeface="Consolas"/>
              </a:rPr>
              <a:t>&gt;&gt;&gt; X = 6 * np.random.rand(m, 1) - 3</a:t>
            </a:r>
            <a:endParaRPr sz="18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rPr lang="en" sz="1800">
                <a:solidFill>
                  <a:schemeClr val="dk2"/>
                </a:solidFill>
                <a:latin typeface="Consolas"/>
                <a:ea typeface="Consolas"/>
                <a:cs typeface="Consolas"/>
                <a:sym typeface="Consolas"/>
              </a:rPr>
              <a:t>&gt;&gt;&gt; y = 0.5 * X**2 + X + 2 + np.random.randn(m, 1)</a:t>
            </a:r>
            <a:endParaRPr sz="18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p:txBody>
      </p:sp>
      <p:pic>
        <p:nvPicPr>
          <p:cNvPr id="1567" name="Google Shape;1567;p156"/>
          <p:cNvPicPr preferRelativeResize="0"/>
          <p:nvPr/>
        </p:nvPicPr>
        <p:blipFill>
          <a:blip r:embed="rId3">
            <a:alphaModFix/>
          </a:blip>
          <a:stretch>
            <a:fillRect/>
          </a:stretch>
        </p:blipFill>
        <p:spPr>
          <a:xfrm>
            <a:off x="2483104" y="2129875"/>
            <a:ext cx="3133252" cy="2262450"/>
          </a:xfrm>
          <a:prstGeom prst="rect">
            <a:avLst/>
          </a:prstGeom>
          <a:noFill/>
          <a:ln>
            <a:noFill/>
          </a:ln>
        </p:spPr>
      </p:pic>
      <p:sp>
        <p:nvSpPr>
          <p:cNvPr id="1568" name="Google Shape;1568;p156"/>
          <p:cNvSpPr txBox="1"/>
          <p:nvPr/>
        </p:nvSpPr>
        <p:spPr>
          <a:xfrm>
            <a:off x="357188" y="4339301"/>
            <a:ext cx="8429700" cy="4152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Generated nonlinear and noisy dataset</a:t>
            </a:r>
            <a:endParaRPr sz="1900">
              <a:solidFill>
                <a:schemeClr val="dk2"/>
              </a:solidFill>
              <a:latin typeface="Gill Sans"/>
              <a:ea typeface="Gill Sans"/>
              <a:cs typeface="Gill Sans"/>
              <a:sym typeface="Gill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nvSpPr>
        <p:spPr>
          <a:xfrm>
            <a:off x="2091150" y="2237700"/>
            <a:ext cx="4961700" cy="6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666666"/>
                </a:solidFill>
                <a:latin typeface="Quattrocento Sans"/>
                <a:ea typeface="Quattrocento Sans"/>
                <a:cs typeface="Quattrocento Sans"/>
                <a:sym typeface="Quattrocento Sans"/>
              </a:rPr>
              <a:t>2000</a:t>
            </a:r>
            <a:endParaRPr sz="30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5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Polynomial Regression</a:t>
            </a:r>
            <a:endParaRPr sz="3200">
              <a:solidFill>
                <a:schemeClr val="dk1"/>
              </a:solidFill>
              <a:latin typeface="Gill Sans"/>
              <a:ea typeface="Gill Sans"/>
              <a:cs typeface="Gill Sans"/>
              <a:sym typeface="Gill Sans"/>
            </a:endParaRPr>
          </a:p>
        </p:txBody>
      </p:sp>
      <p:sp>
        <p:nvSpPr>
          <p:cNvPr id="1574" name="Google Shape;1574;p157"/>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Scikit-Learn’s PolynomialFeatures Class</a:t>
            </a:r>
            <a:endParaRPr b="1"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Use PolynomialFeatures class to transform the training data</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Add square of each feature in the training set as new features</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ctr">
              <a:lnSpc>
                <a:spcPct val="150000"/>
              </a:lnSpc>
              <a:spcBef>
                <a:spcPts val="0"/>
              </a:spcBef>
              <a:spcAft>
                <a:spcPts val="0"/>
              </a:spcAft>
              <a:buNone/>
            </a:pPr>
            <a:r>
              <a:rPr lang="en" sz="1900">
                <a:solidFill>
                  <a:schemeClr val="dk2"/>
                </a:solidFill>
                <a:latin typeface="Consolas"/>
                <a:ea typeface="Consolas"/>
                <a:cs typeface="Consolas"/>
                <a:sym typeface="Consolas"/>
              </a:rPr>
              <a:t>new features = existing features in training set + square of each feature in training set</a:t>
            </a:r>
            <a:endParaRPr sz="1900">
              <a:solidFill>
                <a:schemeClr val="dk2"/>
              </a:solidFill>
              <a:latin typeface="Consolas"/>
              <a:ea typeface="Consolas"/>
              <a:cs typeface="Consolas"/>
              <a:sym typeface="Consolas"/>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5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Polynomial Regression</a:t>
            </a:r>
            <a:endParaRPr sz="3200">
              <a:solidFill>
                <a:schemeClr val="dk1"/>
              </a:solidFill>
              <a:latin typeface="Gill Sans"/>
              <a:ea typeface="Gill Sans"/>
              <a:cs typeface="Gill Sans"/>
              <a:sym typeface="Gill Sans"/>
            </a:endParaRPr>
          </a:p>
        </p:txBody>
      </p:sp>
      <p:sp>
        <p:nvSpPr>
          <p:cNvPr id="1580" name="Google Shape;1580;p158"/>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Scikit-Learn’s PolynomialFeatures Class</a:t>
            </a:r>
            <a:endParaRPr b="1"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b="1"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from sklearn.preprocessing import </a:t>
            </a:r>
            <a:r>
              <a:rPr b="1" lang="en" sz="1500">
                <a:solidFill>
                  <a:schemeClr val="dk2"/>
                </a:solidFill>
                <a:latin typeface="Consolas"/>
                <a:ea typeface="Consolas"/>
                <a:cs typeface="Consolas"/>
                <a:sym typeface="Consolas"/>
              </a:rPr>
              <a:t>PolynomialFeatures</a:t>
            </a:r>
            <a:endParaRPr b="1"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poly_features = </a:t>
            </a:r>
            <a:r>
              <a:rPr b="1" lang="en" sz="1500">
                <a:solidFill>
                  <a:schemeClr val="dk2"/>
                </a:solidFill>
                <a:latin typeface="Consolas"/>
                <a:ea typeface="Consolas"/>
                <a:cs typeface="Consolas"/>
                <a:sym typeface="Consolas"/>
              </a:rPr>
              <a:t>PolynomialFeatures</a:t>
            </a:r>
            <a:r>
              <a:rPr lang="en" sz="1500">
                <a:solidFill>
                  <a:schemeClr val="dk2"/>
                </a:solidFill>
                <a:latin typeface="Consolas"/>
                <a:ea typeface="Consolas"/>
                <a:cs typeface="Consolas"/>
                <a:sym typeface="Consolas"/>
              </a:rPr>
              <a:t>(degree=2, include_bias=False)</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X_poly = poly_features.fit_transform(X)</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X[0]</a:t>
            </a:r>
            <a:endParaRPr sz="1900">
              <a:solidFill>
                <a:schemeClr val="dk2"/>
              </a:solidFill>
              <a:latin typeface="Gill Sans"/>
              <a:ea typeface="Gill Sans"/>
              <a:cs typeface="Gill Sans"/>
              <a:sym typeface="Gill Sans"/>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15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Polynomial Regression</a:t>
            </a:r>
            <a:endParaRPr sz="3200">
              <a:solidFill>
                <a:schemeClr val="dk1"/>
              </a:solidFill>
              <a:latin typeface="Gill Sans"/>
              <a:ea typeface="Gill Sans"/>
              <a:cs typeface="Gill Sans"/>
              <a:sym typeface="Gill Sans"/>
            </a:endParaRPr>
          </a:p>
        </p:txBody>
      </p:sp>
      <p:sp>
        <p:nvSpPr>
          <p:cNvPr id="1586" name="Google Shape;1586;p159"/>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Scikit-Learn’s PolynomialFeatures Class</a:t>
            </a:r>
            <a:endParaRPr b="1"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500">
              <a:solidFill>
                <a:schemeClr val="dk2"/>
              </a:solidFill>
              <a:latin typeface="Gill Sans"/>
              <a:ea typeface="Gill Sans"/>
              <a:cs typeface="Gill Sans"/>
              <a:sym typeface="Gill Sans"/>
            </a:endParaRPr>
          </a:p>
        </p:txBody>
      </p:sp>
      <p:cxnSp>
        <p:nvCxnSpPr>
          <p:cNvPr id="1587" name="Google Shape;1587;p159"/>
          <p:cNvCxnSpPr/>
          <p:nvPr/>
        </p:nvCxnSpPr>
        <p:spPr>
          <a:xfrm>
            <a:off x="4548428" y="1316804"/>
            <a:ext cx="23700" cy="3490800"/>
          </a:xfrm>
          <a:prstGeom prst="straightConnector1">
            <a:avLst/>
          </a:prstGeom>
          <a:noFill/>
          <a:ln cap="flat" cmpd="sng" w="9525">
            <a:solidFill>
              <a:schemeClr val="dk2"/>
            </a:solidFill>
            <a:prstDash val="solid"/>
            <a:round/>
            <a:headEnd len="med" w="med" type="none"/>
            <a:tailEnd len="med" w="med" type="none"/>
          </a:ln>
        </p:spPr>
      </p:cxnSp>
      <p:sp>
        <p:nvSpPr>
          <p:cNvPr id="1588" name="Google Shape;1588;p159"/>
          <p:cNvSpPr txBox="1"/>
          <p:nvPr/>
        </p:nvSpPr>
        <p:spPr>
          <a:xfrm>
            <a:off x="483117" y="1316804"/>
            <a:ext cx="3982800" cy="3420300"/>
          </a:xfrm>
          <a:prstGeom prst="rect">
            <a:avLst/>
          </a:prstGeom>
          <a:noFill/>
          <a:ln>
            <a:noFill/>
          </a:ln>
        </p:spPr>
        <p:txBody>
          <a:bodyPr anchorCtr="0" anchor="t" bIns="58925" lIns="58925" spcFirstLastPara="1" rIns="58925" wrap="square" tIns="58925">
            <a:noAutofit/>
          </a:bodyPr>
          <a:lstStyle/>
          <a:p>
            <a:pPr indent="0" lvl="0" marL="0" rtl="0" algn="l">
              <a:spcBef>
                <a:spcPts val="0"/>
              </a:spcBef>
              <a:spcAft>
                <a:spcPts val="0"/>
              </a:spcAft>
              <a:buNone/>
            </a:pPr>
            <a:r>
              <a:rPr lang="en" sz="1500">
                <a:solidFill>
                  <a:schemeClr val="dk2"/>
                </a:solidFill>
                <a:latin typeface="Consolas"/>
                <a:ea typeface="Consolas"/>
                <a:cs typeface="Consolas"/>
                <a:sym typeface="Consolas"/>
              </a:rPr>
              <a:t>&gt;&gt;&gt; X[0]</a:t>
            </a:r>
            <a:endParaRPr sz="1500">
              <a:solidFill>
                <a:schemeClr val="dk2"/>
              </a:solidFill>
              <a:latin typeface="Consolas"/>
              <a:ea typeface="Consolas"/>
              <a:cs typeface="Consolas"/>
              <a:sym typeface="Consolas"/>
            </a:endParaRPr>
          </a:p>
          <a:p>
            <a:pPr indent="0" lvl="0" marL="0" rtl="0" algn="l">
              <a:spcBef>
                <a:spcPts val="0"/>
              </a:spcBef>
              <a:spcAft>
                <a:spcPts val="0"/>
              </a:spcAft>
              <a:buNone/>
            </a:pPr>
            <a:r>
              <a:t/>
            </a:r>
            <a:endParaRPr sz="1500">
              <a:solidFill>
                <a:schemeClr val="dk2"/>
              </a:solidFill>
              <a:latin typeface="Consolas"/>
              <a:ea typeface="Consolas"/>
              <a:cs typeface="Consolas"/>
              <a:sym typeface="Consolas"/>
            </a:endParaRPr>
          </a:p>
          <a:p>
            <a:pPr indent="0" lvl="0" marL="0" rtl="0" algn="l">
              <a:spcBef>
                <a:spcPts val="0"/>
              </a:spcBef>
              <a:spcAft>
                <a:spcPts val="0"/>
              </a:spcAft>
              <a:buNone/>
            </a:pPr>
            <a:r>
              <a:rPr lang="en" sz="1500">
                <a:solidFill>
                  <a:schemeClr val="dk2"/>
                </a:solidFill>
                <a:latin typeface="Consolas"/>
                <a:ea typeface="Consolas"/>
                <a:cs typeface="Consolas"/>
                <a:sym typeface="Consolas"/>
              </a:rPr>
              <a:t>array([-0.75275929])</a:t>
            </a:r>
            <a:endParaRPr sz="1500">
              <a:solidFill>
                <a:schemeClr val="dk2"/>
              </a:solidFill>
              <a:latin typeface="Consolas"/>
              <a:ea typeface="Consolas"/>
              <a:cs typeface="Consolas"/>
              <a:sym typeface="Consolas"/>
            </a:endParaRPr>
          </a:p>
          <a:p>
            <a:pPr indent="0" lvl="0" marL="0" rtl="0" algn="l">
              <a:spcBef>
                <a:spcPts val="0"/>
              </a:spcBef>
              <a:spcAft>
                <a:spcPts val="0"/>
              </a:spcAft>
              <a:buNone/>
            </a:pPr>
            <a:r>
              <a:t/>
            </a:r>
            <a:endParaRPr sz="1500">
              <a:solidFill>
                <a:schemeClr val="dk2"/>
              </a:solidFill>
              <a:latin typeface="Consolas"/>
              <a:ea typeface="Consolas"/>
              <a:cs typeface="Consolas"/>
              <a:sym typeface="Consolas"/>
            </a:endParaRPr>
          </a:p>
          <a:p>
            <a:pPr indent="0" lvl="0" marL="0" rtl="0" algn="l">
              <a:spcBef>
                <a:spcPts val="0"/>
              </a:spcBef>
              <a:spcAft>
                <a:spcPts val="0"/>
              </a:spcAft>
              <a:buNone/>
            </a:pPr>
            <a:r>
              <a:t/>
            </a:r>
            <a:endParaRPr sz="1500">
              <a:solidFill>
                <a:schemeClr val="dk2"/>
              </a:solidFill>
              <a:latin typeface="Consolas"/>
              <a:ea typeface="Consolas"/>
              <a:cs typeface="Consolas"/>
              <a:sym typeface="Consolas"/>
            </a:endParaRPr>
          </a:p>
          <a:p>
            <a:pPr indent="0" lvl="0" marL="0" rtl="0" algn="l">
              <a:spcBef>
                <a:spcPts val="0"/>
              </a:spcBef>
              <a:spcAft>
                <a:spcPts val="0"/>
              </a:spcAft>
              <a:buNone/>
            </a:pPr>
            <a:r>
              <a:t/>
            </a:r>
            <a:endParaRPr sz="1500">
              <a:solidFill>
                <a:schemeClr val="dk2"/>
              </a:solidFill>
              <a:latin typeface="Consolas"/>
              <a:ea typeface="Consolas"/>
              <a:cs typeface="Consolas"/>
              <a:sym typeface="Consolas"/>
            </a:endParaRPr>
          </a:p>
          <a:p>
            <a:pPr indent="0" lvl="0" marL="0" rtl="0" algn="l">
              <a:spcBef>
                <a:spcPts val="0"/>
              </a:spcBef>
              <a:spcAft>
                <a:spcPts val="0"/>
              </a:spcAft>
              <a:buNone/>
            </a:pPr>
            <a:r>
              <a:t/>
            </a:r>
            <a:endParaRPr sz="1500">
              <a:solidFill>
                <a:schemeClr val="dk2"/>
              </a:solidFill>
              <a:latin typeface="Consolas"/>
              <a:ea typeface="Consolas"/>
              <a:cs typeface="Consolas"/>
              <a:sym typeface="Consolas"/>
            </a:endParaRPr>
          </a:p>
          <a:p>
            <a:pPr indent="0" lvl="0" marL="0" rtl="0" algn="l">
              <a:spcBef>
                <a:spcPts val="0"/>
              </a:spcBef>
              <a:spcAft>
                <a:spcPts val="0"/>
              </a:spcAft>
              <a:buNone/>
            </a:pPr>
            <a:r>
              <a:t/>
            </a:r>
            <a:endParaRPr sz="1500">
              <a:solidFill>
                <a:schemeClr val="dk2"/>
              </a:solidFill>
              <a:latin typeface="Consolas"/>
              <a:ea typeface="Consolas"/>
              <a:cs typeface="Consolas"/>
              <a:sym typeface="Consolas"/>
            </a:endParaRPr>
          </a:p>
          <a:p>
            <a:pPr indent="0" lvl="0" marL="0" rtl="0" algn="l">
              <a:spcBef>
                <a:spcPts val="0"/>
              </a:spcBef>
              <a:spcAft>
                <a:spcPts val="0"/>
              </a:spcAft>
              <a:buNone/>
            </a:pPr>
            <a:r>
              <a:rPr lang="en" sz="1900">
                <a:solidFill>
                  <a:schemeClr val="dk2"/>
                </a:solidFill>
                <a:latin typeface="Gill Sans"/>
                <a:ea typeface="Gill Sans"/>
                <a:cs typeface="Gill Sans"/>
                <a:sym typeface="Gill Sans"/>
              </a:rPr>
              <a:t>Original features</a:t>
            </a:r>
            <a:endParaRPr sz="1900">
              <a:solidFill>
                <a:schemeClr val="dk2"/>
              </a:solidFill>
              <a:latin typeface="Gill Sans"/>
              <a:ea typeface="Gill Sans"/>
              <a:cs typeface="Gill Sans"/>
              <a:sym typeface="Gill Sans"/>
            </a:endParaRPr>
          </a:p>
          <a:p>
            <a:pPr indent="0" lvl="0" marL="0" rtl="0" algn="l">
              <a:spcBef>
                <a:spcPts val="0"/>
              </a:spcBef>
              <a:spcAft>
                <a:spcPts val="0"/>
              </a:spcAft>
              <a:buNone/>
            </a:pPr>
            <a:r>
              <a:t/>
            </a:r>
            <a:endParaRPr sz="900"/>
          </a:p>
        </p:txBody>
      </p:sp>
      <p:sp>
        <p:nvSpPr>
          <p:cNvPr id="1589" name="Google Shape;1589;p159"/>
          <p:cNvSpPr txBox="1"/>
          <p:nvPr/>
        </p:nvSpPr>
        <p:spPr>
          <a:xfrm>
            <a:off x="4738061" y="1316804"/>
            <a:ext cx="3982800" cy="3420300"/>
          </a:xfrm>
          <a:prstGeom prst="rect">
            <a:avLst/>
          </a:prstGeom>
          <a:noFill/>
          <a:ln>
            <a:noFill/>
          </a:ln>
        </p:spPr>
        <p:txBody>
          <a:bodyPr anchorCtr="0" anchor="t" bIns="58925" lIns="58925" spcFirstLastPara="1" rIns="58925" wrap="square" tIns="58925">
            <a:noAutofit/>
          </a:bodyPr>
          <a:lstStyle/>
          <a:p>
            <a:pPr indent="0" lvl="0" marL="0" rtl="0" algn="l">
              <a:spcBef>
                <a:spcPts val="0"/>
              </a:spcBef>
              <a:spcAft>
                <a:spcPts val="0"/>
              </a:spcAft>
              <a:buNone/>
            </a:pPr>
            <a:r>
              <a:rPr lang="en" sz="1500">
                <a:solidFill>
                  <a:schemeClr val="dk2"/>
                </a:solidFill>
                <a:latin typeface="Consolas"/>
                <a:ea typeface="Consolas"/>
                <a:cs typeface="Consolas"/>
                <a:sym typeface="Consolas"/>
              </a:rPr>
              <a:t>&gt;&gt;&gt; X_poly[0]</a:t>
            </a:r>
            <a:endParaRPr sz="1500">
              <a:solidFill>
                <a:schemeClr val="dk2"/>
              </a:solidFill>
              <a:latin typeface="Consolas"/>
              <a:ea typeface="Consolas"/>
              <a:cs typeface="Consolas"/>
              <a:sym typeface="Consolas"/>
            </a:endParaRPr>
          </a:p>
          <a:p>
            <a:pPr indent="0" lvl="0" marL="0" rtl="0" algn="l">
              <a:spcBef>
                <a:spcPts val="0"/>
              </a:spcBef>
              <a:spcAft>
                <a:spcPts val="0"/>
              </a:spcAft>
              <a:buNone/>
            </a:pPr>
            <a:r>
              <a:t/>
            </a:r>
            <a:endParaRPr sz="1500">
              <a:solidFill>
                <a:schemeClr val="dk2"/>
              </a:solidFill>
              <a:latin typeface="Consolas"/>
              <a:ea typeface="Consolas"/>
              <a:cs typeface="Consolas"/>
              <a:sym typeface="Consolas"/>
            </a:endParaRPr>
          </a:p>
          <a:p>
            <a:pPr indent="0" lvl="0" marL="0" rtl="0" algn="l">
              <a:spcBef>
                <a:spcPts val="0"/>
              </a:spcBef>
              <a:spcAft>
                <a:spcPts val="0"/>
              </a:spcAft>
              <a:buNone/>
            </a:pPr>
            <a:r>
              <a:rPr lang="en" sz="1500">
                <a:solidFill>
                  <a:schemeClr val="dk2"/>
                </a:solidFill>
                <a:latin typeface="Consolas"/>
                <a:ea typeface="Consolas"/>
                <a:cs typeface="Consolas"/>
                <a:sym typeface="Consolas"/>
              </a:rPr>
              <a:t>array([-0.75275929, 0.56664654])</a:t>
            </a:r>
            <a:endParaRPr sz="1500">
              <a:solidFill>
                <a:schemeClr val="dk2"/>
              </a:solidFill>
              <a:latin typeface="Consolas"/>
              <a:ea typeface="Consolas"/>
              <a:cs typeface="Consolas"/>
              <a:sym typeface="Consolas"/>
            </a:endParaRPr>
          </a:p>
          <a:p>
            <a:pPr indent="0" lvl="0" marL="0" rtl="0" algn="l">
              <a:spcBef>
                <a:spcPts val="0"/>
              </a:spcBef>
              <a:spcAft>
                <a:spcPts val="0"/>
              </a:spcAft>
              <a:buNone/>
            </a:pPr>
            <a:r>
              <a:t/>
            </a:r>
            <a:endParaRPr sz="1500">
              <a:solidFill>
                <a:schemeClr val="dk2"/>
              </a:solidFill>
              <a:latin typeface="Consolas"/>
              <a:ea typeface="Consolas"/>
              <a:cs typeface="Consolas"/>
              <a:sym typeface="Consolas"/>
            </a:endParaRPr>
          </a:p>
          <a:p>
            <a:pPr indent="0" lvl="0" marL="0" rtl="0" algn="l">
              <a:spcBef>
                <a:spcPts val="0"/>
              </a:spcBef>
              <a:spcAft>
                <a:spcPts val="0"/>
              </a:spcAft>
              <a:buNone/>
            </a:pPr>
            <a:r>
              <a:t/>
            </a:r>
            <a:endParaRPr sz="1900">
              <a:solidFill>
                <a:schemeClr val="dk2"/>
              </a:solidFill>
              <a:latin typeface="Gill Sans"/>
              <a:ea typeface="Gill Sans"/>
              <a:cs typeface="Gill Sans"/>
              <a:sym typeface="Gill Sans"/>
            </a:endParaRPr>
          </a:p>
          <a:p>
            <a:pPr indent="0" lvl="0" marL="0" rtl="0" algn="l">
              <a:spcBef>
                <a:spcPts val="0"/>
              </a:spcBef>
              <a:spcAft>
                <a:spcPts val="0"/>
              </a:spcAft>
              <a:buNone/>
            </a:pPr>
            <a:r>
              <a:t/>
            </a:r>
            <a:endParaRPr sz="1900">
              <a:solidFill>
                <a:schemeClr val="dk2"/>
              </a:solidFill>
              <a:latin typeface="Gill Sans"/>
              <a:ea typeface="Gill Sans"/>
              <a:cs typeface="Gill Sans"/>
              <a:sym typeface="Gill Sans"/>
            </a:endParaRPr>
          </a:p>
          <a:p>
            <a:pPr indent="0" lvl="0" marL="0" rtl="0" algn="l">
              <a:spcBef>
                <a:spcPts val="0"/>
              </a:spcBef>
              <a:spcAft>
                <a:spcPts val="0"/>
              </a:spcAft>
              <a:buNone/>
            </a:pPr>
            <a:r>
              <a:t/>
            </a:r>
            <a:endParaRPr sz="1900">
              <a:solidFill>
                <a:schemeClr val="dk2"/>
              </a:solidFill>
              <a:latin typeface="Gill Sans"/>
              <a:ea typeface="Gill Sans"/>
              <a:cs typeface="Gill Sans"/>
              <a:sym typeface="Gill Sans"/>
            </a:endParaRPr>
          </a:p>
          <a:p>
            <a:pPr indent="0" lvl="0" marL="0" rtl="0" algn="l">
              <a:spcBef>
                <a:spcPts val="0"/>
              </a:spcBef>
              <a:spcAft>
                <a:spcPts val="0"/>
              </a:spcAft>
              <a:buNone/>
            </a:pPr>
            <a:r>
              <a:rPr lang="en" sz="1900">
                <a:solidFill>
                  <a:schemeClr val="dk2"/>
                </a:solidFill>
                <a:latin typeface="Gill Sans"/>
                <a:ea typeface="Gill Sans"/>
                <a:cs typeface="Gill Sans"/>
                <a:sym typeface="Gill Sans"/>
              </a:rPr>
              <a:t>X_poly now contains the original feature of X plus the square of this feature</a:t>
            </a:r>
            <a:endParaRPr sz="1900">
              <a:solidFill>
                <a:schemeClr val="dk2"/>
              </a:solidFill>
              <a:latin typeface="Gill Sans"/>
              <a:ea typeface="Gill Sans"/>
              <a:cs typeface="Gill Sans"/>
              <a:sym typeface="Gill Sans"/>
            </a:endParaRPr>
          </a:p>
        </p:txBody>
      </p:sp>
      <p:cxnSp>
        <p:nvCxnSpPr>
          <p:cNvPr id="1590" name="Google Shape;1590;p159"/>
          <p:cNvCxnSpPr/>
          <p:nvPr/>
        </p:nvCxnSpPr>
        <p:spPr>
          <a:xfrm flipH="1" rot="10800000">
            <a:off x="6257039" y="1944296"/>
            <a:ext cx="1508100" cy="9456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16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Polynomial Regression</a:t>
            </a:r>
            <a:endParaRPr sz="3200">
              <a:solidFill>
                <a:schemeClr val="dk1"/>
              </a:solidFill>
              <a:latin typeface="Gill Sans"/>
              <a:ea typeface="Gill Sans"/>
              <a:cs typeface="Gill Sans"/>
              <a:sym typeface="Gill Sans"/>
            </a:endParaRPr>
          </a:p>
        </p:txBody>
      </p:sp>
      <p:sp>
        <p:nvSpPr>
          <p:cNvPr id="1596" name="Google Shape;1596;p160"/>
          <p:cNvSpPr txBox="1"/>
          <p:nvPr/>
        </p:nvSpPr>
        <p:spPr>
          <a:xfrm>
            <a:off x="357100" y="901441"/>
            <a:ext cx="8429700" cy="13434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Scikit-Learn’s PolynomialFeatures Class</a:t>
            </a:r>
            <a:endParaRPr b="1"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PolynomialFeatures with degree=d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Transforms an array containing n features into an array containing</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                        features</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b="1" sz="1900">
              <a:solidFill>
                <a:schemeClr val="dk2"/>
              </a:solidFill>
              <a:latin typeface="Gill Sans"/>
              <a:ea typeface="Gill Sans"/>
              <a:cs typeface="Gill Sans"/>
              <a:sym typeface="Gill Sans"/>
            </a:endParaRPr>
          </a:p>
        </p:txBody>
      </p:sp>
      <p:pic>
        <p:nvPicPr>
          <p:cNvPr id="1597" name="Google Shape;1597;p160"/>
          <p:cNvPicPr preferRelativeResize="0"/>
          <p:nvPr/>
        </p:nvPicPr>
        <p:blipFill>
          <a:blip r:embed="rId3">
            <a:alphaModFix/>
          </a:blip>
          <a:stretch>
            <a:fillRect/>
          </a:stretch>
        </p:blipFill>
        <p:spPr>
          <a:xfrm>
            <a:off x="1125914" y="1979622"/>
            <a:ext cx="1174579" cy="787087"/>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6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Polynomial Regression</a:t>
            </a:r>
            <a:endParaRPr sz="3200">
              <a:solidFill>
                <a:schemeClr val="dk1"/>
              </a:solidFill>
              <a:latin typeface="Gill Sans"/>
              <a:ea typeface="Gill Sans"/>
              <a:cs typeface="Gill Sans"/>
              <a:sym typeface="Gill Sans"/>
            </a:endParaRPr>
          </a:p>
        </p:txBody>
      </p:sp>
      <p:sp>
        <p:nvSpPr>
          <p:cNvPr id="1603" name="Google Shape;1603;p161"/>
          <p:cNvSpPr txBox="1"/>
          <p:nvPr/>
        </p:nvSpPr>
        <p:spPr>
          <a:xfrm>
            <a:off x="357152" y="901441"/>
            <a:ext cx="8429700" cy="38355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Scikit-Learn’s PolynomialFeatures Class</a:t>
            </a:r>
            <a:endParaRPr b="1"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Polynomial Regression is capable of finding relationships between features</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Which plain Linear Regression model can not do</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This is because </a:t>
            </a:r>
            <a:r>
              <a:rPr b="1" lang="en" sz="1900">
                <a:solidFill>
                  <a:schemeClr val="dk2"/>
                </a:solidFill>
                <a:latin typeface="Gill Sans"/>
                <a:ea typeface="Gill Sans"/>
                <a:cs typeface="Gill Sans"/>
                <a:sym typeface="Gill Sans"/>
              </a:rPr>
              <a:t>PolynomialFeatures</a:t>
            </a:r>
            <a:r>
              <a:rPr lang="en" sz="1900">
                <a:solidFill>
                  <a:schemeClr val="dk2"/>
                </a:solidFill>
                <a:latin typeface="Gill Sans"/>
                <a:ea typeface="Gill Sans"/>
                <a:cs typeface="Gill Sans"/>
                <a:sym typeface="Gill Sans"/>
              </a:rPr>
              <a:t> adds all combinations of features</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Up to the given degree</a:t>
            </a:r>
            <a:endParaRPr baseline="30000"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b="1" sz="1900">
              <a:solidFill>
                <a:schemeClr val="dk2"/>
              </a:solidFill>
              <a:latin typeface="Gill Sans"/>
              <a:ea typeface="Gill Sans"/>
              <a:cs typeface="Gill Sans"/>
              <a:sym typeface="Gill Sans"/>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6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Polynomial Regression</a:t>
            </a:r>
            <a:endParaRPr sz="3200">
              <a:solidFill>
                <a:schemeClr val="dk1"/>
              </a:solidFill>
              <a:latin typeface="Gill Sans"/>
              <a:ea typeface="Gill Sans"/>
              <a:cs typeface="Gill Sans"/>
              <a:sym typeface="Gill Sans"/>
            </a:endParaRPr>
          </a:p>
        </p:txBody>
      </p:sp>
      <p:sp>
        <p:nvSpPr>
          <p:cNvPr id="1609" name="Google Shape;1609;p162"/>
          <p:cNvSpPr txBox="1"/>
          <p:nvPr/>
        </p:nvSpPr>
        <p:spPr>
          <a:xfrm>
            <a:off x="357100" y="901441"/>
            <a:ext cx="8429700" cy="38355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Scikit-Learn’s PolynomialFeatures Class</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For example</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If there are two features a and b</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PolynomialFeatures with degree=3 will add these features alse</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a:t>
            </a:r>
            <a:r>
              <a:rPr baseline="30000" lang="en" sz="1900">
                <a:solidFill>
                  <a:schemeClr val="dk2"/>
                </a:solidFill>
                <a:latin typeface="Gill Sans"/>
                <a:ea typeface="Gill Sans"/>
                <a:cs typeface="Gill Sans"/>
                <a:sym typeface="Gill Sans"/>
              </a:rPr>
              <a:t>2</a:t>
            </a:r>
            <a:r>
              <a:rPr lang="en" sz="1900">
                <a:solidFill>
                  <a:schemeClr val="dk2"/>
                </a:solidFill>
                <a:latin typeface="Gill Sans"/>
                <a:ea typeface="Gill Sans"/>
                <a:cs typeface="Gill Sans"/>
                <a:sym typeface="Gill Sans"/>
              </a:rPr>
              <a:t>, a</a:t>
            </a:r>
            <a:r>
              <a:rPr baseline="30000" lang="en" sz="1900">
                <a:solidFill>
                  <a:schemeClr val="dk2"/>
                </a:solidFill>
                <a:latin typeface="Gill Sans"/>
                <a:ea typeface="Gill Sans"/>
                <a:cs typeface="Gill Sans"/>
                <a:sym typeface="Gill Sans"/>
              </a:rPr>
              <a:t>3</a:t>
            </a:r>
            <a:r>
              <a:rPr lang="en" sz="1900">
                <a:solidFill>
                  <a:schemeClr val="dk2"/>
                </a:solidFill>
                <a:latin typeface="Gill Sans"/>
                <a:ea typeface="Gill Sans"/>
                <a:cs typeface="Gill Sans"/>
                <a:sym typeface="Gill Sans"/>
              </a:rPr>
              <a:t>, b</a:t>
            </a:r>
            <a:r>
              <a:rPr baseline="30000" lang="en" sz="1900">
                <a:solidFill>
                  <a:schemeClr val="dk2"/>
                </a:solidFill>
                <a:latin typeface="Gill Sans"/>
                <a:ea typeface="Gill Sans"/>
                <a:cs typeface="Gill Sans"/>
                <a:sym typeface="Gill Sans"/>
              </a:rPr>
              <a:t>2</a:t>
            </a:r>
            <a:r>
              <a:rPr lang="en" sz="1900">
                <a:solidFill>
                  <a:schemeClr val="dk2"/>
                </a:solidFill>
                <a:latin typeface="Gill Sans"/>
                <a:ea typeface="Gill Sans"/>
                <a:cs typeface="Gill Sans"/>
                <a:sym typeface="Gill Sans"/>
              </a:rPr>
              <a:t>, and b</a:t>
            </a:r>
            <a:r>
              <a:rPr baseline="30000" lang="en" sz="1900">
                <a:solidFill>
                  <a:schemeClr val="dk2"/>
                </a:solidFill>
                <a:latin typeface="Gill Sans"/>
                <a:ea typeface="Gill Sans"/>
                <a:cs typeface="Gill Sans"/>
                <a:sym typeface="Gill Sans"/>
              </a:rPr>
              <a:t>3</a:t>
            </a:r>
            <a:endParaRPr baseline="30000"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Also ab, a</a:t>
            </a:r>
            <a:r>
              <a:rPr baseline="30000" lang="en" sz="1900">
                <a:solidFill>
                  <a:schemeClr val="dk2"/>
                </a:solidFill>
                <a:latin typeface="Gill Sans"/>
                <a:ea typeface="Gill Sans"/>
                <a:cs typeface="Gill Sans"/>
                <a:sym typeface="Gill Sans"/>
              </a:rPr>
              <a:t>2</a:t>
            </a:r>
            <a:r>
              <a:rPr lang="en" sz="1900">
                <a:solidFill>
                  <a:schemeClr val="dk2"/>
                </a:solidFill>
                <a:latin typeface="Gill Sans"/>
                <a:ea typeface="Gill Sans"/>
                <a:cs typeface="Gill Sans"/>
                <a:sym typeface="Gill Sans"/>
              </a:rPr>
              <a:t>b, and ab</a:t>
            </a:r>
            <a:r>
              <a:rPr baseline="30000" lang="en" sz="1900">
                <a:solidFill>
                  <a:schemeClr val="dk2"/>
                </a:solidFill>
                <a:latin typeface="Gill Sans"/>
                <a:ea typeface="Gill Sans"/>
                <a:cs typeface="Gill Sans"/>
                <a:sym typeface="Gill Sans"/>
              </a:rPr>
              <a:t>2</a:t>
            </a:r>
            <a:endParaRPr b="1" sz="1900">
              <a:solidFill>
                <a:schemeClr val="dk2"/>
              </a:solidFill>
              <a:latin typeface="Gill Sans"/>
              <a:ea typeface="Gill Sans"/>
              <a:cs typeface="Gill Sans"/>
              <a:sym typeface="Gill Sans"/>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6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Polynomial Regression</a:t>
            </a:r>
            <a:endParaRPr sz="3200">
              <a:solidFill>
                <a:schemeClr val="dk1"/>
              </a:solidFill>
              <a:latin typeface="Gill Sans"/>
              <a:ea typeface="Gill Sans"/>
              <a:cs typeface="Gill Sans"/>
              <a:sym typeface="Gill Sans"/>
            </a:endParaRPr>
          </a:p>
        </p:txBody>
      </p:sp>
      <p:sp>
        <p:nvSpPr>
          <p:cNvPr id="1615" name="Google Shape;1615;p163"/>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Fit a LinearRegression model</a:t>
            </a:r>
            <a:endParaRPr b="1"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Now fit a LinearRegression model to this extended training data</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lin_reg = LinearRegression()</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lin_reg.fit(X_poly, y)</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lin_reg.intercept_, lin_reg.coef_</a:t>
            </a:r>
            <a:endParaRPr sz="1800">
              <a:solidFill>
                <a:schemeClr val="dk2"/>
              </a:solidFill>
              <a:latin typeface="Consolas"/>
              <a:ea typeface="Consolas"/>
              <a:cs typeface="Consolas"/>
              <a:sym typeface="Consolas"/>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16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Polynomial Regression</a:t>
            </a:r>
            <a:endParaRPr sz="3200">
              <a:solidFill>
                <a:schemeClr val="dk1"/>
              </a:solidFill>
              <a:latin typeface="Gill Sans"/>
              <a:ea typeface="Gill Sans"/>
              <a:cs typeface="Gill Sans"/>
              <a:sym typeface="Gill Sans"/>
            </a:endParaRPr>
          </a:p>
        </p:txBody>
      </p:sp>
      <p:sp>
        <p:nvSpPr>
          <p:cNvPr id="1621" name="Google Shape;1621;p164"/>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Fit a LinearRegression model</a:t>
            </a:r>
            <a:endParaRPr b="1"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b="1"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rPr b="1" lang="en" sz="1800">
                <a:solidFill>
                  <a:schemeClr val="dk2"/>
                </a:solidFill>
                <a:latin typeface="Consolas"/>
                <a:ea typeface="Consolas"/>
                <a:cs typeface="Consolas"/>
                <a:sym typeface="Consolas"/>
              </a:rPr>
              <a:t>Output - </a:t>
            </a:r>
            <a:endParaRPr sz="18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800">
                <a:solidFill>
                  <a:schemeClr val="dk2"/>
                </a:solidFill>
                <a:latin typeface="Consolas"/>
                <a:ea typeface="Consolas"/>
                <a:cs typeface="Consolas"/>
                <a:sym typeface="Consolas"/>
              </a:rPr>
              <a:t>(array([ 1.78134581]), array([[ 0.93366893,  0.56456263]]))</a:t>
            </a:r>
            <a:endParaRPr sz="18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sz="18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b="1" lang="en" sz="1800">
                <a:solidFill>
                  <a:schemeClr val="dk2"/>
                </a:solidFill>
                <a:latin typeface="Consolas"/>
                <a:ea typeface="Consolas"/>
                <a:cs typeface="Consolas"/>
                <a:sym typeface="Consolas"/>
              </a:rPr>
              <a:t>Model Estimation -</a:t>
            </a:r>
            <a:r>
              <a:rPr lang="en" sz="1800">
                <a:solidFill>
                  <a:schemeClr val="dk2"/>
                </a:solidFill>
                <a:latin typeface="Consolas"/>
                <a:ea typeface="Consolas"/>
                <a:cs typeface="Consolas"/>
                <a:sym typeface="Consolas"/>
              </a:rPr>
              <a:t> </a:t>
            </a:r>
            <a:endParaRPr sz="18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sz="1800">
              <a:solidFill>
                <a:schemeClr val="dk2"/>
              </a:solidFill>
              <a:latin typeface="Consolas"/>
              <a:ea typeface="Consolas"/>
              <a:cs typeface="Consolas"/>
              <a:sym typeface="Consolas"/>
            </a:endParaRPr>
          </a:p>
        </p:txBody>
      </p:sp>
      <p:pic>
        <p:nvPicPr>
          <p:cNvPr id="1622" name="Google Shape;1622;p164"/>
          <p:cNvPicPr preferRelativeResize="0"/>
          <p:nvPr/>
        </p:nvPicPr>
        <p:blipFill>
          <a:blip r:embed="rId3">
            <a:alphaModFix/>
          </a:blip>
          <a:stretch>
            <a:fillRect/>
          </a:stretch>
        </p:blipFill>
        <p:spPr>
          <a:xfrm>
            <a:off x="2555455" y="3199236"/>
            <a:ext cx="3024738" cy="334652"/>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16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Polynomial Regression</a:t>
            </a:r>
            <a:endParaRPr sz="3200">
              <a:solidFill>
                <a:schemeClr val="dk1"/>
              </a:solidFill>
              <a:latin typeface="Gill Sans"/>
              <a:ea typeface="Gill Sans"/>
              <a:cs typeface="Gill Sans"/>
              <a:sym typeface="Gill Sans"/>
            </a:endParaRPr>
          </a:p>
        </p:txBody>
      </p:sp>
      <p:sp>
        <p:nvSpPr>
          <p:cNvPr id="1628" name="Google Shape;1628;p165"/>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 Polynomial Regression model predictions</a:t>
            </a:r>
            <a:endParaRPr b="1"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b="1" sz="1900">
              <a:solidFill>
                <a:schemeClr val="dk2"/>
              </a:solidFill>
              <a:latin typeface="Gill Sans"/>
              <a:ea typeface="Gill Sans"/>
              <a:cs typeface="Gill Sans"/>
              <a:sym typeface="Gill Sans"/>
            </a:endParaRPr>
          </a:p>
        </p:txBody>
      </p:sp>
      <p:pic>
        <p:nvPicPr>
          <p:cNvPr id="1629" name="Google Shape;1629;p165"/>
          <p:cNvPicPr preferRelativeResize="0"/>
          <p:nvPr/>
        </p:nvPicPr>
        <p:blipFill>
          <a:blip r:embed="rId3">
            <a:alphaModFix/>
          </a:blip>
          <a:stretch>
            <a:fillRect/>
          </a:stretch>
        </p:blipFill>
        <p:spPr>
          <a:xfrm>
            <a:off x="1724380" y="1475877"/>
            <a:ext cx="4271485" cy="3084354"/>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16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Linear Regression</a:t>
            </a:r>
            <a:endParaRPr sz="3200">
              <a:solidFill>
                <a:schemeClr val="dk1"/>
              </a:solidFill>
              <a:latin typeface="Gill Sans"/>
              <a:ea typeface="Gill Sans"/>
              <a:cs typeface="Gill Sans"/>
              <a:sym typeface="Gill Sans"/>
            </a:endParaRPr>
          </a:p>
        </p:txBody>
      </p:sp>
      <p:sp>
        <p:nvSpPr>
          <p:cNvPr id="1635" name="Google Shape;1635;p166"/>
          <p:cNvSpPr txBox="1"/>
          <p:nvPr/>
        </p:nvSpPr>
        <p:spPr>
          <a:xfrm>
            <a:off x="357258" y="919107"/>
            <a:ext cx="8429700" cy="3747300"/>
          </a:xfrm>
          <a:prstGeom prst="rect">
            <a:avLst/>
          </a:prstGeom>
          <a:noFill/>
          <a:ln>
            <a:noFill/>
          </a:ln>
        </p:spPr>
        <p:txBody>
          <a:bodyPr anchorCtr="0" anchor="ctr" bIns="58925" lIns="58925" spcFirstLastPara="1" rIns="58925" wrap="square" tIns="58925">
            <a:noAutofit/>
          </a:bodyPr>
          <a:lstStyle/>
          <a:p>
            <a:pPr indent="0" lvl="0" marL="0" marR="0" rtl="0" algn="ctr">
              <a:lnSpc>
                <a:spcPct val="115000"/>
              </a:lnSpc>
              <a:spcBef>
                <a:spcPts val="0"/>
              </a:spcBef>
              <a:spcAft>
                <a:spcPts val="0"/>
              </a:spcAft>
              <a:buNone/>
            </a:pPr>
            <a:r>
              <a:rPr lang="en" sz="3100">
                <a:solidFill>
                  <a:schemeClr val="dk2"/>
                </a:solidFill>
                <a:latin typeface="Gill Sans"/>
                <a:ea typeface="Gill Sans"/>
                <a:cs typeface="Gill Sans"/>
                <a:sym typeface="Gill Sans"/>
              </a:rPr>
              <a:t>Learning Curves</a:t>
            </a:r>
            <a:endParaRPr sz="3100">
              <a:solidFill>
                <a:schemeClr val="dk2"/>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nvSpPr>
        <p:spPr>
          <a:xfrm>
            <a:off x="2091150" y="2237700"/>
            <a:ext cx="4961700" cy="6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666666"/>
                </a:solidFill>
                <a:latin typeface="Quattrocento Sans"/>
                <a:ea typeface="Quattrocento Sans"/>
                <a:cs typeface="Quattrocento Sans"/>
                <a:sym typeface="Quattrocento Sans"/>
              </a:rPr>
              <a:t>2000, 4000 </a:t>
            </a:r>
            <a:endParaRPr sz="30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16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641" name="Google Shape;1641;p167"/>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As we have seen earlier</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High-degree polynomial regression fits the training data</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Much better than plain linear regression</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Let’s look at the fit of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Plain Linear Regression</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2nd-degree Polynomial Regression and</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300-degree Polynomial Regression</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See the code in Learning curves section in notebook</a:t>
            </a:r>
            <a:endParaRPr sz="1900">
              <a:solidFill>
                <a:schemeClr val="dk2"/>
              </a:solidFill>
              <a:latin typeface="Gill Sans"/>
              <a:ea typeface="Gill Sans"/>
              <a:cs typeface="Gill Sans"/>
              <a:sym typeface="Gill Sans"/>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16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647" name="Google Shape;1647;p168"/>
          <p:cNvSpPr txBox="1"/>
          <p:nvPr/>
        </p:nvSpPr>
        <p:spPr>
          <a:xfrm>
            <a:off x="1317709" y="4010423"/>
            <a:ext cx="6508500" cy="397800"/>
          </a:xfrm>
          <a:prstGeom prst="rect">
            <a:avLst/>
          </a:prstGeom>
          <a:noFill/>
          <a:ln>
            <a:noFill/>
          </a:ln>
        </p:spPr>
        <p:txBody>
          <a:bodyPr anchorCtr="0" anchor="t" bIns="58925" lIns="58925" spcFirstLastPara="1" rIns="58925" wrap="square" tIns="58925">
            <a:noAutofit/>
          </a:bodyPr>
          <a:lstStyle/>
          <a:p>
            <a:pPr indent="0" lvl="0" marL="0" marR="0" rtl="0" algn="ctr">
              <a:lnSpc>
                <a:spcPct val="150000"/>
              </a:lnSpc>
              <a:spcBef>
                <a:spcPts val="0"/>
              </a:spcBef>
              <a:spcAft>
                <a:spcPts val="0"/>
              </a:spcAft>
              <a:buNone/>
            </a:pPr>
            <a:r>
              <a:rPr lang="en" sz="1900">
                <a:solidFill>
                  <a:schemeClr val="dk2"/>
                </a:solidFill>
                <a:latin typeface="Gill Sans"/>
                <a:ea typeface="Gill Sans"/>
                <a:cs typeface="Gill Sans"/>
                <a:sym typeface="Gill Sans"/>
              </a:rPr>
              <a:t>High-degree Polynomial Regression</a:t>
            </a:r>
            <a:endParaRPr sz="1900">
              <a:solidFill>
                <a:schemeClr val="dk2"/>
              </a:solidFill>
              <a:latin typeface="Gill Sans"/>
              <a:ea typeface="Gill Sans"/>
              <a:cs typeface="Gill Sans"/>
              <a:sym typeface="Gill Sans"/>
            </a:endParaRPr>
          </a:p>
        </p:txBody>
      </p:sp>
      <p:pic>
        <p:nvPicPr>
          <p:cNvPr id="1648" name="Google Shape;1648;p168"/>
          <p:cNvPicPr preferRelativeResize="0"/>
          <p:nvPr/>
        </p:nvPicPr>
        <p:blipFill>
          <a:blip r:embed="rId3">
            <a:alphaModFix/>
          </a:blip>
          <a:stretch>
            <a:fillRect/>
          </a:stretch>
        </p:blipFill>
        <p:spPr>
          <a:xfrm>
            <a:off x="1317771" y="837514"/>
            <a:ext cx="4881398" cy="3172909"/>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16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654" name="Google Shape;1654;p169"/>
          <p:cNvSpPr txBox="1"/>
          <p:nvPr/>
        </p:nvSpPr>
        <p:spPr>
          <a:xfrm>
            <a:off x="357188" y="4134151"/>
            <a:ext cx="2034900" cy="616500"/>
          </a:xfrm>
          <a:prstGeom prst="rect">
            <a:avLst/>
          </a:prstGeom>
          <a:noFill/>
          <a:ln>
            <a:noFill/>
          </a:ln>
        </p:spPr>
        <p:txBody>
          <a:bodyPr anchorCtr="0" anchor="t" bIns="58925" lIns="58925" spcFirstLastPara="1" rIns="58925" wrap="square" tIns="58925">
            <a:noAutofit/>
          </a:bodyPr>
          <a:lstStyle/>
          <a:p>
            <a:pPr indent="0" lvl="0" marL="0" marR="0" rtl="0" algn="ctr">
              <a:lnSpc>
                <a:spcPct val="100000"/>
              </a:lnSpc>
              <a:spcBef>
                <a:spcPts val="0"/>
              </a:spcBef>
              <a:spcAft>
                <a:spcPts val="0"/>
              </a:spcAft>
              <a:buNone/>
            </a:pPr>
            <a:r>
              <a:rPr b="1" lang="en" sz="1900">
                <a:solidFill>
                  <a:srgbClr val="CC0000"/>
                </a:solidFill>
                <a:latin typeface="Gill Sans"/>
                <a:ea typeface="Gill Sans"/>
                <a:cs typeface="Gill Sans"/>
                <a:sym typeface="Gill Sans"/>
              </a:rPr>
              <a:t>--</a:t>
            </a:r>
            <a:r>
              <a:rPr lang="en" sz="1900">
                <a:solidFill>
                  <a:srgbClr val="CC0000"/>
                </a:solidFill>
                <a:latin typeface="Gill Sans"/>
                <a:ea typeface="Gill Sans"/>
                <a:cs typeface="Gill Sans"/>
                <a:sym typeface="Gill Sans"/>
              </a:rPr>
              <a:t> Plain Linear </a:t>
            </a:r>
            <a:endParaRPr sz="1900">
              <a:solidFill>
                <a:srgbClr val="CC0000"/>
              </a:solidFill>
              <a:latin typeface="Gill Sans"/>
              <a:ea typeface="Gill Sans"/>
              <a:cs typeface="Gill Sans"/>
              <a:sym typeface="Gill Sans"/>
            </a:endParaRPr>
          </a:p>
          <a:p>
            <a:pPr indent="0" lvl="0" marL="0" marR="0" rtl="0" algn="ctr">
              <a:lnSpc>
                <a:spcPct val="100000"/>
              </a:lnSpc>
              <a:spcBef>
                <a:spcPts val="0"/>
              </a:spcBef>
              <a:spcAft>
                <a:spcPts val="0"/>
              </a:spcAft>
              <a:buNone/>
            </a:pPr>
            <a:r>
              <a:rPr lang="en" sz="1900">
                <a:solidFill>
                  <a:srgbClr val="CC0000"/>
                </a:solidFill>
                <a:latin typeface="Gill Sans"/>
                <a:ea typeface="Gill Sans"/>
                <a:cs typeface="Gill Sans"/>
                <a:sym typeface="Gill Sans"/>
              </a:rPr>
              <a:t>Regression</a:t>
            </a:r>
            <a:endParaRPr sz="1900">
              <a:solidFill>
                <a:srgbClr val="CC0000"/>
              </a:solidFill>
              <a:latin typeface="Gill Sans"/>
              <a:ea typeface="Gill Sans"/>
              <a:cs typeface="Gill Sans"/>
              <a:sym typeface="Gill Sans"/>
            </a:endParaRPr>
          </a:p>
        </p:txBody>
      </p:sp>
      <p:pic>
        <p:nvPicPr>
          <p:cNvPr id="1655" name="Google Shape;1655;p169"/>
          <p:cNvPicPr preferRelativeResize="0"/>
          <p:nvPr/>
        </p:nvPicPr>
        <p:blipFill>
          <a:blip r:embed="rId3">
            <a:alphaModFix/>
          </a:blip>
          <a:stretch>
            <a:fillRect/>
          </a:stretch>
        </p:blipFill>
        <p:spPr>
          <a:xfrm>
            <a:off x="1317771" y="917881"/>
            <a:ext cx="4881398" cy="3172909"/>
          </a:xfrm>
          <a:prstGeom prst="rect">
            <a:avLst/>
          </a:prstGeom>
          <a:noFill/>
          <a:ln>
            <a:noFill/>
          </a:ln>
        </p:spPr>
      </p:pic>
      <p:sp>
        <p:nvSpPr>
          <p:cNvPr id="1656" name="Google Shape;1656;p169"/>
          <p:cNvSpPr txBox="1"/>
          <p:nvPr/>
        </p:nvSpPr>
        <p:spPr>
          <a:xfrm>
            <a:off x="2593969" y="4134151"/>
            <a:ext cx="2995500" cy="616500"/>
          </a:xfrm>
          <a:prstGeom prst="rect">
            <a:avLst/>
          </a:prstGeom>
          <a:noFill/>
          <a:ln>
            <a:noFill/>
          </a:ln>
        </p:spPr>
        <p:txBody>
          <a:bodyPr anchorCtr="0" anchor="t" bIns="58925" lIns="58925" spcFirstLastPara="1" rIns="58925" wrap="square" tIns="58925">
            <a:noAutofit/>
          </a:bodyPr>
          <a:lstStyle/>
          <a:p>
            <a:pPr indent="0" lvl="0" marL="0" marR="0" rtl="0" algn="ctr">
              <a:lnSpc>
                <a:spcPct val="100000"/>
              </a:lnSpc>
              <a:spcBef>
                <a:spcPts val="0"/>
              </a:spcBef>
              <a:spcAft>
                <a:spcPts val="0"/>
              </a:spcAft>
              <a:buNone/>
            </a:pPr>
            <a:r>
              <a:rPr b="1" lang="en" sz="1900">
                <a:solidFill>
                  <a:srgbClr val="1155CC"/>
                </a:solidFill>
                <a:latin typeface="Gill Sans"/>
                <a:ea typeface="Gill Sans"/>
                <a:cs typeface="Gill Sans"/>
                <a:sym typeface="Gill Sans"/>
              </a:rPr>
              <a:t>--</a:t>
            </a:r>
            <a:r>
              <a:rPr lang="en" sz="1900">
                <a:solidFill>
                  <a:srgbClr val="1155CC"/>
                </a:solidFill>
                <a:latin typeface="Gill Sans"/>
                <a:ea typeface="Gill Sans"/>
                <a:cs typeface="Gill Sans"/>
                <a:sym typeface="Gill Sans"/>
              </a:rPr>
              <a:t> 2nd-degree Polynomial</a:t>
            </a:r>
            <a:endParaRPr sz="1900">
              <a:solidFill>
                <a:srgbClr val="1155CC"/>
              </a:solidFill>
              <a:latin typeface="Gill Sans"/>
              <a:ea typeface="Gill Sans"/>
              <a:cs typeface="Gill Sans"/>
              <a:sym typeface="Gill Sans"/>
            </a:endParaRPr>
          </a:p>
          <a:p>
            <a:pPr indent="0" lvl="0" marL="0" marR="0" rtl="0" algn="ctr">
              <a:lnSpc>
                <a:spcPct val="100000"/>
              </a:lnSpc>
              <a:spcBef>
                <a:spcPts val="0"/>
              </a:spcBef>
              <a:spcAft>
                <a:spcPts val="0"/>
              </a:spcAft>
              <a:buNone/>
            </a:pPr>
            <a:r>
              <a:rPr lang="en" sz="1900">
                <a:solidFill>
                  <a:srgbClr val="1155CC"/>
                </a:solidFill>
                <a:latin typeface="Gill Sans"/>
                <a:ea typeface="Gill Sans"/>
                <a:cs typeface="Gill Sans"/>
                <a:sym typeface="Gill Sans"/>
              </a:rPr>
              <a:t>Regression</a:t>
            </a:r>
            <a:endParaRPr sz="1900">
              <a:solidFill>
                <a:srgbClr val="1155CC"/>
              </a:solidFill>
              <a:latin typeface="Gill Sans"/>
              <a:ea typeface="Gill Sans"/>
              <a:cs typeface="Gill Sans"/>
              <a:sym typeface="Gill Sans"/>
            </a:endParaRPr>
          </a:p>
        </p:txBody>
      </p:sp>
      <p:sp>
        <p:nvSpPr>
          <p:cNvPr id="1657" name="Google Shape;1657;p169"/>
          <p:cNvSpPr txBox="1"/>
          <p:nvPr/>
        </p:nvSpPr>
        <p:spPr>
          <a:xfrm>
            <a:off x="5791359" y="4134151"/>
            <a:ext cx="2995500" cy="616500"/>
          </a:xfrm>
          <a:prstGeom prst="rect">
            <a:avLst/>
          </a:prstGeom>
          <a:noFill/>
          <a:ln>
            <a:noFill/>
          </a:ln>
        </p:spPr>
        <p:txBody>
          <a:bodyPr anchorCtr="0" anchor="t" bIns="58925" lIns="58925" spcFirstLastPara="1" rIns="58925" wrap="square" tIns="58925">
            <a:noAutofit/>
          </a:bodyPr>
          <a:lstStyle/>
          <a:p>
            <a:pPr indent="0" lvl="0" marL="0" rtl="0" algn="ctr">
              <a:spcBef>
                <a:spcPts val="0"/>
              </a:spcBef>
              <a:spcAft>
                <a:spcPts val="0"/>
              </a:spcAft>
              <a:buNone/>
            </a:pPr>
            <a:r>
              <a:rPr b="1" lang="en" sz="1900">
                <a:solidFill>
                  <a:srgbClr val="38761D"/>
                </a:solidFill>
                <a:latin typeface="Gill Sans"/>
                <a:ea typeface="Gill Sans"/>
                <a:cs typeface="Gill Sans"/>
                <a:sym typeface="Gill Sans"/>
              </a:rPr>
              <a:t>--</a:t>
            </a:r>
            <a:r>
              <a:rPr lang="en" sz="1900">
                <a:solidFill>
                  <a:srgbClr val="38761D"/>
                </a:solidFill>
                <a:latin typeface="Gill Sans"/>
                <a:ea typeface="Gill Sans"/>
                <a:cs typeface="Gill Sans"/>
                <a:sym typeface="Gill Sans"/>
              </a:rPr>
              <a:t> 300-degree Polynomial</a:t>
            </a:r>
            <a:endParaRPr sz="1900">
              <a:solidFill>
                <a:srgbClr val="38761D"/>
              </a:solidFill>
              <a:latin typeface="Gill Sans"/>
              <a:ea typeface="Gill Sans"/>
              <a:cs typeface="Gill Sans"/>
              <a:sym typeface="Gill Sans"/>
            </a:endParaRPr>
          </a:p>
          <a:p>
            <a:pPr indent="0" lvl="0" marL="0" rtl="0" algn="ctr">
              <a:spcBef>
                <a:spcPts val="0"/>
              </a:spcBef>
              <a:spcAft>
                <a:spcPts val="0"/>
              </a:spcAft>
              <a:buNone/>
            </a:pPr>
            <a:r>
              <a:rPr lang="en" sz="1900">
                <a:solidFill>
                  <a:srgbClr val="38761D"/>
                </a:solidFill>
                <a:latin typeface="Gill Sans"/>
                <a:ea typeface="Gill Sans"/>
                <a:cs typeface="Gill Sans"/>
                <a:sym typeface="Gill Sans"/>
              </a:rPr>
              <a:t>Regression</a:t>
            </a:r>
            <a:endParaRPr sz="1900">
              <a:solidFill>
                <a:srgbClr val="38761D"/>
              </a:solidFill>
              <a:latin typeface="Gill Sans"/>
              <a:ea typeface="Gill Sans"/>
              <a:cs typeface="Gill Sans"/>
              <a:sym typeface="Gill Sans"/>
            </a:endParaRPr>
          </a:p>
          <a:p>
            <a:pPr indent="0" lvl="0" marL="0" marR="0" rtl="0" algn="ctr">
              <a:lnSpc>
                <a:spcPct val="100000"/>
              </a:lnSpc>
              <a:spcBef>
                <a:spcPts val="0"/>
              </a:spcBef>
              <a:spcAft>
                <a:spcPts val="0"/>
              </a:spcAft>
              <a:buNone/>
            </a:pPr>
            <a:r>
              <a:t/>
            </a:r>
            <a:endParaRPr sz="1900">
              <a:solidFill>
                <a:srgbClr val="38761D"/>
              </a:solidFill>
              <a:latin typeface="Gill Sans"/>
              <a:ea typeface="Gill Sans"/>
              <a:cs typeface="Gill Sans"/>
              <a:sym typeface="Gill Sans"/>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17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663" name="Google Shape;1663;p170"/>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As we can see in the previous diagram</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300-degree polynomial model</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Wiggles around to get as close as possible</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To the training instances</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It is clear that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high-degree Polynomial Regression model is severely overfitting the training data and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linear model is underfitting the training data</a:t>
            </a:r>
            <a:endParaRPr sz="1900">
              <a:solidFill>
                <a:schemeClr val="dk2"/>
              </a:solidFill>
              <a:latin typeface="Gill Sans"/>
              <a:ea typeface="Gill Sans"/>
              <a:cs typeface="Gill Sans"/>
              <a:sym typeface="Gill Sans"/>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7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669" name="Google Shape;1669;p171"/>
          <p:cNvSpPr txBox="1"/>
          <p:nvPr/>
        </p:nvSpPr>
        <p:spPr>
          <a:xfrm>
            <a:off x="357100" y="901441"/>
            <a:ext cx="8429700" cy="3906300"/>
          </a:xfrm>
          <a:prstGeom prst="rect">
            <a:avLst/>
          </a:prstGeom>
          <a:noFill/>
          <a:ln>
            <a:noFill/>
          </a:ln>
        </p:spPr>
        <p:txBody>
          <a:bodyPr anchorCtr="0" anchor="ctr" bIns="58925" lIns="58925" spcFirstLastPara="1" rIns="58925" wrap="square" tIns="58925">
            <a:noAutofit/>
          </a:bodyPr>
          <a:lstStyle/>
          <a:p>
            <a:pPr indent="0" lvl="0" marL="0" marR="0" rtl="0" algn="ctr">
              <a:lnSpc>
                <a:spcPct val="115000"/>
              </a:lnSpc>
              <a:spcBef>
                <a:spcPts val="0"/>
              </a:spcBef>
              <a:spcAft>
                <a:spcPts val="0"/>
              </a:spcAft>
              <a:buNone/>
            </a:pPr>
            <a:r>
              <a:rPr lang="en" sz="3100">
                <a:solidFill>
                  <a:schemeClr val="dk2"/>
                </a:solidFill>
                <a:latin typeface="Gill Sans"/>
                <a:ea typeface="Gill Sans"/>
                <a:cs typeface="Gill Sans"/>
                <a:sym typeface="Gill Sans"/>
              </a:rPr>
              <a:t>How do we find if model is overfitting or underfitting the training data?</a:t>
            </a:r>
            <a:endParaRPr sz="3100">
              <a:solidFill>
                <a:schemeClr val="dk2"/>
              </a:solidFill>
              <a:latin typeface="Gill Sans"/>
              <a:ea typeface="Gill Sans"/>
              <a:cs typeface="Gill Sans"/>
              <a:sym typeface="Gill Sans"/>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17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675" name="Google Shape;1675;p172"/>
          <p:cNvSpPr txBox="1"/>
          <p:nvPr/>
        </p:nvSpPr>
        <p:spPr>
          <a:xfrm>
            <a:off x="357100" y="901441"/>
            <a:ext cx="8429700" cy="3906300"/>
          </a:xfrm>
          <a:prstGeom prst="rect">
            <a:avLst/>
          </a:prstGeom>
          <a:noFill/>
          <a:ln>
            <a:noFill/>
          </a:ln>
        </p:spPr>
        <p:txBody>
          <a:bodyPr anchorCtr="0" anchor="ctr" bIns="58925" lIns="58925" spcFirstLastPara="1" rIns="58925" wrap="square" tIns="58925">
            <a:noAutofit/>
          </a:bodyPr>
          <a:lstStyle/>
          <a:p>
            <a:pPr indent="0" lvl="0" marL="0" marR="0" rtl="0" algn="ctr">
              <a:lnSpc>
                <a:spcPct val="115000"/>
              </a:lnSpc>
              <a:spcBef>
                <a:spcPts val="0"/>
              </a:spcBef>
              <a:spcAft>
                <a:spcPts val="0"/>
              </a:spcAft>
              <a:buNone/>
            </a:pPr>
            <a:r>
              <a:rPr lang="en" sz="3100">
                <a:solidFill>
                  <a:schemeClr val="dk2"/>
                </a:solidFill>
                <a:latin typeface="Gill Sans"/>
                <a:ea typeface="Gill Sans"/>
                <a:cs typeface="Gill Sans"/>
                <a:sym typeface="Gill Sans"/>
              </a:rPr>
              <a:t>One approach is to use cross-validation</a:t>
            </a:r>
            <a:endParaRPr sz="3100">
              <a:solidFill>
                <a:schemeClr val="dk2"/>
              </a:solidFill>
              <a:latin typeface="Gill Sans"/>
              <a:ea typeface="Gill Sans"/>
              <a:cs typeface="Gill Sans"/>
              <a:sym typeface="Gill Sans"/>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17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681" name="Google Shape;1681;p173"/>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If a model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Performs well on the training data</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But generalizes poorly according to the cross-validation</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Then model is </a:t>
            </a:r>
            <a:r>
              <a:rPr b="1" lang="en" sz="1900">
                <a:solidFill>
                  <a:schemeClr val="dk2"/>
                </a:solidFill>
                <a:latin typeface="Gill Sans"/>
                <a:ea typeface="Gill Sans"/>
                <a:cs typeface="Gill Sans"/>
                <a:sym typeface="Gill Sans"/>
              </a:rPr>
              <a:t>overfitting</a:t>
            </a:r>
            <a:r>
              <a:rPr lang="en" sz="1900">
                <a:solidFill>
                  <a:schemeClr val="dk2"/>
                </a:solidFill>
                <a:latin typeface="Gill Sans"/>
                <a:ea typeface="Gill Sans"/>
                <a:cs typeface="Gill Sans"/>
                <a:sym typeface="Gill Sans"/>
              </a:rPr>
              <a:t>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In this case model is too complex</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If a model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Performs poorly on both</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Training data and cross-validation</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Then model is </a:t>
            </a:r>
            <a:r>
              <a:rPr b="1" lang="en" sz="1900">
                <a:solidFill>
                  <a:schemeClr val="dk2"/>
                </a:solidFill>
                <a:latin typeface="Gill Sans"/>
                <a:ea typeface="Gill Sans"/>
                <a:cs typeface="Gill Sans"/>
                <a:sym typeface="Gill Sans"/>
              </a:rPr>
              <a:t>underfitting</a:t>
            </a:r>
            <a:endParaRPr b="1"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In this case model is too simple</a:t>
            </a:r>
            <a:endParaRPr sz="1900">
              <a:solidFill>
                <a:schemeClr val="dk2"/>
              </a:solidFill>
              <a:latin typeface="Gill Sans"/>
              <a:ea typeface="Gill Sans"/>
              <a:cs typeface="Gill Sans"/>
              <a:sym typeface="Gill Sans"/>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17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687" name="Google Shape;1687;p174"/>
          <p:cNvSpPr txBox="1"/>
          <p:nvPr/>
        </p:nvSpPr>
        <p:spPr>
          <a:xfrm>
            <a:off x="357100" y="901441"/>
            <a:ext cx="8429700" cy="3906300"/>
          </a:xfrm>
          <a:prstGeom prst="rect">
            <a:avLst/>
          </a:prstGeom>
          <a:noFill/>
          <a:ln>
            <a:noFill/>
          </a:ln>
        </p:spPr>
        <p:txBody>
          <a:bodyPr anchorCtr="0" anchor="ctr" bIns="58925" lIns="58925" spcFirstLastPara="1" rIns="58925" wrap="square" tIns="58925">
            <a:noAutofit/>
          </a:bodyPr>
          <a:lstStyle/>
          <a:p>
            <a:pPr indent="0" lvl="0" marL="0" marR="0" rtl="0" algn="ctr">
              <a:lnSpc>
                <a:spcPct val="115000"/>
              </a:lnSpc>
              <a:spcBef>
                <a:spcPts val="0"/>
              </a:spcBef>
              <a:spcAft>
                <a:spcPts val="0"/>
              </a:spcAft>
              <a:buNone/>
            </a:pPr>
            <a:r>
              <a:rPr lang="en" sz="3100">
                <a:solidFill>
                  <a:schemeClr val="dk2"/>
                </a:solidFill>
                <a:latin typeface="Gill Sans"/>
                <a:ea typeface="Gill Sans"/>
                <a:cs typeface="Gill Sans"/>
                <a:sym typeface="Gill Sans"/>
              </a:rPr>
              <a:t>Another approach is to look at learning curves</a:t>
            </a:r>
            <a:endParaRPr sz="3100">
              <a:solidFill>
                <a:schemeClr val="dk2"/>
              </a:solidFill>
              <a:latin typeface="Gill Sans"/>
              <a:ea typeface="Gill Sans"/>
              <a:cs typeface="Gill Sans"/>
              <a:sym typeface="Gill Sans"/>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17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693" name="Google Shape;1693;p175"/>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Learning curves are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Plots of the model’s performance on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training set and the validation set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As a function of the training set size</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To generate the plots</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Simply train the model</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Several times on different sized subsets of the training set</a:t>
            </a:r>
            <a:endParaRPr sz="1900">
              <a:solidFill>
                <a:schemeClr val="dk2"/>
              </a:solidFill>
              <a:latin typeface="Gill Sans"/>
              <a:ea typeface="Gill Sans"/>
              <a:cs typeface="Gill Sans"/>
              <a:sym typeface="Gill Sans"/>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17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699" name="Google Shape;1699;p176"/>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Learning curves of the plain Linear Regression model</a:t>
            </a:r>
            <a:endParaRPr b="1"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Let’s plot the learning curves</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We’ll train the model on different subsets of training set</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And plot the RMSE and Training set size</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None/>
            </a:pPr>
            <a:r>
              <a:rPr lang="en" sz="3100">
                <a:solidFill>
                  <a:schemeClr val="dk2"/>
                </a:solidFill>
                <a:latin typeface="Gill Sans"/>
                <a:ea typeface="Gill Sans"/>
                <a:cs typeface="Gill Sans"/>
                <a:sym typeface="Gill Sans"/>
              </a:rPr>
              <a:t>Switch to the notebook for the code</a:t>
            </a:r>
            <a:endParaRPr sz="1900">
              <a:solidFill>
                <a:schemeClr val="dk2"/>
              </a:solidFill>
              <a:latin typeface="Gill Sans"/>
              <a:ea typeface="Gill Sans"/>
              <a:cs typeface="Gill Sans"/>
              <a:sym typeface="Gill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nvSpPr>
        <p:spPr>
          <a:xfrm>
            <a:off x="2091150" y="2237700"/>
            <a:ext cx="4961700" cy="6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666666"/>
                </a:solidFill>
                <a:latin typeface="Quattrocento Sans"/>
                <a:ea typeface="Quattrocento Sans"/>
                <a:cs typeface="Quattrocento Sans"/>
                <a:sym typeface="Quattrocento Sans"/>
              </a:rPr>
              <a:t>2000, 4000, 6000 </a:t>
            </a:r>
            <a:endParaRPr sz="30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17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705" name="Google Shape;1705;p177"/>
          <p:cNvSpPr txBox="1"/>
          <p:nvPr/>
        </p:nvSpPr>
        <p:spPr>
          <a:xfrm>
            <a:off x="357100" y="901441"/>
            <a:ext cx="8429700" cy="353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Learning curves of the plain Linear Regression model</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None/>
            </a:pPr>
            <a:r>
              <a:t/>
            </a:r>
            <a:endParaRPr sz="1900">
              <a:solidFill>
                <a:schemeClr val="dk2"/>
              </a:solidFill>
              <a:latin typeface="Gill Sans"/>
              <a:ea typeface="Gill Sans"/>
              <a:cs typeface="Gill Sans"/>
              <a:sym typeface="Gill Sans"/>
            </a:endParaRPr>
          </a:p>
        </p:txBody>
      </p:sp>
      <p:pic>
        <p:nvPicPr>
          <p:cNvPr id="1706" name="Google Shape;1706;p177"/>
          <p:cNvPicPr preferRelativeResize="0"/>
          <p:nvPr/>
        </p:nvPicPr>
        <p:blipFill>
          <a:blip r:embed="rId3">
            <a:alphaModFix/>
          </a:blip>
          <a:stretch>
            <a:fillRect/>
          </a:stretch>
        </p:blipFill>
        <p:spPr>
          <a:xfrm>
            <a:off x="1754868" y="1505580"/>
            <a:ext cx="4225619" cy="28945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17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712" name="Google Shape;1712;p178"/>
          <p:cNvSpPr txBox="1"/>
          <p:nvPr/>
        </p:nvSpPr>
        <p:spPr>
          <a:xfrm>
            <a:off x="357152" y="837514"/>
            <a:ext cx="8429700" cy="353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Let’s look at performance of the model on the training set</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None/>
            </a:pPr>
            <a:r>
              <a:t/>
            </a:r>
            <a:endParaRPr sz="1900">
              <a:solidFill>
                <a:schemeClr val="dk2"/>
              </a:solidFill>
              <a:latin typeface="Gill Sans"/>
              <a:ea typeface="Gill Sans"/>
              <a:cs typeface="Gill Sans"/>
              <a:sym typeface="Gill Sans"/>
            </a:endParaRPr>
          </a:p>
        </p:txBody>
      </p:sp>
      <p:pic>
        <p:nvPicPr>
          <p:cNvPr id="1713" name="Google Shape;1713;p178"/>
          <p:cNvPicPr preferRelativeResize="0"/>
          <p:nvPr/>
        </p:nvPicPr>
        <p:blipFill>
          <a:blip r:embed="rId3">
            <a:alphaModFix/>
          </a:blip>
          <a:stretch>
            <a:fillRect/>
          </a:stretch>
        </p:blipFill>
        <p:spPr>
          <a:xfrm>
            <a:off x="2079359" y="1139379"/>
            <a:ext cx="3738959" cy="2561190"/>
          </a:xfrm>
          <a:prstGeom prst="rect">
            <a:avLst/>
          </a:prstGeom>
          <a:noFill/>
          <a:ln>
            <a:noFill/>
          </a:ln>
        </p:spPr>
      </p:pic>
      <p:sp>
        <p:nvSpPr>
          <p:cNvPr id="1714" name="Google Shape;1714;p178"/>
          <p:cNvSpPr txBox="1"/>
          <p:nvPr/>
        </p:nvSpPr>
        <p:spPr>
          <a:xfrm>
            <a:off x="357188" y="3648929"/>
            <a:ext cx="8429700" cy="3534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When there are just one or two instances in the training set</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model can fit them perfectly</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Which is why the curve starts at zero</a:t>
            </a:r>
            <a:endParaRPr sz="1900">
              <a:solidFill>
                <a:schemeClr val="dk2"/>
              </a:solidFill>
              <a:latin typeface="Gill Sans"/>
              <a:ea typeface="Gill Sans"/>
              <a:cs typeface="Gill Sans"/>
              <a:sym typeface="Gill Sans"/>
            </a:endParaRPr>
          </a:p>
        </p:txBody>
      </p:sp>
      <p:sp>
        <p:nvSpPr>
          <p:cNvPr id="1715" name="Google Shape;1715;p178"/>
          <p:cNvSpPr/>
          <p:nvPr/>
        </p:nvSpPr>
        <p:spPr>
          <a:xfrm>
            <a:off x="2144602" y="3057816"/>
            <a:ext cx="989700" cy="353400"/>
          </a:xfrm>
          <a:prstGeom prst="rect">
            <a:avLst/>
          </a:prstGeom>
          <a:noFill/>
          <a:ln cap="flat" cmpd="sng" w="38100">
            <a:solidFill>
              <a:srgbClr val="99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17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721" name="Google Shape;1721;p179"/>
          <p:cNvSpPr txBox="1"/>
          <p:nvPr/>
        </p:nvSpPr>
        <p:spPr>
          <a:xfrm>
            <a:off x="357152" y="837514"/>
            <a:ext cx="8429700" cy="353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Let’s look at performance of the model on the training set</a:t>
            </a:r>
            <a:endParaRPr b="1"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None/>
            </a:pPr>
            <a:r>
              <a:t/>
            </a:r>
            <a:endParaRPr sz="1900">
              <a:solidFill>
                <a:schemeClr val="dk2"/>
              </a:solidFill>
              <a:latin typeface="Gill Sans"/>
              <a:ea typeface="Gill Sans"/>
              <a:cs typeface="Gill Sans"/>
              <a:sym typeface="Gill Sans"/>
            </a:endParaRPr>
          </a:p>
        </p:txBody>
      </p:sp>
      <p:pic>
        <p:nvPicPr>
          <p:cNvPr id="1722" name="Google Shape;1722;p179"/>
          <p:cNvPicPr preferRelativeResize="0"/>
          <p:nvPr/>
        </p:nvPicPr>
        <p:blipFill>
          <a:blip r:embed="rId3">
            <a:alphaModFix/>
          </a:blip>
          <a:stretch>
            <a:fillRect/>
          </a:stretch>
        </p:blipFill>
        <p:spPr>
          <a:xfrm>
            <a:off x="2079359" y="1139379"/>
            <a:ext cx="3738959" cy="2561190"/>
          </a:xfrm>
          <a:prstGeom prst="rect">
            <a:avLst/>
          </a:prstGeom>
          <a:noFill/>
          <a:ln>
            <a:noFill/>
          </a:ln>
        </p:spPr>
      </p:pic>
      <p:sp>
        <p:nvSpPr>
          <p:cNvPr id="1723" name="Google Shape;1723;p179"/>
          <p:cNvSpPr txBox="1"/>
          <p:nvPr/>
        </p:nvSpPr>
        <p:spPr>
          <a:xfrm>
            <a:off x="357188" y="3648929"/>
            <a:ext cx="8429700" cy="3534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But as new instances are added to the training set</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It becomes impossible for the model to fit the training data perfectly</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Both because the data is noisy and </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Because it is not linear at all</a:t>
            </a:r>
            <a:endParaRPr sz="1900">
              <a:solidFill>
                <a:schemeClr val="dk2"/>
              </a:solidFill>
              <a:latin typeface="Gill Sans"/>
              <a:ea typeface="Gill Sans"/>
              <a:cs typeface="Gill Sans"/>
              <a:sym typeface="Gill Sans"/>
            </a:endParaRPr>
          </a:p>
        </p:txBody>
      </p:sp>
      <p:sp>
        <p:nvSpPr>
          <p:cNvPr id="1724" name="Google Shape;1724;p179"/>
          <p:cNvSpPr/>
          <p:nvPr/>
        </p:nvSpPr>
        <p:spPr>
          <a:xfrm>
            <a:off x="2380271" y="2190209"/>
            <a:ext cx="989700" cy="616500"/>
          </a:xfrm>
          <a:prstGeom prst="rect">
            <a:avLst/>
          </a:prstGeom>
          <a:noFill/>
          <a:ln cap="flat" cmpd="sng" w="38100">
            <a:solidFill>
              <a:srgbClr val="99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18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730" name="Google Shape;1730;p180"/>
          <p:cNvSpPr txBox="1"/>
          <p:nvPr/>
        </p:nvSpPr>
        <p:spPr>
          <a:xfrm>
            <a:off x="357152" y="837514"/>
            <a:ext cx="8429700" cy="353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Let’s look at performance of the model on the training set</a:t>
            </a:r>
            <a:endParaRPr b="1"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None/>
            </a:pPr>
            <a:r>
              <a:t/>
            </a:r>
            <a:endParaRPr sz="1900">
              <a:solidFill>
                <a:schemeClr val="dk2"/>
              </a:solidFill>
              <a:latin typeface="Gill Sans"/>
              <a:ea typeface="Gill Sans"/>
              <a:cs typeface="Gill Sans"/>
              <a:sym typeface="Gill Sans"/>
            </a:endParaRPr>
          </a:p>
        </p:txBody>
      </p:sp>
      <p:pic>
        <p:nvPicPr>
          <p:cNvPr id="1731" name="Google Shape;1731;p180"/>
          <p:cNvPicPr preferRelativeResize="0"/>
          <p:nvPr/>
        </p:nvPicPr>
        <p:blipFill>
          <a:blip r:embed="rId3">
            <a:alphaModFix/>
          </a:blip>
          <a:stretch>
            <a:fillRect/>
          </a:stretch>
        </p:blipFill>
        <p:spPr>
          <a:xfrm>
            <a:off x="2079359" y="1139379"/>
            <a:ext cx="3738959" cy="2561190"/>
          </a:xfrm>
          <a:prstGeom prst="rect">
            <a:avLst/>
          </a:prstGeom>
          <a:noFill/>
          <a:ln>
            <a:noFill/>
          </a:ln>
        </p:spPr>
      </p:pic>
      <p:sp>
        <p:nvSpPr>
          <p:cNvPr id="1732" name="Google Shape;1732;p180"/>
          <p:cNvSpPr txBox="1"/>
          <p:nvPr/>
        </p:nvSpPr>
        <p:spPr>
          <a:xfrm>
            <a:off x="357188" y="3648929"/>
            <a:ext cx="8429700" cy="3534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error on the training data goes up until it reaches a plateau</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At that point adding new instances to the training set</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Doesn’t make the error much better or worse</a:t>
            </a:r>
            <a:endParaRPr sz="1900">
              <a:solidFill>
                <a:schemeClr val="dk2"/>
              </a:solidFill>
              <a:latin typeface="Gill Sans"/>
              <a:ea typeface="Gill Sans"/>
              <a:cs typeface="Gill Sans"/>
              <a:sym typeface="Gill Sans"/>
            </a:endParaRPr>
          </a:p>
        </p:txBody>
      </p:sp>
      <p:sp>
        <p:nvSpPr>
          <p:cNvPr id="1733" name="Google Shape;1733;p180"/>
          <p:cNvSpPr/>
          <p:nvPr/>
        </p:nvSpPr>
        <p:spPr>
          <a:xfrm>
            <a:off x="5019768" y="2075309"/>
            <a:ext cx="1803000" cy="258000"/>
          </a:xfrm>
          <a:prstGeom prst="rect">
            <a:avLst/>
          </a:prstGeom>
          <a:noFill/>
          <a:ln cap="flat" cmpd="sng" w="38100">
            <a:solidFill>
              <a:srgbClr val="99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18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739" name="Google Shape;1739;p181"/>
          <p:cNvSpPr txBox="1"/>
          <p:nvPr/>
        </p:nvSpPr>
        <p:spPr>
          <a:xfrm>
            <a:off x="357152" y="837514"/>
            <a:ext cx="8429700" cy="353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Let’s look at performance of the model on the validation set</a:t>
            </a:r>
            <a:endParaRPr b="1"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None/>
            </a:pPr>
            <a:r>
              <a:t/>
            </a:r>
            <a:endParaRPr sz="1900">
              <a:solidFill>
                <a:schemeClr val="dk2"/>
              </a:solidFill>
              <a:latin typeface="Gill Sans"/>
              <a:ea typeface="Gill Sans"/>
              <a:cs typeface="Gill Sans"/>
              <a:sym typeface="Gill Sans"/>
            </a:endParaRPr>
          </a:p>
        </p:txBody>
      </p:sp>
      <p:pic>
        <p:nvPicPr>
          <p:cNvPr id="1740" name="Google Shape;1740;p181"/>
          <p:cNvPicPr preferRelativeResize="0"/>
          <p:nvPr/>
        </p:nvPicPr>
        <p:blipFill>
          <a:blip r:embed="rId3">
            <a:alphaModFix/>
          </a:blip>
          <a:stretch>
            <a:fillRect/>
          </a:stretch>
        </p:blipFill>
        <p:spPr>
          <a:xfrm>
            <a:off x="2079359" y="1139379"/>
            <a:ext cx="3738959" cy="2561190"/>
          </a:xfrm>
          <a:prstGeom prst="rect">
            <a:avLst/>
          </a:prstGeom>
          <a:noFill/>
          <a:ln>
            <a:noFill/>
          </a:ln>
        </p:spPr>
      </p:pic>
      <p:sp>
        <p:nvSpPr>
          <p:cNvPr id="1741" name="Google Shape;1741;p181"/>
          <p:cNvSpPr txBox="1"/>
          <p:nvPr/>
        </p:nvSpPr>
        <p:spPr>
          <a:xfrm>
            <a:off x="357188" y="3648929"/>
            <a:ext cx="8429700" cy="3534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When the model is trained on very few training instances</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It is incapable of generalizing properly</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Which is why the validation error is initially quite big</a:t>
            </a:r>
            <a:endParaRPr sz="1900">
              <a:solidFill>
                <a:schemeClr val="dk2"/>
              </a:solidFill>
              <a:latin typeface="Gill Sans"/>
              <a:ea typeface="Gill Sans"/>
              <a:cs typeface="Gill Sans"/>
              <a:sym typeface="Gill Sans"/>
            </a:endParaRPr>
          </a:p>
        </p:txBody>
      </p:sp>
      <p:sp>
        <p:nvSpPr>
          <p:cNvPr id="1742" name="Google Shape;1742;p181"/>
          <p:cNvSpPr/>
          <p:nvPr/>
        </p:nvSpPr>
        <p:spPr>
          <a:xfrm>
            <a:off x="2250668" y="1651087"/>
            <a:ext cx="860100" cy="390300"/>
          </a:xfrm>
          <a:prstGeom prst="rect">
            <a:avLst/>
          </a:prstGeom>
          <a:noFill/>
          <a:ln cap="flat" cmpd="sng" w="38100">
            <a:solidFill>
              <a:srgbClr val="3C78D8"/>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sp>
        <p:nvSpPr>
          <p:cNvPr id="1747" name="Google Shape;1747;p18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748" name="Google Shape;1748;p182"/>
          <p:cNvSpPr txBox="1"/>
          <p:nvPr/>
        </p:nvSpPr>
        <p:spPr>
          <a:xfrm>
            <a:off x="357152" y="837514"/>
            <a:ext cx="8429700" cy="353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Let’s look at performance of the model on the validation set</a:t>
            </a:r>
            <a:endParaRPr b="1"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None/>
            </a:pPr>
            <a:r>
              <a:t/>
            </a:r>
            <a:endParaRPr sz="1900">
              <a:solidFill>
                <a:schemeClr val="dk2"/>
              </a:solidFill>
              <a:latin typeface="Gill Sans"/>
              <a:ea typeface="Gill Sans"/>
              <a:cs typeface="Gill Sans"/>
              <a:sym typeface="Gill Sans"/>
            </a:endParaRPr>
          </a:p>
        </p:txBody>
      </p:sp>
      <p:pic>
        <p:nvPicPr>
          <p:cNvPr id="1749" name="Google Shape;1749;p182"/>
          <p:cNvPicPr preferRelativeResize="0"/>
          <p:nvPr/>
        </p:nvPicPr>
        <p:blipFill>
          <a:blip r:embed="rId3">
            <a:alphaModFix/>
          </a:blip>
          <a:stretch>
            <a:fillRect/>
          </a:stretch>
        </p:blipFill>
        <p:spPr>
          <a:xfrm>
            <a:off x="2079359" y="1139379"/>
            <a:ext cx="3738959" cy="2561190"/>
          </a:xfrm>
          <a:prstGeom prst="rect">
            <a:avLst/>
          </a:prstGeom>
          <a:noFill/>
          <a:ln>
            <a:noFill/>
          </a:ln>
        </p:spPr>
      </p:pic>
      <p:sp>
        <p:nvSpPr>
          <p:cNvPr id="1750" name="Google Shape;1750;p182"/>
          <p:cNvSpPr txBox="1"/>
          <p:nvPr/>
        </p:nvSpPr>
        <p:spPr>
          <a:xfrm>
            <a:off x="357188" y="3648929"/>
            <a:ext cx="8429700" cy="3534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As the model is shown more training examples</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It learns and thus the validation error slowly goes down</a:t>
            </a:r>
            <a:endParaRPr sz="1900">
              <a:solidFill>
                <a:schemeClr val="dk2"/>
              </a:solidFill>
              <a:latin typeface="Gill Sans"/>
              <a:ea typeface="Gill Sans"/>
              <a:cs typeface="Gill Sans"/>
              <a:sym typeface="Gill Sans"/>
            </a:endParaRPr>
          </a:p>
        </p:txBody>
      </p:sp>
      <p:sp>
        <p:nvSpPr>
          <p:cNvPr id="1751" name="Google Shape;1751;p182"/>
          <p:cNvSpPr/>
          <p:nvPr/>
        </p:nvSpPr>
        <p:spPr>
          <a:xfrm>
            <a:off x="2863406" y="1810173"/>
            <a:ext cx="860100" cy="390300"/>
          </a:xfrm>
          <a:prstGeom prst="rect">
            <a:avLst/>
          </a:prstGeom>
          <a:noFill/>
          <a:ln cap="flat" cmpd="sng" w="38100">
            <a:solidFill>
              <a:srgbClr val="3C78D8"/>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8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757" name="Google Shape;1757;p183"/>
          <p:cNvSpPr txBox="1"/>
          <p:nvPr/>
        </p:nvSpPr>
        <p:spPr>
          <a:xfrm>
            <a:off x="357152" y="837514"/>
            <a:ext cx="8429700" cy="353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Let’s look at performance of the model on the validation set</a:t>
            </a:r>
            <a:endParaRPr b="1"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None/>
            </a:pPr>
            <a:r>
              <a:t/>
            </a:r>
            <a:endParaRPr sz="1900">
              <a:solidFill>
                <a:schemeClr val="dk2"/>
              </a:solidFill>
              <a:latin typeface="Gill Sans"/>
              <a:ea typeface="Gill Sans"/>
              <a:cs typeface="Gill Sans"/>
              <a:sym typeface="Gill Sans"/>
            </a:endParaRPr>
          </a:p>
        </p:txBody>
      </p:sp>
      <p:pic>
        <p:nvPicPr>
          <p:cNvPr id="1758" name="Google Shape;1758;p183"/>
          <p:cNvPicPr preferRelativeResize="0"/>
          <p:nvPr/>
        </p:nvPicPr>
        <p:blipFill>
          <a:blip r:embed="rId3">
            <a:alphaModFix/>
          </a:blip>
          <a:stretch>
            <a:fillRect/>
          </a:stretch>
        </p:blipFill>
        <p:spPr>
          <a:xfrm>
            <a:off x="2079359" y="1139379"/>
            <a:ext cx="3738959" cy="2561190"/>
          </a:xfrm>
          <a:prstGeom prst="rect">
            <a:avLst/>
          </a:prstGeom>
          <a:noFill/>
          <a:ln>
            <a:noFill/>
          </a:ln>
        </p:spPr>
      </p:pic>
      <p:sp>
        <p:nvSpPr>
          <p:cNvPr id="1759" name="Google Shape;1759;p183"/>
          <p:cNvSpPr txBox="1"/>
          <p:nvPr/>
        </p:nvSpPr>
        <p:spPr>
          <a:xfrm>
            <a:off x="357188" y="3648929"/>
            <a:ext cx="8429700" cy="3534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Since straight line can not do a good job modeling the data</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So the error ends up at a plateau</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Very close to the other curve</a:t>
            </a:r>
            <a:endParaRPr sz="1900">
              <a:solidFill>
                <a:schemeClr val="dk2"/>
              </a:solidFill>
              <a:latin typeface="Gill Sans"/>
              <a:ea typeface="Gill Sans"/>
              <a:cs typeface="Gill Sans"/>
              <a:sym typeface="Gill Sans"/>
            </a:endParaRPr>
          </a:p>
        </p:txBody>
      </p:sp>
      <p:sp>
        <p:nvSpPr>
          <p:cNvPr id="1760" name="Google Shape;1760;p183"/>
          <p:cNvSpPr/>
          <p:nvPr/>
        </p:nvSpPr>
        <p:spPr>
          <a:xfrm>
            <a:off x="5986037" y="1845505"/>
            <a:ext cx="860100" cy="240300"/>
          </a:xfrm>
          <a:prstGeom prst="rect">
            <a:avLst/>
          </a:prstGeom>
          <a:noFill/>
          <a:ln cap="flat" cmpd="sng" w="38100">
            <a:solidFill>
              <a:srgbClr val="3C78D8"/>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18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766" name="Google Shape;1766;p184"/>
          <p:cNvSpPr txBox="1"/>
          <p:nvPr/>
        </p:nvSpPr>
        <p:spPr>
          <a:xfrm>
            <a:off x="357152" y="837514"/>
            <a:ext cx="8429700" cy="353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Tip</a:t>
            </a:r>
            <a:endParaRPr b="1"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None/>
            </a:pPr>
            <a:r>
              <a:t/>
            </a:r>
            <a:endParaRPr sz="1900">
              <a:solidFill>
                <a:schemeClr val="dk2"/>
              </a:solidFill>
              <a:latin typeface="Gill Sans"/>
              <a:ea typeface="Gill Sans"/>
              <a:cs typeface="Gill Sans"/>
              <a:sym typeface="Gill Sans"/>
            </a:endParaRPr>
          </a:p>
        </p:txBody>
      </p:sp>
      <p:pic>
        <p:nvPicPr>
          <p:cNvPr id="1767" name="Google Shape;1767;p184"/>
          <p:cNvPicPr preferRelativeResize="0"/>
          <p:nvPr/>
        </p:nvPicPr>
        <p:blipFill>
          <a:blip r:embed="rId3">
            <a:alphaModFix/>
          </a:blip>
          <a:stretch>
            <a:fillRect/>
          </a:stretch>
        </p:blipFill>
        <p:spPr>
          <a:xfrm>
            <a:off x="2079359" y="1139379"/>
            <a:ext cx="3738959" cy="2561190"/>
          </a:xfrm>
          <a:prstGeom prst="rect">
            <a:avLst/>
          </a:prstGeom>
          <a:noFill/>
          <a:ln>
            <a:noFill/>
          </a:ln>
        </p:spPr>
      </p:pic>
      <p:sp>
        <p:nvSpPr>
          <p:cNvPr id="1768" name="Google Shape;1768;p184"/>
          <p:cNvSpPr txBox="1"/>
          <p:nvPr/>
        </p:nvSpPr>
        <p:spPr>
          <a:xfrm>
            <a:off x="357188" y="3648929"/>
            <a:ext cx="8429700" cy="3534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These learning curves are examples of an underfitting model</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Both curves have reached a plateau</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They are close and RMSE is fairly high</a:t>
            </a:r>
            <a:endParaRPr sz="1900">
              <a:solidFill>
                <a:schemeClr val="dk2"/>
              </a:solidFill>
              <a:latin typeface="Gill Sans"/>
              <a:ea typeface="Gill Sans"/>
              <a:cs typeface="Gill Sans"/>
              <a:sym typeface="Gill Sans"/>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18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774" name="Google Shape;1774;p185"/>
          <p:cNvSpPr txBox="1"/>
          <p:nvPr/>
        </p:nvSpPr>
        <p:spPr>
          <a:xfrm>
            <a:off x="357152" y="837514"/>
            <a:ext cx="8429700" cy="353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Tip</a:t>
            </a:r>
            <a:endParaRPr b="1"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None/>
            </a:pPr>
            <a:r>
              <a:t/>
            </a:r>
            <a:endParaRPr sz="1900">
              <a:solidFill>
                <a:schemeClr val="dk2"/>
              </a:solidFill>
              <a:latin typeface="Gill Sans"/>
              <a:ea typeface="Gill Sans"/>
              <a:cs typeface="Gill Sans"/>
              <a:sym typeface="Gill Sans"/>
            </a:endParaRPr>
          </a:p>
        </p:txBody>
      </p:sp>
      <p:pic>
        <p:nvPicPr>
          <p:cNvPr id="1775" name="Google Shape;1775;p185"/>
          <p:cNvPicPr preferRelativeResize="0"/>
          <p:nvPr/>
        </p:nvPicPr>
        <p:blipFill>
          <a:blip r:embed="rId3">
            <a:alphaModFix/>
          </a:blip>
          <a:stretch>
            <a:fillRect/>
          </a:stretch>
        </p:blipFill>
        <p:spPr>
          <a:xfrm>
            <a:off x="2079359" y="1139379"/>
            <a:ext cx="3738959" cy="2561190"/>
          </a:xfrm>
          <a:prstGeom prst="rect">
            <a:avLst/>
          </a:prstGeom>
          <a:noFill/>
          <a:ln>
            <a:noFill/>
          </a:ln>
        </p:spPr>
      </p:pic>
      <p:sp>
        <p:nvSpPr>
          <p:cNvPr id="1776" name="Google Shape;1776;p185"/>
          <p:cNvSpPr txBox="1"/>
          <p:nvPr/>
        </p:nvSpPr>
        <p:spPr>
          <a:xfrm>
            <a:off x="357188" y="3648929"/>
            <a:ext cx="8429700" cy="3534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If model is </a:t>
            </a:r>
            <a:r>
              <a:rPr b="1" lang="en" sz="1900">
                <a:solidFill>
                  <a:schemeClr val="dk2"/>
                </a:solidFill>
                <a:latin typeface="Gill Sans"/>
                <a:ea typeface="Gill Sans"/>
                <a:cs typeface="Gill Sans"/>
                <a:sym typeface="Gill Sans"/>
              </a:rPr>
              <a:t>underfitting</a:t>
            </a:r>
            <a:r>
              <a:rPr lang="en" sz="1900">
                <a:solidFill>
                  <a:schemeClr val="dk2"/>
                </a:solidFill>
                <a:latin typeface="Gill Sans"/>
                <a:ea typeface="Gill Sans"/>
                <a:cs typeface="Gill Sans"/>
                <a:sym typeface="Gill Sans"/>
              </a:rPr>
              <a:t> the training data</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Then adding more training data will not help </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We need to use a more complex model or </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Come up with better features</a:t>
            </a:r>
            <a:endParaRPr sz="1900">
              <a:solidFill>
                <a:schemeClr val="dk2"/>
              </a:solidFill>
              <a:latin typeface="Gill Sans"/>
              <a:ea typeface="Gill Sans"/>
              <a:cs typeface="Gill Sans"/>
              <a:sym typeface="Gill Sans"/>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18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782" name="Google Shape;1782;p186"/>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Let’s plot the learning curves of a 10th-degree polynomial model on the same data</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rtl="0" algn="ctr">
              <a:spcBef>
                <a:spcPts val="0"/>
              </a:spcBef>
              <a:spcAft>
                <a:spcPts val="0"/>
              </a:spcAft>
              <a:buNone/>
            </a:pPr>
            <a:r>
              <a:rPr lang="en" sz="3100">
                <a:solidFill>
                  <a:schemeClr val="dk2"/>
                </a:solidFill>
                <a:latin typeface="Gill Sans"/>
                <a:ea typeface="Gill Sans"/>
                <a:cs typeface="Gill Sans"/>
                <a:sym typeface="Gill Sans"/>
              </a:rPr>
              <a:t>Switch to the notebook for the code</a:t>
            </a:r>
            <a:endParaRPr sz="1900">
              <a:solidFill>
                <a:schemeClr val="dk2"/>
              </a:solidFill>
              <a:latin typeface="Gill Sans"/>
              <a:ea typeface="Gill Sans"/>
              <a:cs typeface="Gill Sans"/>
              <a:sym typeface="Gill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nvSpPr>
        <p:spPr>
          <a:xfrm>
            <a:off x="2091150" y="2237700"/>
            <a:ext cx="4961700" cy="6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666666"/>
                </a:solidFill>
                <a:latin typeface="Quattrocento Sans"/>
                <a:ea typeface="Quattrocento Sans"/>
                <a:cs typeface="Quattrocento Sans"/>
                <a:sym typeface="Quattrocento Sans"/>
              </a:rPr>
              <a:t>2000, 4000, 6000, ______</a:t>
            </a:r>
            <a:endParaRPr sz="30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18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788" name="Google Shape;1788;p187"/>
          <p:cNvSpPr txBox="1"/>
          <p:nvPr/>
        </p:nvSpPr>
        <p:spPr>
          <a:xfrm>
            <a:off x="357100" y="901441"/>
            <a:ext cx="8429700" cy="353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Learning curves of a 10th-degree polynomial model</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None/>
            </a:pPr>
            <a:r>
              <a:t/>
            </a:r>
            <a:endParaRPr sz="1900">
              <a:solidFill>
                <a:schemeClr val="dk2"/>
              </a:solidFill>
              <a:latin typeface="Gill Sans"/>
              <a:ea typeface="Gill Sans"/>
              <a:cs typeface="Gill Sans"/>
              <a:sym typeface="Gill Sans"/>
            </a:endParaRPr>
          </a:p>
        </p:txBody>
      </p:sp>
      <p:pic>
        <p:nvPicPr>
          <p:cNvPr id="1789" name="Google Shape;1789;p187"/>
          <p:cNvPicPr preferRelativeResize="0"/>
          <p:nvPr/>
        </p:nvPicPr>
        <p:blipFill>
          <a:blip r:embed="rId3">
            <a:alphaModFix/>
          </a:blip>
          <a:stretch>
            <a:fillRect/>
          </a:stretch>
        </p:blipFill>
        <p:spPr>
          <a:xfrm>
            <a:off x="2245342" y="1593475"/>
            <a:ext cx="3490027" cy="239067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18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795" name="Google Shape;1795;p188"/>
          <p:cNvSpPr txBox="1"/>
          <p:nvPr/>
        </p:nvSpPr>
        <p:spPr>
          <a:xfrm>
            <a:off x="357152" y="837514"/>
            <a:ext cx="8429700" cy="353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Observations</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None/>
            </a:pPr>
            <a:r>
              <a:t/>
            </a:r>
            <a:endParaRPr sz="1900">
              <a:solidFill>
                <a:schemeClr val="dk2"/>
              </a:solidFill>
              <a:latin typeface="Gill Sans"/>
              <a:ea typeface="Gill Sans"/>
              <a:cs typeface="Gill Sans"/>
              <a:sym typeface="Gill Sans"/>
            </a:endParaRPr>
          </a:p>
        </p:txBody>
      </p:sp>
      <p:sp>
        <p:nvSpPr>
          <p:cNvPr id="1796" name="Google Shape;1796;p188"/>
          <p:cNvSpPr txBox="1"/>
          <p:nvPr/>
        </p:nvSpPr>
        <p:spPr>
          <a:xfrm>
            <a:off x="357188" y="3438558"/>
            <a:ext cx="8429700" cy="3534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error on the training data (~0.5 RMSE) is much lower than with the Linear Regression model (~1.5 - 2 RMSE)</a:t>
            </a:r>
            <a:endParaRPr sz="1900">
              <a:solidFill>
                <a:schemeClr val="dk2"/>
              </a:solidFill>
              <a:latin typeface="Gill Sans"/>
              <a:ea typeface="Gill Sans"/>
              <a:cs typeface="Gill Sans"/>
              <a:sym typeface="Gill Sans"/>
            </a:endParaRPr>
          </a:p>
        </p:txBody>
      </p:sp>
      <p:pic>
        <p:nvPicPr>
          <p:cNvPr id="1797" name="Google Shape;1797;p188"/>
          <p:cNvPicPr preferRelativeResize="0"/>
          <p:nvPr/>
        </p:nvPicPr>
        <p:blipFill>
          <a:blip r:embed="rId3">
            <a:alphaModFix/>
          </a:blip>
          <a:stretch>
            <a:fillRect/>
          </a:stretch>
        </p:blipFill>
        <p:spPr>
          <a:xfrm>
            <a:off x="2245307" y="1047885"/>
            <a:ext cx="3490027" cy="2390673"/>
          </a:xfrm>
          <a:prstGeom prst="rect">
            <a:avLst/>
          </a:prstGeom>
          <a:noFill/>
          <a:ln>
            <a:noFill/>
          </a:ln>
        </p:spPr>
      </p:pic>
      <p:sp>
        <p:nvSpPr>
          <p:cNvPr id="1798" name="Google Shape;1798;p188"/>
          <p:cNvSpPr/>
          <p:nvPr/>
        </p:nvSpPr>
        <p:spPr>
          <a:xfrm>
            <a:off x="2309572" y="2580583"/>
            <a:ext cx="989700" cy="777600"/>
          </a:xfrm>
          <a:prstGeom prst="rect">
            <a:avLst/>
          </a:prstGeom>
          <a:noFill/>
          <a:ln cap="flat" cmpd="sng" w="38100">
            <a:solidFill>
              <a:srgbClr val="99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18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804" name="Google Shape;1804;p189"/>
          <p:cNvSpPr txBox="1"/>
          <p:nvPr/>
        </p:nvSpPr>
        <p:spPr>
          <a:xfrm>
            <a:off x="357152" y="837514"/>
            <a:ext cx="8429700" cy="353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Observations</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None/>
            </a:pPr>
            <a:r>
              <a:t/>
            </a:r>
            <a:endParaRPr sz="1900">
              <a:solidFill>
                <a:schemeClr val="dk2"/>
              </a:solidFill>
              <a:latin typeface="Gill Sans"/>
              <a:ea typeface="Gill Sans"/>
              <a:cs typeface="Gill Sans"/>
              <a:sym typeface="Gill Sans"/>
            </a:endParaRPr>
          </a:p>
        </p:txBody>
      </p:sp>
      <p:sp>
        <p:nvSpPr>
          <p:cNvPr id="1805" name="Google Shape;1805;p189"/>
          <p:cNvSpPr txBox="1"/>
          <p:nvPr/>
        </p:nvSpPr>
        <p:spPr>
          <a:xfrm>
            <a:off x="357188" y="3438558"/>
            <a:ext cx="8429700" cy="3534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There is a gap between the curves</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This means that the model performs significantly better on the</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Training data than on the validation data</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Which shows model is overfitting the training set</a:t>
            </a:r>
            <a:endParaRPr sz="1900">
              <a:solidFill>
                <a:schemeClr val="dk2"/>
              </a:solidFill>
              <a:latin typeface="Gill Sans"/>
              <a:ea typeface="Gill Sans"/>
              <a:cs typeface="Gill Sans"/>
              <a:sym typeface="Gill Sans"/>
            </a:endParaRPr>
          </a:p>
        </p:txBody>
      </p:sp>
      <p:pic>
        <p:nvPicPr>
          <p:cNvPr id="1806" name="Google Shape;1806;p189"/>
          <p:cNvPicPr preferRelativeResize="0"/>
          <p:nvPr/>
        </p:nvPicPr>
        <p:blipFill>
          <a:blip r:embed="rId3">
            <a:alphaModFix/>
          </a:blip>
          <a:stretch>
            <a:fillRect/>
          </a:stretch>
        </p:blipFill>
        <p:spPr>
          <a:xfrm>
            <a:off x="2245307" y="1047885"/>
            <a:ext cx="3490027" cy="2390673"/>
          </a:xfrm>
          <a:prstGeom prst="rect">
            <a:avLst/>
          </a:prstGeom>
          <a:noFill/>
          <a:ln>
            <a:noFill/>
          </a:ln>
        </p:spPr>
      </p:pic>
      <p:sp>
        <p:nvSpPr>
          <p:cNvPr id="1807" name="Google Shape;1807;p189"/>
          <p:cNvSpPr/>
          <p:nvPr/>
        </p:nvSpPr>
        <p:spPr>
          <a:xfrm>
            <a:off x="2957660" y="1753603"/>
            <a:ext cx="459600" cy="977100"/>
          </a:xfrm>
          <a:prstGeom prst="rect">
            <a:avLst/>
          </a:prstGeom>
          <a:noFill/>
          <a:ln cap="flat" cmpd="sng" w="38100">
            <a:solidFill>
              <a:srgbClr val="00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19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813" name="Google Shape;1813;p190"/>
          <p:cNvSpPr txBox="1"/>
          <p:nvPr/>
        </p:nvSpPr>
        <p:spPr>
          <a:xfrm>
            <a:off x="357152" y="837514"/>
            <a:ext cx="8429700" cy="353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Observations</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None/>
            </a:pPr>
            <a:r>
              <a:t/>
            </a:r>
            <a:endParaRPr sz="1900">
              <a:solidFill>
                <a:schemeClr val="dk2"/>
              </a:solidFill>
              <a:latin typeface="Gill Sans"/>
              <a:ea typeface="Gill Sans"/>
              <a:cs typeface="Gill Sans"/>
              <a:sym typeface="Gill Sans"/>
            </a:endParaRPr>
          </a:p>
        </p:txBody>
      </p:sp>
      <p:sp>
        <p:nvSpPr>
          <p:cNvPr id="1814" name="Google Shape;1814;p190"/>
          <p:cNvSpPr txBox="1"/>
          <p:nvPr/>
        </p:nvSpPr>
        <p:spPr>
          <a:xfrm>
            <a:off x="357188" y="3438558"/>
            <a:ext cx="8429700" cy="3534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On a larger training set</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two curves continue to get closer</a:t>
            </a:r>
            <a:endParaRPr sz="1900">
              <a:solidFill>
                <a:schemeClr val="dk2"/>
              </a:solidFill>
              <a:latin typeface="Gill Sans"/>
              <a:ea typeface="Gill Sans"/>
              <a:cs typeface="Gill Sans"/>
              <a:sym typeface="Gill Sans"/>
            </a:endParaRPr>
          </a:p>
          <a:p>
            <a:pPr indent="0" lvl="0" marL="0" marR="0" rtl="0" algn="l">
              <a:lnSpc>
                <a:spcPct val="100000"/>
              </a:lnSpc>
              <a:spcBef>
                <a:spcPts val="0"/>
              </a:spcBef>
              <a:spcAft>
                <a:spcPts val="0"/>
              </a:spcAft>
              <a:buNone/>
            </a:pPr>
            <a:r>
              <a:t/>
            </a:r>
            <a:endParaRPr sz="1900">
              <a:solidFill>
                <a:schemeClr val="dk2"/>
              </a:solidFill>
              <a:latin typeface="Gill Sans"/>
              <a:ea typeface="Gill Sans"/>
              <a:cs typeface="Gill Sans"/>
              <a:sym typeface="Gill Sans"/>
            </a:endParaRPr>
          </a:p>
        </p:txBody>
      </p:sp>
      <p:pic>
        <p:nvPicPr>
          <p:cNvPr id="1815" name="Google Shape;1815;p190"/>
          <p:cNvPicPr preferRelativeResize="0"/>
          <p:nvPr/>
        </p:nvPicPr>
        <p:blipFill>
          <a:blip r:embed="rId3">
            <a:alphaModFix/>
          </a:blip>
          <a:stretch>
            <a:fillRect/>
          </a:stretch>
        </p:blipFill>
        <p:spPr>
          <a:xfrm>
            <a:off x="2245307" y="1047885"/>
            <a:ext cx="3490027" cy="2390673"/>
          </a:xfrm>
          <a:prstGeom prst="rect">
            <a:avLst/>
          </a:prstGeom>
          <a:noFill/>
          <a:ln>
            <a:noFill/>
          </a:ln>
        </p:spPr>
      </p:pic>
      <p:sp>
        <p:nvSpPr>
          <p:cNvPr id="1816" name="Google Shape;1816;p190"/>
          <p:cNvSpPr/>
          <p:nvPr/>
        </p:nvSpPr>
        <p:spPr>
          <a:xfrm rot="5400000">
            <a:off x="5937468" y="1776336"/>
            <a:ext cx="344700" cy="1302900"/>
          </a:xfrm>
          <a:prstGeom prst="rect">
            <a:avLst/>
          </a:prstGeom>
          <a:noFill/>
          <a:ln cap="flat" cmpd="sng" w="38100">
            <a:solidFill>
              <a:srgbClr val="00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19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822" name="Google Shape;1822;p191"/>
          <p:cNvSpPr txBox="1"/>
          <p:nvPr/>
        </p:nvSpPr>
        <p:spPr>
          <a:xfrm>
            <a:off x="357152" y="837514"/>
            <a:ext cx="8429700" cy="353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Tip</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ctr">
              <a:lnSpc>
                <a:spcPct val="100000"/>
              </a:lnSpc>
              <a:spcBef>
                <a:spcPts val="0"/>
              </a:spcBef>
              <a:spcAft>
                <a:spcPts val="0"/>
              </a:spcAft>
              <a:buNone/>
            </a:pPr>
            <a:r>
              <a:t/>
            </a:r>
            <a:endParaRPr sz="1900">
              <a:solidFill>
                <a:schemeClr val="dk2"/>
              </a:solidFill>
              <a:latin typeface="Gill Sans"/>
              <a:ea typeface="Gill Sans"/>
              <a:cs typeface="Gill Sans"/>
              <a:sym typeface="Gill Sans"/>
            </a:endParaRPr>
          </a:p>
        </p:txBody>
      </p:sp>
      <p:sp>
        <p:nvSpPr>
          <p:cNvPr id="1823" name="Google Shape;1823;p191"/>
          <p:cNvSpPr txBox="1"/>
          <p:nvPr/>
        </p:nvSpPr>
        <p:spPr>
          <a:xfrm>
            <a:off x="357188" y="3438558"/>
            <a:ext cx="8429700" cy="3534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One way to improve an </a:t>
            </a:r>
            <a:r>
              <a:rPr b="1" lang="en" sz="1900">
                <a:solidFill>
                  <a:schemeClr val="dk2"/>
                </a:solidFill>
                <a:latin typeface="Gill Sans"/>
                <a:ea typeface="Gill Sans"/>
                <a:cs typeface="Gill Sans"/>
                <a:sym typeface="Gill Sans"/>
              </a:rPr>
              <a:t>overfitting</a:t>
            </a:r>
            <a:r>
              <a:rPr lang="en" sz="1900">
                <a:solidFill>
                  <a:schemeClr val="dk2"/>
                </a:solidFill>
                <a:latin typeface="Gill Sans"/>
                <a:ea typeface="Gill Sans"/>
                <a:cs typeface="Gill Sans"/>
                <a:sym typeface="Gill Sans"/>
              </a:rPr>
              <a:t> model is to </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Feed it more training data</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Until the validation error reaches the training error</a:t>
            </a:r>
            <a:endParaRPr sz="1900">
              <a:solidFill>
                <a:schemeClr val="dk2"/>
              </a:solidFill>
              <a:latin typeface="Gill Sans"/>
              <a:ea typeface="Gill Sans"/>
              <a:cs typeface="Gill Sans"/>
              <a:sym typeface="Gill Sans"/>
            </a:endParaRPr>
          </a:p>
        </p:txBody>
      </p:sp>
      <p:pic>
        <p:nvPicPr>
          <p:cNvPr id="1824" name="Google Shape;1824;p191"/>
          <p:cNvPicPr preferRelativeResize="0"/>
          <p:nvPr/>
        </p:nvPicPr>
        <p:blipFill>
          <a:blip r:embed="rId3">
            <a:alphaModFix/>
          </a:blip>
          <a:stretch>
            <a:fillRect/>
          </a:stretch>
        </p:blipFill>
        <p:spPr>
          <a:xfrm>
            <a:off x="2245307" y="1047885"/>
            <a:ext cx="3490027" cy="2390673"/>
          </a:xfrm>
          <a:prstGeom prst="rect">
            <a:avLst/>
          </a:prstGeom>
          <a:noFill/>
          <a:ln>
            <a:noFill/>
          </a:ln>
        </p:spPr>
      </p:pic>
      <p:sp>
        <p:nvSpPr>
          <p:cNvPr id="1825" name="Google Shape;1825;p191"/>
          <p:cNvSpPr/>
          <p:nvPr/>
        </p:nvSpPr>
        <p:spPr>
          <a:xfrm rot="5400000">
            <a:off x="5937468" y="1776336"/>
            <a:ext cx="344700" cy="1302900"/>
          </a:xfrm>
          <a:prstGeom prst="rect">
            <a:avLst/>
          </a:prstGeom>
          <a:noFill/>
          <a:ln cap="flat" cmpd="sng" w="38100">
            <a:solidFill>
              <a:srgbClr val="00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19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831" name="Google Shape;1831;p192"/>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The Bias / Variance Tradeoff</a:t>
            </a:r>
            <a:endParaRPr b="1" sz="1900">
              <a:solidFill>
                <a:schemeClr val="dk2"/>
              </a:solidFill>
              <a:latin typeface="Gill Sans"/>
              <a:ea typeface="Gill Sans"/>
              <a:cs typeface="Gill Sans"/>
              <a:sym typeface="Gill Sans"/>
            </a:endParaRPr>
          </a:p>
          <a:p>
            <a:pPr indent="-260350" lvl="0" marL="29210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 model’s generalization error can be expressed as the sum of three very different errors</a:t>
            </a:r>
            <a:endParaRPr sz="1900">
              <a:solidFill>
                <a:schemeClr val="dk2"/>
              </a:solidFill>
              <a:latin typeface="Gill Sans"/>
              <a:ea typeface="Gill Sans"/>
              <a:cs typeface="Gill Sans"/>
              <a:sym typeface="Gill Sans"/>
            </a:endParaRPr>
          </a:p>
          <a:p>
            <a:pPr indent="-260350" lvl="1" marL="58420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Bias</a:t>
            </a:r>
            <a:endParaRPr sz="1900">
              <a:solidFill>
                <a:schemeClr val="dk2"/>
              </a:solidFill>
              <a:latin typeface="Gill Sans"/>
              <a:ea typeface="Gill Sans"/>
              <a:cs typeface="Gill Sans"/>
              <a:sym typeface="Gill Sans"/>
            </a:endParaRPr>
          </a:p>
          <a:p>
            <a:pPr indent="-260350" lvl="1" marL="58420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Variance and</a:t>
            </a:r>
            <a:endParaRPr sz="1900">
              <a:solidFill>
                <a:schemeClr val="dk2"/>
              </a:solidFill>
              <a:latin typeface="Gill Sans"/>
              <a:ea typeface="Gill Sans"/>
              <a:cs typeface="Gill Sans"/>
              <a:sym typeface="Gill Sans"/>
            </a:endParaRPr>
          </a:p>
          <a:p>
            <a:pPr indent="-260350" lvl="1" marL="58420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Irreducible error</a:t>
            </a:r>
            <a:endParaRPr sz="1900">
              <a:solidFill>
                <a:schemeClr val="dk2"/>
              </a:solidFill>
              <a:latin typeface="Gill Sans"/>
              <a:ea typeface="Gill Sans"/>
              <a:cs typeface="Gill Sans"/>
              <a:sym typeface="Gill Sans"/>
            </a:endParaRPr>
          </a:p>
          <a:p>
            <a:pPr indent="0" lvl="0" marL="0" rtl="0" algn="l">
              <a:lnSpc>
                <a:spcPct val="150000"/>
              </a:lnSpc>
              <a:spcBef>
                <a:spcPts val="0"/>
              </a:spcBef>
              <a:spcAft>
                <a:spcPts val="0"/>
              </a:spcAft>
              <a:buNone/>
            </a:pPr>
            <a:r>
              <a:t/>
            </a:r>
            <a:endParaRPr b="1" sz="1900">
              <a:solidFill>
                <a:schemeClr val="dk2"/>
              </a:solidFill>
              <a:latin typeface="Gill Sans"/>
              <a:ea typeface="Gill Sans"/>
              <a:cs typeface="Gill Sans"/>
              <a:sym typeface="Gill Sans"/>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19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837" name="Google Shape;1837;p193"/>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The Bias / Variance Tradeoff - Bias error</a:t>
            </a:r>
            <a:endParaRPr b="1"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This error is due to wrong assumptions such as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Assuming that the data is linear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When it is actually quadratic</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 high-bias model is most likely to underfit the training data</a:t>
            </a:r>
            <a:endParaRPr b="1" sz="1900">
              <a:solidFill>
                <a:schemeClr val="dk2"/>
              </a:solidFill>
              <a:latin typeface="Gill Sans"/>
              <a:ea typeface="Gill Sans"/>
              <a:cs typeface="Gill Sans"/>
              <a:sym typeface="Gill Sans"/>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19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843" name="Google Shape;1843;p194"/>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The Bias / Variance Tradeoff - Variance</a:t>
            </a:r>
            <a:endParaRPr b="1"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 model with many degrees of freedom</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Such as a high-degree polynomial model is likely to have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High variance and thus overfits the training data</a:t>
            </a:r>
            <a:endParaRPr sz="1900">
              <a:solidFill>
                <a:schemeClr val="dk2"/>
              </a:solidFill>
              <a:latin typeface="Gill Sans"/>
              <a:ea typeface="Gill Sans"/>
              <a:cs typeface="Gill Sans"/>
              <a:sym typeface="Gill Sans"/>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19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849" name="Google Shape;1849;p195"/>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The Bias / Variance Tradeoff - Irreducible error</a:t>
            </a:r>
            <a:endParaRPr b="1"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This error is due to the noisiness of the data itself</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only way to reduce this part of the error is to</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Clean up the data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Such as fix</a:t>
            </a:r>
            <a:endParaRPr sz="1900">
              <a:solidFill>
                <a:schemeClr val="dk2"/>
              </a:solidFill>
              <a:latin typeface="Gill Sans"/>
              <a:ea typeface="Gill Sans"/>
              <a:cs typeface="Gill Sans"/>
              <a:sym typeface="Gill Sans"/>
            </a:endParaRPr>
          </a:p>
          <a:p>
            <a:pPr indent="-273050" lvl="2" marL="8890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data sources</a:t>
            </a:r>
            <a:endParaRPr sz="1900">
              <a:solidFill>
                <a:schemeClr val="dk2"/>
              </a:solidFill>
              <a:latin typeface="Gill Sans"/>
              <a:ea typeface="Gill Sans"/>
              <a:cs typeface="Gill Sans"/>
              <a:sym typeface="Gill Sans"/>
            </a:endParaRPr>
          </a:p>
          <a:p>
            <a:pPr indent="-273050" lvl="2" marL="8890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Broken sensors or </a:t>
            </a:r>
            <a:endParaRPr sz="1900">
              <a:solidFill>
                <a:schemeClr val="dk2"/>
              </a:solidFill>
              <a:latin typeface="Gill Sans"/>
              <a:ea typeface="Gill Sans"/>
              <a:cs typeface="Gill Sans"/>
              <a:sym typeface="Gill Sans"/>
            </a:endParaRPr>
          </a:p>
          <a:p>
            <a:pPr indent="-273050" lvl="2" marL="8890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Detect and remove outliers</a:t>
            </a:r>
            <a:endParaRPr sz="1900">
              <a:solidFill>
                <a:schemeClr val="dk2"/>
              </a:solidFill>
              <a:latin typeface="Gill Sans"/>
              <a:ea typeface="Gill Sans"/>
              <a:cs typeface="Gill Sans"/>
              <a:sym typeface="Gill Sans"/>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19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Learning Curves</a:t>
            </a:r>
            <a:endParaRPr sz="3200">
              <a:solidFill>
                <a:schemeClr val="dk1"/>
              </a:solidFill>
              <a:latin typeface="Gill Sans"/>
              <a:ea typeface="Gill Sans"/>
              <a:cs typeface="Gill Sans"/>
              <a:sym typeface="Gill Sans"/>
            </a:endParaRPr>
          </a:p>
        </p:txBody>
      </p:sp>
      <p:sp>
        <p:nvSpPr>
          <p:cNvPr id="1855" name="Google Shape;1855;p196"/>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The Bias / Variance Tradeoff</a:t>
            </a:r>
            <a:endParaRPr b="1" sz="1900">
              <a:solidFill>
                <a:schemeClr val="dk2"/>
              </a:solidFill>
              <a:latin typeface="Gill Sans"/>
              <a:ea typeface="Gill Sans"/>
              <a:cs typeface="Gill Sans"/>
              <a:sym typeface="Gill Sans"/>
            </a:endParaRPr>
          </a:p>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Increasing a model’s complexity </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Increases its variance and </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Reduce its bias</a:t>
            </a:r>
            <a:endParaRPr sz="1900">
              <a:solidFill>
                <a:schemeClr val="dk2"/>
              </a:solidFill>
              <a:latin typeface="Gill Sans"/>
              <a:ea typeface="Gill Sans"/>
              <a:cs typeface="Gill Sans"/>
              <a:sym typeface="Gill Sans"/>
            </a:endParaRPr>
          </a:p>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Conversely, reducing a model’s complexity</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Increases its bias and</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Reduces its variance</a:t>
            </a:r>
            <a:endParaRPr sz="1900">
              <a:solidFill>
                <a:schemeClr val="dk2"/>
              </a:solidFill>
              <a:latin typeface="Gill Sans"/>
              <a:ea typeface="Gill Sans"/>
              <a:cs typeface="Gill Sans"/>
              <a:sym typeface="Gill Sans"/>
            </a:endParaRPr>
          </a:p>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This is why it is called a tradeoff</a:t>
            </a:r>
            <a:endParaRPr sz="1900">
              <a:solidFill>
                <a:schemeClr val="dk2"/>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nvSpPr>
        <p:spPr>
          <a:xfrm>
            <a:off x="1155700" y="2237700"/>
            <a:ext cx="6921600" cy="18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666666"/>
                </a:solidFill>
                <a:latin typeface="Quattrocento Sans"/>
                <a:ea typeface="Quattrocento Sans"/>
                <a:cs typeface="Quattrocento Sans"/>
                <a:sym typeface="Quattrocento Sans"/>
              </a:rPr>
              <a:t>2000, 4000, 6000, 8000</a:t>
            </a:r>
            <a:endParaRPr sz="3000">
              <a:solidFill>
                <a:srgbClr val="666666"/>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3000">
              <a:solidFill>
                <a:srgbClr val="666666"/>
              </a:solidFill>
              <a:latin typeface="Quattrocento Sans"/>
              <a:ea typeface="Quattrocento Sans"/>
              <a:cs typeface="Quattrocento Sans"/>
              <a:sym typeface="Quattrocento Sans"/>
            </a:endParaRPr>
          </a:p>
          <a:p>
            <a:pPr indent="0" lvl="0" marL="0" rtl="0" algn="l">
              <a:spcBef>
                <a:spcPts val="0"/>
              </a:spcBef>
              <a:spcAft>
                <a:spcPts val="0"/>
              </a:spcAft>
              <a:buNone/>
            </a:pPr>
            <a:r>
              <a:rPr lang="en" sz="3000">
                <a:solidFill>
                  <a:srgbClr val="666666"/>
                </a:solidFill>
                <a:latin typeface="Quattrocento Sans"/>
                <a:ea typeface="Quattrocento Sans"/>
                <a:cs typeface="Quattrocento Sans"/>
                <a:sym typeface="Quattrocento Sans"/>
              </a:rPr>
              <a:t>Other scenario: 3000, 5000, 7000,........</a:t>
            </a:r>
            <a:endParaRPr sz="30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19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t/>
            </a:r>
            <a:endParaRPr sz="3200">
              <a:solidFill>
                <a:schemeClr val="dk1"/>
              </a:solidFill>
              <a:latin typeface="Gill Sans"/>
              <a:ea typeface="Gill Sans"/>
              <a:cs typeface="Gill Sans"/>
              <a:sym typeface="Gill Sans"/>
            </a:endParaRPr>
          </a:p>
        </p:txBody>
      </p:sp>
      <p:sp>
        <p:nvSpPr>
          <p:cNvPr id="1861" name="Google Shape;1861;p197"/>
          <p:cNvSpPr txBox="1"/>
          <p:nvPr/>
        </p:nvSpPr>
        <p:spPr>
          <a:xfrm>
            <a:off x="357100" y="901441"/>
            <a:ext cx="8429700" cy="3906300"/>
          </a:xfrm>
          <a:prstGeom prst="rect">
            <a:avLst/>
          </a:prstGeom>
          <a:noFill/>
          <a:ln>
            <a:noFill/>
          </a:ln>
        </p:spPr>
        <p:txBody>
          <a:bodyPr anchorCtr="0" anchor="ctr" bIns="58925" lIns="58925" spcFirstLastPara="1" rIns="58925" wrap="square" tIns="58925">
            <a:noAutofit/>
          </a:bodyPr>
          <a:lstStyle/>
          <a:p>
            <a:pPr indent="0" lvl="0" marL="0" marR="0" rtl="0" algn="ctr">
              <a:lnSpc>
                <a:spcPct val="115000"/>
              </a:lnSpc>
              <a:spcBef>
                <a:spcPts val="0"/>
              </a:spcBef>
              <a:spcAft>
                <a:spcPts val="0"/>
              </a:spcAft>
              <a:buNone/>
            </a:pPr>
            <a:r>
              <a:rPr lang="en" sz="3100">
                <a:solidFill>
                  <a:schemeClr val="dk2"/>
                </a:solidFill>
                <a:latin typeface="Gill Sans"/>
                <a:ea typeface="Gill Sans"/>
                <a:cs typeface="Gill Sans"/>
                <a:sym typeface="Gill Sans"/>
              </a:rPr>
              <a:t>Regularized Linear Models</a:t>
            </a:r>
            <a:endParaRPr sz="3100">
              <a:solidFill>
                <a:schemeClr val="dk2"/>
              </a:solidFill>
              <a:latin typeface="Gill Sans"/>
              <a:ea typeface="Gill Sans"/>
              <a:cs typeface="Gill Sans"/>
              <a:sym typeface="Gill Sans"/>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19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Regularized Linear Models</a:t>
            </a:r>
            <a:endParaRPr sz="3200">
              <a:solidFill>
                <a:schemeClr val="dk1"/>
              </a:solidFill>
              <a:latin typeface="Gill Sans"/>
              <a:ea typeface="Gill Sans"/>
              <a:cs typeface="Gill Sans"/>
              <a:sym typeface="Gill Sans"/>
            </a:endParaRPr>
          </a:p>
        </p:txBody>
      </p:sp>
      <p:sp>
        <p:nvSpPr>
          <p:cNvPr id="1867" name="Google Shape;1867;p198"/>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As we saw earlier, a good way to reduce overfitting is to</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Regularize the model - Constraint it</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It is hard for a model to overfit data if it has less degree of freedom</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Example</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To regularize a polynomial model, reduce the number of polynomial degrees</a:t>
            </a:r>
            <a:endParaRPr sz="1900">
              <a:solidFill>
                <a:schemeClr val="dk2"/>
              </a:solidFill>
              <a:latin typeface="Gill Sans"/>
              <a:ea typeface="Gill Sans"/>
              <a:cs typeface="Gill Sans"/>
              <a:sym typeface="Gill Sans"/>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19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Regularized Linear Models</a:t>
            </a:r>
            <a:endParaRPr sz="3200">
              <a:solidFill>
                <a:schemeClr val="dk1"/>
              </a:solidFill>
              <a:latin typeface="Gill Sans"/>
              <a:ea typeface="Gill Sans"/>
              <a:cs typeface="Gill Sans"/>
              <a:sym typeface="Gill Sans"/>
            </a:endParaRPr>
          </a:p>
        </p:txBody>
      </p:sp>
      <p:sp>
        <p:nvSpPr>
          <p:cNvPr id="1873" name="Google Shape;1873;p199"/>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For a linear model</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Regularization is achieved by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Constraining the weights of the model</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There are different ways to constrain the weights like</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Ridge Regression</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Lasso Regression and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Elastic Net</a:t>
            </a:r>
            <a:endParaRPr sz="1900">
              <a:solidFill>
                <a:schemeClr val="dk2"/>
              </a:solidFill>
              <a:latin typeface="Gill Sans"/>
              <a:ea typeface="Gill Sans"/>
              <a:cs typeface="Gill Sans"/>
              <a:sym typeface="Gill Sans"/>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20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Regularized Linear Models</a:t>
            </a:r>
            <a:endParaRPr sz="3200">
              <a:solidFill>
                <a:schemeClr val="dk1"/>
              </a:solidFill>
              <a:latin typeface="Gill Sans"/>
              <a:ea typeface="Gill Sans"/>
              <a:cs typeface="Gill Sans"/>
              <a:sym typeface="Gill Sans"/>
            </a:endParaRPr>
          </a:p>
        </p:txBody>
      </p:sp>
      <p:sp>
        <p:nvSpPr>
          <p:cNvPr id="1879" name="Google Shape;1879;p200"/>
          <p:cNvSpPr txBox="1"/>
          <p:nvPr/>
        </p:nvSpPr>
        <p:spPr>
          <a:xfrm>
            <a:off x="357100" y="901441"/>
            <a:ext cx="8429700" cy="39063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lang="en" sz="3100">
                <a:solidFill>
                  <a:schemeClr val="dk2"/>
                </a:solidFill>
                <a:latin typeface="Gill Sans"/>
                <a:ea typeface="Gill Sans"/>
                <a:cs typeface="Gill Sans"/>
                <a:sym typeface="Gill Sans"/>
              </a:rPr>
              <a:t>Let’s understand L1 and L2 norms first</a:t>
            </a:r>
            <a:endParaRPr sz="3100">
              <a:solidFill>
                <a:schemeClr val="dk2"/>
              </a:solidFill>
              <a:latin typeface="Gill Sans"/>
              <a:ea typeface="Gill Sans"/>
              <a:cs typeface="Gill Sans"/>
              <a:sym typeface="Gill Sans"/>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20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Regularized Linear Models</a:t>
            </a:r>
            <a:endParaRPr sz="3200">
              <a:solidFill>
                <a:schemeClr val="dk1"/>
              </a:solidFill>
              <a:latin typeface="Gill Sans"/>
              <a:ea typeface="Gill Sans"/>
              <a:cs typeface="Gill Sans"/>
              <a:sym typeface="Gill Sans"/>
            </a:endParaRPr>
          </a:p>
        </p:txBody>
      </p:sp>
      <p:sp>
        <p:nvSpPr>
          <p:cNvPr id="1885" name="Google Shape;1885;p201"/>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Different Performance Measures</a:t>
            </a:r>
            <a:endParaRPr b="1"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We’ve already looked into RMSE (Root Mean Square Error) as a performance measure</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RMSE is generally the preferred performance measure for regression tasks</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But in some cases we may want to use another performance measure</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Like MAE - </a:t>
            </a:r>
            <a:r>
              <a:rPr b="1" lang="en" sz="1900">
                <a:solidFill>
                  <a:schemeClr val="dk2"/>
                </a:solidFill>
                <a:latin typeface="Gill Sans"/>
                <a:ea typeface="Gill Sans"/>
                <a:cs typeface="Gill Sans"/>
                <a:sym typeface="Gill Sans"/>
              </a:rPr>
              <a:t>Mean Absolute Error</a:t>
            </a:r>
            <a:endParaRPr b="1"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Also called the </a:t>
            </a:r>
            <a:r>
              <a:rPr b="1" lang="en" sz="1900">
                <a:solidFill>
                  <a:schemeClr val="dk2"/>
                </a:solidFill>
                <a:latin typeface="Gill Sans"/>
                <a:ea typeface="Gill Sans"/>
                <a:cs typeface="Gill Sans"/>
                <a:sym typeface="Gill Sans"/>
              </a:rPr>
              <a:t>Average Absolute Deviation</a:t>
            </a:r>
            <a:endParaRPr b="1"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MAE is particularly useful when there are many outliers</a:t>
            </a:r>
            <a:endParaRPr sz="1900">
              <a:solidFill>
                <a:schemeClr val="dk2"/>
              </a:solidFill>
              <a:latin typeface="Gill Sans"/>
              <a:ea typeface="Gill Sans"/>
              <a:cs typeface="Gill Sans"/>
              <a:sym typeface="Gill Sans"/>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20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Regularized Linear Models</a:t>
            </a:r>
            <a:endParaRPr sz="3200">
              <a:solidFill>
                <a:schemeClr val="dk1"/>
              </a:solidFill>
              <a:latin typeface="Gill Sans"/>
              <a:ea typeface="Gill Sans"/>
              <a:cs typeface="Gill Sans"/>
              <a:sym typeface="Gill Sans"/>
            </a:endParaRPr>
          </a:p>
        </p:txBody>
      </p:sp>
      <p:sp>
        <p:nvSpPr>
          <p:cNvPr id="1891" name="Google Shape;1891;p202"/>
          <p:cNvSpPr txBox="1"/>
          <p:nvPr/>
        </p:nvSpPr>
        <p:spPr>
          <a:xfrm>
            <a:off x="1021113" y="3084341"/>
            <a:ext cx="7101900" cy="7422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lang="en" sz="1900">
                <a:solidFill>
                  <a:schemeClr val="dk2"/>
                </a:solidFill>
                <a:latin typeface="Gill Sans"/>
                <a:ea typeface="Gill Sans"/>
                <a:cs typeface="Gill Sans"/>
                <a:sym typeface="Gill Sans"/>
              </a:rPr>
              <a:t>Mean Absolute Error</a:t>
            </a:r>
            <a:endParaRPr sz="1900">
              <a:solidFill>
                <a:schemeClr val="dk2"/>
              </a:solidFill>
              <a:latin typeface="Gill Sans"/>
              <a:ea typeface="Gill Sans"/>
              <a:cs typeface="Gill Sans"/>
              <a:sym typeface="Gill Sans"/>
            </a:endParaRPr>
          </a:p>
        </p:txBody>
      </p:sp>
      <p:pic>
        <p:nvPicPr>
          <p:cNvPr id="1892" name="Google Shape;1892;p202"/>
          <p:cNvPicPr preferRelativeResize="0"/>
          <p:nvPr/>
        </p:nvPicPr>
        <p:blipFill>
          <a:blip r:embed="rId3">
            <a:alphaModFix/>
          </a:blip>
          <a:stretch>
            <a:fillRect/>
          </a:stretch>
        </p:blipFill>
        <p:spPr>
          <a:xfrm>
            <a:off x="1202820" y="1997313"/>
            <a:ext cx="5053827" cy="936773"/>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20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Regularized Linear Models</a:t>
            </a:r>
            <a:endParaRPr sz="3200">
              <a:solidFill>
                <a:schemeClr val="dk1"/>
              </a:solidFill>
              <a:latin typeface="Gill Sans"/>
              <a:ea typeface="Gill Sans"/>
              <a:cs typeface="Gill Sans"/>
              <a:sym typeface="Gill Sans"/>
            </a:endParaRPr>
          </a:p>
        </p:txBody>
      </p:sp>
      <p:sp>
        <p:nvSpPr>
          <p:cNvPr id="1898" name="Google Shape;1898;p203"/>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Both RMSE and MAE are ways to measure distances</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Between two vectors</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Predictor values vector and target values vector</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There are various distance measures or norm to calculate distance between two vectors</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Manhattan Norm</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Euclidean Norm</a:t>
            </a:r>
            <a:endParaRPr sz="1900">
              <a:solidFill>
                <a:schemeClr val="dk2"/>
              </a:solidFill>
              <a:latin typeface="Gill Sans"/>
              <a:ea typeface="Gill Sans"/>
              <a:cs typeface="Gill Sans"/>
              <a:sym typeface="Gill Sans"/>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20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Regularized Linear Models</a:t>
            </a:r>
            <a:endParaRPr sz="3200">
              <a:solidFill>
                <a:schemeClr val="dk1"/>
              </a:solidFill>
              <a:latin typeface="Gill Sans"/>
              <a:ea typeface="Gill Sans"/>
              <a:cs typeface="Gill Sans"/>
              <a:sym typeface="Gill Sans"/>
            </a:endParaRPr>
          </a:p>
        </p:txBody>
      </p:sp>
      <p:sp>
        <p:nvSpPr>
          <p:cNvPr id="1904" name="Google Shape;1904;p204"/>
          <p:cNvSpPr txBox="1"/>
          <p:nvPr/>
        </p:nvSpPr>
        <p:spPr>
          <a:xfrm>
            <a:off x="357152" y="3412230"/>
            <a:ext cx="8429700" cy="4683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lang="en" sz="1900">
                <a:solidFill>
                  <a:schemeClr val="dk2"/>
                </a:solidFill>
                <a:latin typeface="Gill Sans"/>
                <a:ea typeface="Gill Sans"/>
                <a:cs typeface="Gill Sans"/>
                <a:sym typeface="Gill Sans"/>
              </a:rPr>
              <a:t>Different paths between point A and B</a:t>
            </a:r>
            <a:endParaRPr sz="1900">
              <a:solidFill>
                <a:schemeClr val="dk2"/>
              </a:solidFill>
              <a:latin typeface="Gill Sans"/>
              <a:ea typeface="Gill Sans"/>
              <a:cs typeface="Gill Sans"/>
              <a:sym typeface="Gill Sans"/>
            </a:endParaRPr>
          </a:p>
        </p:txBody>
      </p:sp>
      <p:pic>
        <p:nvPicPr>
          <p:cNvPr id="1905" name="Google Shape;1905;p204"/>
          <p:cNvPicPr preferRelativeResize="0"/>
          <p:nvPr/>
        </p:nvPicPr>
        <p:blipFill>
          <a:blip r:embed="rId3">
            <a:alphaModFix/>
          </a:blip>
          <a:stretch>
            <a:fillRect/>
          </a:stretch>
        </p:blipFill>
        <p:spPr>
          <a:xfrm>
            <a:off x="2947391" y="943565"/>
            <a:ext cx="2444990" cy="2444990"/>
          </a:xfrm>
          <a:prstGeom prst="rect">
            <a:avLst/>
          </a:prstGeom>
          <a:noFill/>
          <a:ln>
            <a:noFill/>
          </a:ln>
        </p:spPr>
      </p:pic>
      <p:sp>
        <p:nvSpPr>
          <p:cNvPr id="1906" name="Google Shape;1906;p204"/>
          <p:cNvSpPr txBox="1"/>
          <p:nvPr/>
        </p:nvSpPr>
        <p:spPr>
          <a:xfrm>
            <a:off x="6007059" y="943560"/>
            <a:ext cx="400500" cy="2211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B</a:t>
            </a:r>
            <a:endParaRPr sz="1900">
              <a:solidFill>
                <a:schemeClr val="dk2"/>
              </a:solidFill>
              <a:latin typeface="Gill Sans"/>
              <a:ea typeface="Gill Sans"/>
              <a:cs typeface="Gill Sans"/>
              <a:sym typeface="Gill Sans"/>
            </a:endParaRPr>
          </a:p>
        </p:txBody>
      </p:sp>
      <p:sp>
        <p:nvSpPr>
          <p:cNvPr id="1907" name="Google Shape;1907;p204"/>
          <p:cNvSpPr txBox="1"/>
          <p:nvPr/>
        </p:nvSpPr>
        <p:spPr>
          <a:xfrm>
            <a:off x="2736455" y="3191218"/>
            <a:ext cx="400500" cy="2211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A</a:t>
            </a:r>
            <a:endParaRPr sz="1900">
              <a:solidFill>
                <a:schemeClr val="dk2"/>
              </a:solidFill>
              <a:latin typeface="Gill Sans"/>
              <a:ea typeface="Gill Sans"/>
              <a:cs typeface="Gill Sans"/>
              <a:sym typeface="Gill Sans"/>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20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Regularized Linear Models</a:t>
            </a:r>
            <a:endParaRPr sz="3200">
              <a:solidFill>
                <a:schemeClr val="dk1"/>
              </a:solidFill>
              <a:latin typeface="Gill Sans"/>
              <a:ea typeface="Gill Sans"/>
              <a:cs typeface="Gill Sans"/>
              <a:sym typeface="Gill Sans"/>
            </a:endParaRPr>
          </a:p>
        </p:txBody>
      </p:sp>
      <p:sp>
        <p:nvSpPr>
          <p:cNvPr id="1913" name="Google Shape;1913;p205"/>
          <p:cNvSpPr txBox="1"/>
          <p:nvPr/>
        </p:nvSpPr>
        <p:spPr>
          <a:xfrm>
            <a:off x="357152" y="3412230"/>
            <a:ext cx="8429700" cy="13158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lang="en" sz="1900">
                <a:solidFill>
                  <a:schemeClr val="dk2"/>
                </a:solidFill>
                <a:latin typeface="Gill Sans"/>
                <a:ea typeface="Gill Sans"/>
                <a:cs typeface="Gill Sans"/>
                <a:sym typeface="Gill Sans"/>
              </a:rPr>
              <a:t>Different paths between point A and B</a:t>
            </a:r>
            <a:endParaRPr sz="1900">
              <a:solidFill>
                <a:schemeClr val="dk2"/>
              </a:solidFill>
              <a:latin typeface="Gill Sans"/>
              <a:ea typeface="Gill Sans"/>
              <a:cs typeface="Gill Sans"/>
              <a:sym typeface="Gill Sans"/>
            </a:endParaRPr>
          </a:p>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Red, Yellow and Blue paths (If we can only travel along orthogonal city blocks)  - Manhattan Distance</a:t>
            </a:r>
            <a:endParaRPr sz="1900">
              <a:solidFill>
                <a:schemeClr val="dk2"/>
              </a:solidFill>
              <a:latin typeface="Gill Sans"/>
              <a:ea typeface="Gill Sans"/>
              <a:cs typeface="Gill Sans"/>
              <a:sym typeface="Gill Sans"/>
            </a:endParaRPr>
          </a:p>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Green path - Euclidean Distance</a:t>
            </a:r>
            <a:endParaRPr sz="1900">
              <a:solidFill>
                <a:schemeClr val="dk2"/>
              </a:solidFill>
              <a:latin typeface="Gill Sans"/>
              <a:ea typeface="Gill Sans"/>
              <a:cs typeface="Gill Sans"/>
              <a:sym typeface="Gill Sans"/>
            </a:endParaRPr>
          </a:p>
        </p:txBody>
      </p:sp>
      <p:pic>
        <p:nvPicPr>
          <p:cNvPr id="1914" name="Google Shape;1914;p205"/>
          <p:cNvPicPr preferRelativeResize="0"/>
          <p:nvPr/>
        </p:nvPicPr>
        <p:blipFill>
          <a:blip r:embed="rId3">
            <a:alphaModFix/>
          </a:blip>
          <a:stretch>
            <a:fillRect/>
          </a:stretch>
        </p:blipFill>
        <p:spPr>
          <a:xfrm>
            <a:off x="2947391" y="943565"/>
            <a:ext cx="2444990" cy="2444990"/>
          </a:xfrm>
          <a:prstGeom prst="rect">
            <a:avLst/>
          </a:prstGeom>
          <a:noFill/>
          <a:ln>
            <a:noFill/>
          </a:ln>
        </p:spPr>
      </p:pic>
      <p:sp>
        <p:nvSpPr>
          <p:cNvPr id="1915" name="Google Shape;1915;p205"/>
          <p:cNvSpPr txBox="1"/>
          <p:nvPr/>
        </p:nvSpPr>
        <p:spPr>
          <a:xfrm>
            <a:off x="6007059" y="943560"/>
            <a:ext cx="400500" cy="2211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B</a:t>
            </a:r>
            <a:endParaRPr sz="1900">
              <a:solidFill>
                <a:schemeClr val="dk2"/>
              </a:solidFill>
              <a:latin typeface="Gill Sans"/>
              <a:ea typeface="Gill Sans"/>
              <a:cs typeface="Gill Sans"/>
              <a:sym typeface="Gill Sans"/>
            </a:endParaRPr>
          </a:p>
        </p:txBody>
      </p:sp>
      <p:sp>
        <p:nvSpPr>
          <p:cNvPr id="1916" name="Google Shape;1916;p205"/>
          <p:cNvSpPr txBox="1"/>
          <p:nvPr/>
        </p:nvSpPr>
        <p:spPr>
          <a:xfrm>
            <a:off x="2736455" y="3191218"/>
            <a:ext cx="400500" cy="2211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A</a:t>
            </a:r>
            <a:endParaRPr sz="1900">
              <a:solidFill>
                <a:schemeClr val="dk2"/>
              </a:solidFill>
              <a:latin typeface="Gill Sans"/>
              <a:ea typeface="Gill Sans"/>
              <a:cs typeface="Gill Sans"/>
              <a:sym typeface="Gill Sans"/>
            </a:endParaRPr>
          </a:p>
        </p:txBody>
      </p:sp>
      <p:cxnSp>
        <p:nvCxnSpPr>
          <p:cNvPr id="1917" name="Google Shape;1917;p205"/>
          <p:cNvCxnSpPr/>
          <p:nvPr/>
        </p:nvCxnSpPr>
        <p:spPr>
          <a:xfrm rot="10800000">
            <a:off x="5349598" y="1670288"/>
            <a:ext cx="1720500" cy="17700"/>
          </a:xfrm>
          <a:prstGeom prst="straightConnector1">
            <a:avLst/>
          </a:prstGeom>
          <a:noFill/>
          <a:ln cap="flat" cmpd="sng" w="28575">
            <a:solidFill>
              <a:schemeClr val="dk2"/>
            </a:solidFill>
            <a:prstDash val="solid"/>
            <a:round/>
            <a:headEnd len="med" w="med" type="none"/>
            <a:tailEnd len="med" w="med" type="triangle"/>
          </a:ln>
        </p:spPr>
      </p:cxnSp>
      <p:sp>
        <p:nvSpPr>
          <p:cNvPr id="1918" name="Google Shape;1918;p205"/>
          <p:cNvSpPr txBox="1"/>
          <p:nvPr/>
        </p:nvSpPr>
        <p:spPr>
          <a:xfrm>
            <a:off x="7117242" y="1520055"/>
            <a:ext cx="1897200" cy="318000"/>
          </a:xfrm>
          <a:prstGeom prst="rect">
            <a:avLst/>
          </a:prstGeom>
          <a:noFill/>
          <a:ln>
            <a:noFill/>
          </a:ln>
        </p:spPr>
        <p:txBody>
          <a:bodyPr anchorCtr="0" anchor="t" bIns="58925" lIns="58925" spcFirstLastPara="1" rIns="58925" wrap="square" tIns="58925">
            <a:noAutofit/>
          </a:bodyPr>
          <a:lstStyle/>
          <a:p>
            <a:pPr indent="0" lvl="0" marL="0" rtl="0" algn="l">
              <a:spcBef>
                <a:spcPts val="0"/>
              </a:spcBef>
              <a:spcAft>
                <a:spcPts val="0"/>
              </a:spcAft>
              <a:buNone/>
            </a:pPr>
            <a:r>
              <a:rPr lang="en" sz="1500">
                <a:latin typeface="Gill Sans"/>
                <a:ea typeface="Gill Sans"/>
                <a:cs typeface="Gill Sans"/>
                <a:sym typeface="Gill Sans"/>
              </a:rPr>
              <a:t>Euclidean Distance</a:t>
            </a:r>
            <a:endParaRPr sz="1500">
              <a:latin typeface="Gill Sans"/>
              <a:ea typeface="Gill Sans"/>
              <a:cs typeface="Gill Sans"/>
              <a:sym typeface="Gill Sans"/>
            </a:endParaRPr>
          </a:p>
        </p:txBody>
      </p:sp>
      <p:cxnSp>
        <p:nvCxnSpPr>
          <p:cNvPr id="1919" name="Google Shape;1919;p205"/>
          <p:cNvCxnSpPr>
            <a:stCxn id="1920" idx="1"/>
          </p:cNvCxnSpPr>
          <p:nvPr/>
        </p:nvCxnSpPr>
        <p:spPr>
          <a:xfrm flipH="1">
            <a:off x="5467542" y="2352684"/>
            <a:ext cx="1649700" cy="201300"/>
          </a:xfrm>
          <a:prstGeom prst="straightConnector1">
            <a:avLst/>
          </a:prstGeom>
          <a:noFill/>
          <a:ln cap="flat" cmpd="sng" w="28575">
            <a:solidFill>
              <a:schemeClr val="dk2"/>
            </a:solidFill>
            <a:prstDash val="solid"/>
            <a:round/>
            <a:headEnd len="med" w="med" type="none"/>
            <a:tailEnd len="med" w="med" type="triangle"/>
          </a:ln>
        </p:spPr>
      </p:cxnSp>
      <p:sp>
        <p:nvSpPr>
          <p:cNvPr id="1920" name="Google Shape;1920;p205"/>
          <p:cNvSpPr txBox="1"/>
          <p:nvPr/>
        </p:nvSpPr>
        <p:spPr>
          <a:xfrm>
            <a:off x="7117242" y="2193684"/>
            <a:ext cx="1897200" cy="318000"/>
          </a:xfrm>
          <a:prstGeom prst="rect">
            <a:avLst/>
          </a:prstGeom>
          <a:noFill/>
          <a:ln>
            <a:noFill/>
          </a:ln>
        </p:spPr>
        <p:txBody>
          <a:bodyPr anchorCtr="0" anchor="t" bIns="58925" lIns="58925" spcFirstLastPara="1" rIns="58925" wrap="square" tIns="58925">
            <a:noAutofit/>
          </a:bodyPr>
          <a:lstStyle/>
          <a:p>
            <a:pPr indent="0" lvl="0" marL="0" rtl="0" algn="l">
              <a:spcBef>
                <a:spcPts val="0"/>
              </a:spcBef>
              <a:spcAft>
                <a:spcPts val="0"/>
              </a:spcAft>
              <a:buNone/>
            </a:pPr>
            <a:r>
              <a:rPr lang="en" sz="1500">
                <a:latin typeface="Gill Sans"/>
                <a:ea typeface="Gill Sans"/>
                <a:cs typeface="Gill Sans"/>
                <a:sym typeface="Gill Sans"/>
              </a:rPr>
              <a:t>Manhattan Distance</a:t>
            </a:r>
            <a:endParaRPr sz="1500">
              <a:latin typeface="Gill Sans"/>
              <a:ea typeface="Gill Sans"/>
              <a:cs typeface="Gill Sans"/>
              <a:sym typeface="Gill Sans"/>
            </a:endParaRPr>
          </a:p>
        </p:txBody>
      </p:sp>
      <p:cxnSp>
        <p:nvCxnSpPr>
          <p:cNvPr id="1921" name="Google Shape;1921;p205"/>
          <p:cNvCxnSpPr>
            <a:stCxn id="1920" idx="1"/>
          </p:cNvCxnSpPr>
          <p:nvPr/>
        </p:nvCxnSpPr>
        <p:spPr>
          <a:xfrm rot="10800000">
            <a:off x="3233742" y="2324184"/>
            <a:ext cx="3883500" cy="285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20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Regularized Linear Models</a:t>
            </a:r>
            <a:endParaRPr sz="3200">
              <a:solidFill>
                <a:schemeClr val="dk1"/>
              </a:solidFill>
              <a:latin typeface="Gill Sans"/>
              <a:ea typeface="Gill Sans"/>
              <a:cs typeface="Gill Sans"/>
              <a:sym typeface="Gill Sans"/>
            </a:endParaRPr>
          </a:p>
        </p:txBody>
      </p:sp>
      <p:sp>
        <p:nvSpPr>
          <p:cNvPr id="1927" name="Google Shape;1927;p206"/>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L1 norm</a:t>
            </a:r>
            <a:endParaRPr b="1"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Computing the sum of absolutes (MAE) corresponds to L1(ℓ</a:t>
            </a:r>
            <a:r>
              <a:rPr baseline="-25000" lang="en" sz="1900">
                <a:solidFill>
                  <a:schemeClr val="dk2"/>
                </a:solidFill>
                <a:latin typeface="Gill Sans"/>
                <a:ea typeface="Gill Sans"/>
                <a:cs typeface="Gill Sans"/>
                <a:sym typeface="Gill Sans"/>
              </a:rPr>
              <a:t>1</a:t>
            </a:r>
            <a:r>
              <a:rPr lang="en" sz="1900">
                <a:solidFill>
                  <a:schemeClr val="dk2"/>
                </a:solidFill>
                <a:latin typeface="Gill Sans"/>
                <a:ea typeface="Gill Sans"/>
                <a:cs typeface="Gill Sans"/>
                <a:sym typeface="Gill Sans"/>
              </a:rPr>
              <a:t>) norm</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Denoted as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 · ∥</a:t>
            </a:r>
            <a:r>
              <a:rPr baseline="-25000" lang="en" sz="1900">
                <a:solidFill>
                  <a:schemeClr val="dk2"/>
                </a:solidFill>
                <a:latin typeface="Gill Sans"/>
                <a:ea typeface="Gill Sans"/>
                <a:cs typeface="Gill Sans"/>
                <a:sym typeface="Gill Sans"/>
              </a:rPr>
              <a:t>1</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Also called as Manhattan norm</a:t>
            </a:r>
            <a:endParaRPr sz="1900">
              <a:solidFill>
                <a:schemeClr val="dk2"/>
              </a:solidFill>
              <a:latin typeface="Gill Sans"/>
              <a:ea typeface="Gill Sans"/>
              <a:cs typeface="Gill Sans"/>
              <a:sym typeface="Gill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graphicFrame>
        <p:nvGraphicFramePr>
          <p:cNvPr id="206" name="Google Shape;206;p36"/>
          <p:cNvGraphicFramePr/>
          <p:nvPr/>
        </p:nvGraphicFramePr>
        <p:xfrm>
          <a:off x="952525" y="1682175"/>
          <a:ext cx="3000000" cy="3000000"/>
        </p:xfrm>
        <a:graphic>
          <a:graphicData uri="http://schemas.openxmlformats.org/drawingml/2006/table">
            <a:tbl>
              <a:tblPr>
                <a:noFill/>
                <a:tableStyleId>{42FD65BC-BAF0-4204-8C8A-DE3CEE3FE4E1}</a:tableStyleId>
              </a:tblPr>
              <a:tblGrid>
                <a:gridCol w="1510825"/>
                <a:gridCol w="1510825"/>
              </a:tblGrid>
              <a:tr h="381000">
                <a:tc>
                  <a:txBody>
                    <a:bodyPr/>
                    <a:lstStyle/>
                    <a:p>
                      <a:pPr indent="0" lvl="0" marL="0" rtl="0" algn="l">
                        <a:spcBef>
                          <a:spcPts val="0"/>
                        </a:spcBef>
                        <a:spcAft>
                          <a:spcPts val="0"/>
                        </a:spcAft>
                        <a:buNone/>
                      </a:pPr>
                      <a:r>
                        <a:rPr b="1" lang="en">
                          <a:solidFill>
                            <a:schemeClr val="dk2"/>
                          </a:solidFill>
                          <a:latin typeface="Gill Sans"/>
                          <a:ea typeface="Gill Sans"/>
                          <a:cs typeface="Gill Sans"/>
                          <a:sym typeface="Gill Sans"/>
                        </a:rPr>
                        <a:t>Years of Experience</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Gill Sans"/>
                          <a:ea typeface="Gill Sans"/>
                          <a:cs typeface="Gill Sans"/>
                          <a:sym typeface="Gill Sans"/>
                        </a:rPr>
                        <a:t>Salary</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2000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4000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6000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207" name="Google Shape;207;p36"/>
          <p:cNvSpPr txBox="1"/>
          <p:nvPr/>
        </p:nvSpPr>
        <p:spPr>
          <a:xfrm>
            <a:off x="1710801" y="1300275"/>
            <a:ext cx="15051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Historical Data</a:t>
            </a:r>
            <a:endParaRPr>
              <a:solidFill>
                <a:srgbClr val="666666"/>
              </a:solidFill>
              <a:latin typeface="Quattrocento Sans"/>
              <a:ea typeface="Quattrocento Sans"/>
              <a:cs typeface="Quattrocento Sans"/>
              <a:sym typeface="Quattrocento Sans"/>
            </a:endParaRPr>
          </a:p>
        </p:txBody>
      </p:sp>
      <p:sp>
        <p:nvSpPr>
          <p:cNvPr id="208" name="Google Shape;208;p36"/>
          <p:cNvSpPr txBox="1"/>
          <p:nvPr/>
        </p:nvSpPr>
        <p:spPr>
          <a:xfrm>
            <a:off x="35775" y="109175"/>
            <a:ext cx="56511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Let's formulate the machine learning problem..</a:t>
            </a:r>
            <a:endParaRPr sz="2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20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Regularized Linear Models</a:t>
            </a:r>
            <a:endParaRPr sz="3200">
              <a:solidFill>
                <a:schemeClr val="dk1"/>
              </a:solidFill>
              <a:latin typeface="Gill Sans"/>
              <a:ea typeface="Gill Sans"/>
              <a:cs typeface="Gill Sans"/>
              <a:sym typeface="Gill Sans"/>
            </a:endParaRPr>
          </a:p>
        </p:txBody>
      </p:sp>
      <p:sp>
        <p:nvSpPr>
          <p:cNvPr id="1933" name="Google Shape;1933;p207"/>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L2 norm</a:t>
            </a:r>
            <a:endParaRPr b="1"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Computing the root of a sum of squares(RMSE) corresponds to L2(ℓ</a:t>
            </a:r>
            <a:r>
              <a:rPr baseline="-25000" lang="en" sz="1900">
                <a:solidFill>
                  <a:schemeClr val="dk2"/>
                </a:solidFill>
                <a:latin typeface="Gill Sans"/>
                <a:ea typeface="Gill Sans"/>
                <a:cs typeface="Gill Sans"/>
                <a:sym typeface="Gill Sans"/>
              </a:rPr>
              <a:t>2</a:t>
            </a:r>
            <a:r>
              <a:rPr lang="en" sz="1900">
                <a:solidFill>
                  <a:schemeClr val="dk2"/>
                </a:solidFill>
                <a:latin typeface="Gill Sans"/>
                <a:ea typeface="Gill Sans"/>
                <a:cs typeface="Gill Sans"/>
                <a:sym typeface="Gill Sans"/>
              </a:rPr>
              <a:t>) norm</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Denoted as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 · ∥</a:t>
            </a:r>
            <a:r>
              <a:rPr baseline="-25000" lang="en" sz="1900">
                <a:solidFill>
                  <a:schemeClr val="dk2"/>
                </a:solidFill>
                <a:latin typeface="Gill Sans"/>
                <a:ea typeface="Gill Sans"/>
                <a:cs typeface="Gill Sans"/>
                <a:sym typeface="Gill Sans"/>
              </a:rPr>
              <a:t>2</a:t>
            </a:r>
            <a:r>
              <a:rPr lang="en" sz="1900">
                <a:solidFill>
                  <a:schemeClr val="dk2"/>
                </a:solidFill>
                <a:latin typeface="Gill Sans"/>
                <a:ea typeface="Gill Sans"/>
                <a:cs typeface="Gill Sans"/>
                <a:sym typeface="Gill Sans"/>
              </a:rPr>
              <a:t> or just ∥ · ∥</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Also called as Euclidean norm</a:t>
            </a:r>
            <a:endParaRPr sz="1900">
              <a:solidFill>
                <a:schemeClr val="dk2"/>
              </a:solidFill>
              <a:latin typeface="Gill Sans"/>
              <a:ea typeface="Gill Sans"/>
              <a:cs typeface="Gill Sans"/>
              <a:sym typeface="Gill Sans"/>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20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Regularized Linear Models</a:t>
            </a:r>
            <a:endParaRPr sz="3200">
              <a:solidFill>
                <a:schemeClr val="dk1"/>
              </a:solidFill>
              <a:latin typeface="Gill Sans"/>
              <a:ea typeface="Gill Sans"/>
              <a:cs typeface="Gill Sans"/>
              <a:sym typeface="Gill Sans"/>
            </a:endParaRPr>
          </a:p>
        </p:txBody>
      </p:sp>
      <p:sp>
        <p:nvSpPr>
          <p:cNvPr id="1939" name="Google Shape;1939;p208"/>
          <p:cNvSpPr txBox="1"/>
          <p:nvPr/>
        </p:nvSpPr>
        <p:spPr>
          <a:xfrm>
            <a:off x="357100" y="901441"/>
            <a:ext cx="8429700" cy="4065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ℓ</a:t>
            </a:r>
            <a:r>
              <a:rPr b="1" baseline="-25000" lang="en" sz="1900">
                <a:solidFill>
                  <a:schemeClr val="dk2"/>
                </a:solidFill>
                <a:latin typeface="Gill Sans"/>
                <a:ea typeface="Gill Sans"/>
                <a:cs typeface="Gill Sans"/>
                <a:sym typeface="Gill Sans"/>
              </a:rPr>
              <a:t>k</a:t>
            </a:r>
            <a:r>
              <a:rPr b="1" lang="en" sz="1900">
                <a:solidFill>
                  <a:schemeClr val="dk2"/>
                </a:solidFill>
                <a:latin typeface="Gill Sans"/>
                <a:ea typeface="Gill Sans"/>
                <a:cs typeface="Gill Sans"/>
                <a:sym typeface="Gill Sans"/>
              </a:rPr>
              <a:t> norm</a:t>
            </a:r>
            <a:endParaRPr b="1"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ℓ</a:t>
            </a:r>
            <a:r>
              <a:rPr baseline="-25000" lang="en" sz="1900">
                <a:solidFill>
                  <a:schemeClr val="dk2"/>
                </a:solidFill>
                <a:latin typeface="Gill Sans"/>
                <a:ea typeface="Gill Sans"/>
                <a:cs typeface="Gill Sans"/>
                <a:sym typeface="Gill Sans"/>
              </a:rPr>
              <a:t>k</a:t>
            </a:r>
            <a:r>
              <a:rPr lang="en" sz="1900">
                <a:solidFill>
                  <a:schemeClr val="dk2"/>
                </a:solidFill>
                <a:latin typeface="Gill Sans"/>
                <a:ea typeface="Gill Sans"/>
                <a:cs typeface="Gill Sans"/>
                <a:sym typeface="Gill Sans"/>
              </a:rPr>
              <a:t> norm of a vector </a:t>
            </a:r>
            <a:r>
              <a:rPr b="1" lang="en" sz="1900">
                <a:solidFill>
                  <a:schemeClr val="dk2"/>
                </a:solidFill>
                <a:latin typeface="Gill Sans"/>
                <a:ea typeface="Gill Sans"/>
                <a:cs typeface="Gill Sans"/>
                <a:sym typeface="Gill Sans"/>
              </a:rPr>
              <a:t>v</a:t>
            </a:r>
            <a:r>
              <a:rPr lang="en" sz="1900">
                <a:solidFill>
                  <a:schemeClr val="dk2"/>
                </a:solidFill>
                <a:latin typeface="Gill Sans"/>
                <a:ea typeface="Gill Sans"/>
                <a:cs typeface="Gill Sans"/>
                <a:sym typeface="Gill Sans"/>
              </a:rPr>
              <a:t> containing n elements is defined as</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p:txBody>
      </p:sp>
      <p:pic>
        <p:nvPicPr>
          <p:cNvPr id="1940" name="Google Shape;1940;p208"/>
          <p:cNvPicPr preferRelativeResize="0"/>
          <p:nvPr/>
        </p:nvPicPr>
        <p:blipFill>
          <a:blip r:embed="rId3">
            <a:alphaModFix/>
          </a:blip>
          <a:stretch>
            <a:fillRect/>
          </a:stretch>
        </p:blipFill>
        <p:spPr>
          <a:xfrm>
            <a:off x="1951348" y="1640646"/>
            <a:ext cx="3930899" cy="357354"/>
          </a:xfrm>
          <a:prstGeom prst="rect">
            <a:avLst/>
          </a:prstGeom>
          <a:noFill/>
          <a:ln>
            <a:noFill/>
          </a:ln>
        </p:spPr>
      </p:pic>
      <p:sp>
        <p:nvSpPr>
          <p:cNvPr id="1941" name="Google Shape;1941;p208"/>
          <p:cNvSpPr txBox="1"/>
          <p:nvPr/>
        </p:nvSpPr>
        <p:spPr>
          <a:xfrm>
            <a:off x="357188" y="2139539"/>
            <a:ext cx="8429700" cy="16785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ℓ</a:t>
            </a:r>
            <a:r>
              <a:rPr baseline="-25000" lang="en" sz="1900">
                <a:solidFill>
                  <a:schemeClr val="dk2"/>
                </a:solidFill>
                <a:latin typeface="Gill Sans"/>
                <a:ea typeface="Gill Sans"/>
                <a:cs typeface="Gill Sans"/>
                <a:sym typeface="Gill Sans"/>
              </a:rPr>
              <a:t>0</a:t>
            </a:r>
            <a:r>
              <a:rPr lang="en" sz="1900">
                <a:solidFill>
                  <a:schemeClr val="dk2"/>
                </a:solidFill>
                <a:latin typeface="Gill Sans"/>
                <a:ea typeface="Gill Sans"/>
                <a:cs typeface="Gill Sans"/>
                <a:sym typeface="Gill Sans"/>
              </a:rPr>
              <a:t> just gives the cardinality of the vector</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i.e., the number of elements</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And ℓ</a:t>
            </a:r>
            <a:r>
              <a:rPr baseline="-25000" lang="en" sz="1900">
                <a:solidFill>
                  <a:schemeClr val="dk2"/>
                </a:solidFill>
                <a:latin typeface="Gill Sans"/>
                <a:ea typeface="Gill Sans"/>
                <a:cs typeface="Gill Sans"/>
                <a:sym typeface="Gill Sans"/>
              </a:rPr>
              <a:t>∞</a:t>
            </a:r>
            <a:r>
              <a:rPr lang="en" sz="1900">
                <a:solidFill>
                  <a:schemeClr val="dk2"/>
                </a:solidFill>
                <a:latin typeface="Gill Sans"/>
                <a:ea typeface="Gill Sans"/>
                <a:cs typeface="Gill Sans"/>
                <a:sym typeface="Gill Sans"/>
              </a:rPr>
              <a:t> gives the maximum absolute value in the vector</a:t>
            </a:r>
            <a:endParaRPr sz="1900">
              <a:solidFill>
                <a:schemeClr val="dk2"/>
              </a:solidFill>
              <a:latin typeface="Gill Sans"/>
              <a:ea typeface="Gill Sans"/>
              <a:cs typeface="Gill Sans"/>
              <a:sym typeface="Gill Sans"/>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20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Regularized Linear Models</a:t>
            </a:r>
            <a:endParaRPr sz="3200">
              <a:solidFill>
                <a:schemeClr val="dk1"/>
              </a:solidFill>
              <a:latin typeface="Gill Sans"/>
              <a:ea typeface="Gill Sans"/>
              <a:cs typeface="Gill Sans"/>
              <a:sym typeface="Gill Sans"/>
            </a:endParaRPr>
          </a:p>
        </p:txBody>
      </p:sp>
      <p:sp>
        <p:nvSpPr>
          <p:cNvPr id="1947" name="Google Shape;1947;p209"/>
          <p:cNvSpPr txBox="1"/>
          <p:nvPr/>
        </p:nvSpPr>
        <p:spPr>
          <a:xfrm>
            <a:off x="357100" y="901441"/>
            <a:ext cx="8429700" cy="38886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ℓ</a:t>
            </a:r>
            <a:r>
              <a:rPr b="1" baseline="-25000" lang="en" sz="1900">
                <a:solidFill>
                  <a:schemeClr val="dk2"/>
                </a:solidFill>
                <a:latin typeface="Gill Sans"/>
                <a:ea typeface="Gill Sans"/>
                <a:cs typeface="Gill Sans"/>
                <a:sym typeface="Gill Sans"/>
              </a:rPr>
              <a:t>k</a:t>
            </a:r>
            <a:r>
              <a:rPr b="1" lang="en" sz="1900">
                <a:solidFill>
                  <a:schemeClr val="dk2"/>
                </a:solidFill>
                <a:latin typeface="Gill Sans"/>
                <a:ea typeface="Gill Sans"/>
                <a:cs typeface="Gill Sans"/>
                <a:sym typeface="Gill Sans"/>
              </a:rPr>
              <a:t> norm</a:t>
            </a:r>
            <a:endParaRPr b="1" sz="1900">
              <a:solidFill>
                <a:schemeClr val="dk2"/>
              </a:solidFill>
              <a:latin typeface="Gill Sans"/>
              <a:ea typeface="Gill Sans"/>
              <a:cs typeface="Gill Sans"/>
              <a:sym typeface="Gill Sans"/>
            </a:endParaRPr>
          </a:p>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higher the norm index</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more it focuses on large values and </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Neglects small ones</a:t>
            </a:r>
            <a:endParaRPr sz="1900">
              <a:solidFill>
                <a:schemeClr val="dk2"/>
              </a:solidFill>
              <a:latin typeface="Gill Sans"/>
              <a:ea typeface="Gill Sans"/>
              <a:cs typeface="Gill Sans"/>
              <a:sym typeface="Gill Sans"/>
            </a:endParaRPr>
          </a:p>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This is why the RMSE is </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More sensitive to outliers than the MAE</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But when outliers are exponentially rare (like in a bell-shaped curve)</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RMSE performs very well and is generally preferred</a:t>
            </a:r>
            <a:endParaRPr sz="1900">
              <a:solidFill>
                <a:schemeClr val="dk2"/>
              </a:solidFill>
              <a:latin typeface="Gill Sans"/>
              <a:ea typeface="Gill Sans"/>
              <a:cs typeface="Gill Sans"/>
              <a:sym typeface="Gill Sans"/>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21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Regularized Linear Models</a:t>
            </a:r>
            <a:endParaRPr sz="3200">
              <a:solidFill>
                <a:schemeClr val="dk1"/>
              </a:solidFill>
              <a:latin typeface="Gill Sans"/>
              <a:ea typeface="Gill Sans"/>
              <a:cs typeface="Gill Sans"/>
              <a:sym typeface="Gill Sans"/>
            </a:endParaRPr>
          </a:p>
        </p:txBody>
      </p:sp>
      <p:sp>
        <p:nvSpPr>
          <p:cNvPr id="1953" name="Google Shape;1953;p210"/>
          <p:cNvSpPr txBox="1"/>
          <p:nvPr/>
        </p:nvSpPr>
        <p:spPr>
          <a:xfrm>
            <a:off x="357100" y="901441"/>
            <a:ext cx="8429700" cy="38886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L1 vs L2 Regularization</a:t>
            </a:r>
            <a:endParaRPr b="1"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L1 can yield sparse models while L2 doesn't</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Sparse models help in feature selection</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Which features are important and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Which features are redundant</a:t>
            </a:r>
            <a:endParaRPr sz="1900">
              <a:solidFill>
                <a:schemeClr val="dk2"/>
              </a:solidFill>
              <a:latin typeface="Gill Sans"/>
              <a:ea typeface="Gill Sans"/>
              <a:cs typeface="Gill Sans"/>
              <a:sym typeface="Gill Sans"/>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p21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Regularized Linear Models</a:t>
            </a:r>
            <a:endParaRPr sz="3200">
              <a:solidFill>
                <a:schemeClr val="dk1"/>
              </a:solidFill>
              <a:latin typeface="Gill Sans"/>
              <a:ea typeface="Gill Sans"/>
              <a:cs typeface="Gill Sans"/>
              <a:sym typeface="Gill Sans"/>
            </a:endParaRPr>
          </a:p>
        </p:txBody>
      </p:sp>
      <p:sp>
        <p:nvSpPr>
          <p:cNvPr id="1959" name="Google Shape;1959;p211"/>
          <p:cNvSpPr txBox="1"/>
          <p:nvPr/>
        </p:nvSpPr>
        <p:spPr>
          <a:xfrm>
            <a:off x="357100" y="901441"/>
            <a:ext cx="8429700" cy="38886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lang="en" sz="3100">
                <a:solidFill>
                  <a:schemeClr val="dk2"/>
                </a:solidFill>
                <a:latin typeface="Gill Sans"/>
                <a:ea typeface="Gill Sans"/>
                <a:cs typeface="Gill Sans"/>
                <a:sym typeface="Gill Sans"/>
              </a:rPr>
              <a:t>Let’s understand Ridge, Lasso and Elastic Net now</a:t>
            </a:r>
            <a:endParaRPr sz="3100">
              <a:solidFill>
                <a:schemeClr val="dk2"/>
              </a:solidFill>
              <a:latin typeface="Gill Sans"/>
              <a:ea typeface="Gill Sans"/>
              <a:cs typeface="Gill Sans"/>
              <a:sym typeface="Gill Sans"/>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21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Regularized Linear Models</a:t>
            </a:r>
            <a:endParaRPr sz="3200">
              <a:solidFill>
                <a:schemeClr val="dk1"/>
              </a:solidFill>
              <a:latin typeface="Gill Sans"/>
              <a:ea typeface="Gill Sans"/>
              <a:cs typeface="Gill Sans"/>
              <a:sym typeface="Gill Sans"/>
            </a:endParaRPr>
          </a:p>
        </p:txBody>
      </p:sp>
      <p:sp>
        <p:nvSpPr>
          <p:cNvPr id="1965" name="Google Shape;1965;p212"/>
          <p:cNvSpPr txBox="1"/>
          <p:nvPr/>
        </p:nvSpPr>
        <p:spPr>
          <a:xfrm>
            <a:off x="357100" y="901441"/>
            <a:ext cx="8429700" cy="3906300"/>
          </a:xfrm>
          <a:prstGeom prst="rect">
            <a:avLst/>
          </a:prstGeom>
          <a:noFill/>
          <a:ln>
            <a:noFill/>
          </a:ln>
        </p:spPr>
        <p:txBody>
          <a:bodyPr anchorCtr="0" anchor="ctr" bIns="58925" lIns="58925" spcFirstLastPara="1" rIns="58925" wrap="square" tIns="58925">
            <a:noAutofit/>
          </a:bodyPr>
          <a:lstStyle/>
          <a:p>
            <a:pPr indent="0" lvl="0" marL="0" marR="0" rtl="0" algn="ctr">
              <a:lnSpc>
                <a:spcPct val="115000"/>
              </a:lnSpc>
              <a:spcBef>
                <a:spcPts val="0"/>
              </a:spcBef>
              <a:spcAft>
                <a:spcPts val="0"/>
              </a:spcAft>
              <a:buNone/>
            </a:pPr>
            <a:r>
              <a:rPr lang="en" sz="3100">
                <a:solidFill>
                  <a:schemeClr val="dk2"/>
                </a:solidFill>
                <a:latin typeface="Gill Sans"/>
                <a:ea typeface="Gill Sans"/>
                <a:cs typeface="Gill Sans"/>
                <a:sym typeface="Gill Sans"/>
              </a:rPr>
              <a:t>Ridge Regression</a:t>
            </a:r>
            <a:endParaRPr sz="3100">
              <a:solidFill>
                <a:schemeClr val="dk2"/>
              </a:solidFill>
              <a:latin typeface="Gill Sans"/>
              <a:ea typeface="Gill Sans"/>
              <a:cs typeface="Gill Sans"/>
              <a:sym typeface="Gill Sans"/>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21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Ridge Regression</a:t>
            </a:r>
            <a:endParaRPr sz="3200">
              <a:solidFill>
                <a:schemeClr val="dk1"/>
              </a:solidFill>
              <a:latin typeface="Gill Sans"/>
              <a:ea typeface="Gill Sans"/>
              <a:cs typeface="Gill Sans"/>
              <a:sym typeface="Gill Sans"/>
            </a:endParaRPr>
          </a:p>
        </p:txBody>
      </p:sp>
      <p:sp>
        <p:nvSpPr>
          <p:cNvPr id="1971" name="Google Shape;1971;p213"/>
          <p:cNvSpPr txBox="1"/>
          <p:nvPr/>
        </p:nvSpPr>
        <p:spPr>
          <a:xfrm>
            <a:off x="357100" y="901441"/>
            <a:ext cx="8429700" cy="8397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Ridge Regression is a regularized version of Linear Regression</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 regularization term is added to the cost function</a:t>
            </a:r>
            <a:endParaRPr sz="1900">
              <a:solidFill>
                <a:schemeClr val="dk2"/>
              </a:solidFill>
              <a:latin typeface="Gill Sans"/>
              <a:ea typeface="Gill Sans"/>
              <a:cs typeface="Gill Sans"/>
              <a:sym typeface="Gill Sans"/>
            </a:endParaRPr>
          </a:p>
        </p:txBody>
      </p:sp>
      <p:pic>
        <p:nvPicPr>
          <p:cNvPr id="1972" name="Google Shape;1972;p213"/>
          <p:cNvPicPr preferRelativeResize="0"/>
          <p:nvPr/>
        </p:nvPicPr>
        <p:blipFill>
          <a:blip r:embed="rId3">
            <a:alphaModFix/>
          </a:blip>
          <a:stretch>
            <a:fillRect/>
          </a:stretch>
        </p:blipFill>
        <p:spPr>
          <a:xfrm>
            <a:off x="3594804" y="2125234"/>
            <a:ext cx="1465844" cy="981611"/>
          </a:xfrm>
          <a:prstGeom prst="rect">
            <a:avLst/>
          </a:prstGeom>
          <a:noFill/>
          <a:ln>
            <a:noFill/>
          </a:ln>
        </p:spPr>
      </p:pic>
      <p:sp>
        <p:nvSpPr>
          <p:cNvPr id="1973" name="Google Shape;1973;p213"/>
          <p:cNvSpPr txBox="1"/>
          <p:nvPr/>
        </p:nvSpPr>
        <p:spPr>
          <a:xfrm>
            <a:off x="2723713" y="3208056"/>
            <a:ext cx="3696600" cy="3015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b="1" lang="en" sz="1900">
                <a:solidFill>
                  <a:schemeClr val="dk2"/>
                </a:solidFill>
                <a:latin typeface="Gill Sans"/>
                <a:ea typeface="Gill Sans"/>
                <a:cs typeface="Gill Sans"/>
                <a:sym typeface="Gill Sans"/>
              </a:rPr>
              <a:t>Regularization term</a:t>
            </a:r>
            <a:endParaRPr b="1" sz="1900">
              <a:solidFill>
                <a:schemeClr val="dk2"/>
              </a:solidFill>
              <a:latin typeface="Gill Sans"/>
              <a:ea typeface="Gill Sans"/>
              <a:cs typeface="Gill Sans"/>
              <a:sym typeface="Gill Sans"/>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p21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Ridge Regression</a:t>
            </a:r>
            <a:endParaRPr sz="3200">
              <a:solidFill>
                <a:schemeClr val="dk1"/>
              </a:solidFill>
              <a:latin typeface="Gill Sans"/>
              <a:ea typeface="Gill Sans"/>
              <a:cs typeface="Gill Sans"/>
              <a:sym typeface="Gill Sans"/>
            </a:endParaRPr>
          </a:p>
        </p:txBody>
      </p:sp>
      <p:sp>
        <p:nvSpPr>
          <p:cNvPr id="1979" name="Google Shape;1979;p214"/>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Adding a regularization term to cost function</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Forces the learning algorithm to not only fit the data</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But also keep the model weights as small as possible</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Note that</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Regularization term should only be added to the cost function during training</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Once the model is trained we evaluate the model’s performance using the unregularized performance measure</a:t>
            </a:r>
            <a:endParaRPr sz="1900">
              <a:solidFill>
                <a:schemeClr val="dk2"/>
              </a:solidFill>
              <a:latin typeface="Gill Sans"/>
              <a:ea typeface="Gill Sans"/>
              <a:cs typeface="Gill Sans"/>
              <a:sym typeface="Gill Sans"/>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3" name="Shape 1983"/>
        <p:cNvGrpSpPr/>
        <p:nvPr/>
      </p:nvGrpSpPr>
      <p:grpSpPr>
        <a:xfrm>
          <a:off x="0" y="0"/>
          <a:ext cx="0" cy="0"/>
          <a:chOff x="0" y="0"/>
          <a:chExt cx="0" cy="0"/>
        </a:xfrm>
      </p:grpSpPr>
      <p:sp>
        <p:nvSpPr>
          <p:cNvPr id="1984" name="Google Shape;1984;p21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Ridge Regression</a:t>
            </a:r>
            <a:endParaRPr sz="3200">
              <a:solidFill>
                <a:schemeClr val="dk1"/>
              </a:solidFill>
              <a:latin typeface="Gill Sans"/>
              <a:ea typeface="Gill Sans"/>
              <a:cs typeface="Gill Sans"/>
              <a:sym typeface="Gill Sans"/>
            </a:endParaRPr>
          </a:p>
        </p:txBody>
      </p:sp>
      <p:sp>
        <p:nvSpPr>
          <p:cNvPr id="1985" name="Google Shape;1985;p215"/>
          <p:cNvSpPr txBox="1"/>
          <p:nvPr/>
        </p:nvSpPr>
        <p:spPr>
          <a:xfrm>
            <a:off x="357100" y="901441"/>
            <a:ext cx="8429700" cy="39063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b="1" lang="en" sz="1900">
                <a:solidFill>
                  <a:schemeClr val="dk2"/>
                </a:solidFill>
                <a:latin typeface="Gill Sans"/>
                <a:ea typeface="Gill Sans"/>
                <a:cs typeface="Gill Sans"/>
                <a:sym typeface="Gill Sans"/>
              </a:rPr>
              <a:t>Question</a:t>
            </a:r>
            <a:endParaRPr b="1" sz="1900">
              <a:solidFill>
                <a:schemeClr val="dk2"/>
              </a:solidFill>
              <a:latin typeface="Gill Sans"/>
              <a:ea typeface="Gill Sans"/>
              <a:cs typeface="Gill Sans"/>
              <a:sym typeface="Gill Sans"/>
            </a:endParaRPr>
          </a:p>
          <a:p>
            <a:pPr indent="0" lvl="0" marL="0" marR="0" rtl="0" algn="ctr">
              <a:lnSpc>
                <a:spcPct val="150000"/>
              </a:lnSpc>
              <a:spcBef>
                <a:spcPts val="0"/>
              </a:spcBef>
              <a:spcAft>
                <a:spcPts val="0"/>
              </a:spcAft>
              <a:buNone/>
            </a:pPr>
            <a:r>
              <a:rPr lang="en" sz="1900">
                <a:solidFill>
                  <a:schemeClr val="dk2"/>
                </a:solidFill>
                <a:latin typeface="Gill Sans"/>
                <a:ea typeface="Gill Sans"/>
                <a:cs typeface="Gill Sans"/>
                <a:sym typeface="Gill Sans"/>
              </a:rPr>
              <a:t>Why add the regularization term only during the training not while evaluating the model performance during testing?</a:t>
            </a:r>
            <a:endParaRPr sz="1900">
              <a:solidFill>
                <a:schemeClr val="dk2"/>
              </a:solidFill>
              <a:latin typeface="Gill Sans"/>
              <a:ea typeface="Gill Sans"/>
              <a:cs typeface="Gill Sans"/>
              <a:sym typeface="Gill Sans"/>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sp>
        <p:nvSpPr>
          <p:cNvPr id="1990" name="Google Shape;1990;p21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Ridge Regression</a:t>
            </a:r>
            <a:endParaRPr sz="3200">
              <a:solidFill>
                <a:schemeClr val="dk1"/>
              </a:solidFill>
              <a:latin typeface="Gill Sans"/>
              <a:ea typeface="Gill Sans"/>
              <a:cs typeface="Gill Sans"/>
              <a:sym typeface="Gill Sans"/>
            </a:endParaRPr>
          </a:p>
        </p:txBody>
      </p:sp>
      <p:sp>
        <p:nvSpPr>
          <p:cNvPr id="1991" name="Google Shape;1991;p216"/>
          <p:cNvSpPr txBox="1"/>
          <p:nvPr/>
        </p:nvSpPr>
        <p:spPr>
          <a:xfrm>
            <a:off x="357100" y="901441"/>
            <a:ext cx="8429700" cy="39063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b="1" lang="en" sz="3100">
                <a:solidFill>
                  <a:schemeClr val="dk2"/>
                </a:solidFill>
                <a:latin typeface="Gill Sans"/>
                <a:ea typeface="Gill Sans"/>
                <a:cs typeface="Gill Sans"/>
                <a:sym typeface="Gill Sans"/>
              </a:rPr>
              <a:t>Answer</a:t>
            </a:r>
            <a:r>
              <a:rPr lang="en" sz="1900">
                <a:solidFill>
                  <a:schemeClr val="dk2"/>
                </a:solidFill>
                <a:latin typeface="Gill Sans"/>
                <a:ea typeface="Gill Sans"/>
                <a:cs typeface="Gill Sans"/>
                <a:sym typeface="Gill Sans"/>
              </a:rPr>
              <a:t>					</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Cost function should have optimization- friendly weights during training</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While the performance measure used for testing should be as close as possible to the final objective</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This is why we evaluate the model’s performance using the unregularized performance measure</a:t>
            </a:r>
            <a:endParaRPr sz="1900">
              <a:solidFill>
                <a:schemeClr val="dk2"/>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9"/>
          <p:cNvSpPr txBox="1"/>
          <p:nvPr/>
        </p:nvSpPr>
        <p:spPr>
          <a:xfrm>
            <a:off x="530700" y="393750"/>
            <a:ext cx="8082600" cy="4356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How algorithms work</a:t>
            </a:r>
            <a:endParaRPr sz="18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graphicFrame>
        <p:nvGraphicFramePr>
          <p:cNvPr id="213" name="Google Shape;213;p37"/>
          <p:cNvGraphicFramePr/>
          <p:nvPr/>
        </p:nvGraphicFramePr>
        <p:xfrm>
          <a:off x="952525" y="1682175"/>
          <a:ext cx="3000000" cy="3000000"/>
        </p:xfrm>
        <a:graphic>
          <a:graphicData uri="http://schemas.openxmlformats.org/drawingml/2006/table">
            <a:tbl>
              <a:tblPr>
                <a:noFill/>
                <a:tableStyleId>{42FD65BC-BAF0-4204-8C8A-DE3CEE3FE4E1}</a:tableStyleId>
              </a:tblPr>
              <a:tblGrid>
                <a:gridCol w="1510825"/>
                <a:gridCol w="1510825"/>
              </a:tblGrid>
              <a:tr h="381000">
                <a:tc>
                  <a:txBody>
                    <a:bodyPr/>
                    <a:lstStyle/>
                    <a:p>
                      <a:pPr indent="0" lvl="0" marL="0" rtl="0" algn="l">
                        <a:spcBef>
                          <a:spcPts val="0"/>
                        </a:spcBef>
                        <a:spcAft>
                          <a:spcPts val="0"/>
                        </a:spcAft>
                        <a:buNone/>
                      </a:pPr>
                      <a:r>
                        <a:rPr b="1" lang="en">
                          <a:solidFill>
                            <a:schemeClr val="dk2"/>
                          </a:solidFill>
                          <a:latin typeface="Gill Sans"/>
                          <a:ea typeface="Gill Sans"/>
                          <a:cs typeface="Gill Sans"/>
                          <a:sym typeface="Gill Sans"/>
                        </a:rPr>
                        <a:t>Years of Experience</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Gill Sans"/>
                          <a:ea typeface="Gill Sans"/>
                          <a:cs typeface="Gill Sans"/>
                          <a:sym typeface="Gill Sans"/>
                        </a:rPr>
                        <a:t>Salary</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2000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4000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6000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214" name="Google Shape;214;p37"/>
          <p:cNvSpPr txBox="1"/>
          <p:nvPr/>
        </p:nvSpPr>
        <p:spPr>
          <a:xfrm>
            <a:off x="6473875" y="2306700"/>
            <a:ext cx="1505100" cy="530100"/>
          </a:xfrm>
          <a:prstGeom prst="rect">
            <a:avLst/>
          </a:prstGeom>
          <a:no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Model</a:t>
            </a:r>
            <a:endParaRPr>
              <a:solidFill>
                <a:srgbClr val="666666"/>
              </a:solidFill>
              <a:latin typeface="Quattrocento Sans"/>
              <a:ea typeface="Quattrocento Sans"/>
              <a:cs typeface="Quattrocento Sans"/>
              <a:sym typeface="Quattrocento Sans"/>
            </a:endParaRPr>
          </a:p>
        </p:txBody>
      </p:sp>
      <p:cxnSp>
        <p:nvCxnSpPr>
          <p:cNvPr id="215" name="Google Shape;215;p37"/>
          <p:cNvCxnSpPr>
            <a:endCxn id="214" idx="1"/>
          </p:cNvCxnSpPr>
          <p:nvPr/>
        </p:nvCxnSpPr>
        <p:spPr>
          <a:xfrm flipH="1" rot="10800000">
            <a:off x="3973975" y="2571750"/>
            <a:ext cx="2499900" cy="21900"/>
          </a:xfrm>
          <a:prstGeom prst="straightConnector1">
            <a:avLst/>
          </a:prstGeom>
          <a:noFill/>
          <a:ln cap="flat" cmpd="sng" w="19050">
            <a:solidFill>
              <a:srgbClr val="9E9E9E"/>
            </a:solidFill>
            <a:prstDash val="solid"/>
            <a:round/>
            <a:headEnd len="med" w="med" type="none"/>
            <a:tailEnd len="med" w="med" type="triangle"/>
          </a:ln>
        </p:spPr>
      </p:cxnSp>
      <p:sp>
        <p:nvSpPr>
          <p:cNvPr id="216" name="Google Shape;216;p37"/>
          <p:cNvSpPr txBox="1"/>
          <p:nvPr/>
        </p:nvSpPr>
        <p:spPr>
          <a:xfrm>
            <a:off x="1710801" y="1300275"/>
            <a:ext cx="1505100" cy="381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a:solidFill>
                  <a:srgbClr val="666666"/>
                </a:solidFill>
                <a:latin typeface="Quattrocento Sans"/>
                <a:ea typeface="Quattrocento Sans"/>
                <a:cs typeface="Quattrocento Sans"/>
                <a:sym typeface="Quattrocento Sans"/>
              </a:rPr>
              <a:t>Historical Data</a:t>
            </a:r>
            <a:endParaRPr>
              <a:solidFill>
                <a:srgbClr val="666666"/>
              </a:solidFill>
              <a:latin typeface="Quattrocento Sans"/>
              <a:ea typeface="Quattrocento Sans"/>
              <a:cs typeface="Quattrocento Sans"/>
              <a:sym typeface="Quattrocento Sans"/>
            </a:endParaRPr>
          </a:p>
        </p:txBody>
      </p:sp>
      <p:sp>
        <p:nvSpPr>
          <p:cNvPr id="217" name="Google Shape;217;p37"/>
          <p:cNvSpPr txBox="1"/>
          <p:nvPr/>
        </p:nvSpPr>
        <p:spPr>
          <a:xfrm>
            <a:off x="35775" y="109175"/>
            <a:ext cx="56511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Let's formulate the machine learning problem..</a:t>
            </a:r>
            <a:endParaRPr sz="2200">
              <a:solidFill>
                <a:srgbClr val="666666"/>
              </a:solidFill>
              <a:latin typeface="Quattrocento Sans"/>
              <a:ea typeface="Quattrocento Sans"/>
              <a:cs typeface="Quattrocento Sans"/>
              <a:sym typeface="Quattrocento Sans"/>
            </a:endParaRPr>
          </a:p>
        </p:txBody>
      </p:sp>
      <p:sp>
        <p:nvSpPr>
          <p:cNvPr id="218" name="Google Shape;218;p37"/>
          <p:cNvSpPr txBox="1"/>
          <p:nvPr/>
        </p:nvSpPr>
        <p:spPr>
          <a:xfrm>
            <a:off x="4471476" y="2189858"/>
            <a:ext cx="15051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Training</a:t>
            </a:r>
            <a:endParaRPr>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p21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Ridge Regression</a:t>
            </a:r>
            <a:endParaRPr sz="3200">
              <a:solidFill>
                <a:schemeClr val="dk1"/>
              </a:solidFill>
              <a:latin typeface="Gill Sans"/>
              <a:ea typeface="Gill Sans"/>
              <a:cs typeface="Gill Sans"/>
              <a:sym typeface="Gill Sans"/>
            </a:endParaRPr>
          </a:p>
        </p:txBody>
      </p:sp>
      <p:sp>
        <p:nvSpPr>
          <p:cNvPr id="1997" name="Google Shape;1997;p217"/>
          <p:cNvSpPr txBox="1"/>
          <p:nvPr/>
        </p:nvSpPr>
        <p:spPr>
          <a:xfrm>
            <a:off x="357100" y="2916422"/>
            <a:ext cx="8429700" cy="18912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hyperparameter “𝜶” controls</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How much you want to regularize the model</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If 𝜶 = 0</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Then Ridge Regression is just Linear Regression</a:t>
            </a:r>
            <a:endParaRPr sz="1900">
              <a:solidFill>
                <a:schemeClr val="dk2"/>
              </a:solidFill>
              <a:latin typeface="Gill Sans"/>
              <a:ea typeface="Gill Sans"/>
              <a:cs typeface="Gill Sans"/>
              <a:sym typeface="Gill Sans"/>
            </a:endParaRPr>
          </a:p>
        </p:txBody>
      </p:sp>
      <p:pic>
        <p:nvPicPr>
          <p:cNvPr id="1998" name="Google Shape;1998;p217"/>
          <p:cNvPicPr preferRelativeResize="0"/>
          <p:nvPr/>
        </p:nvPicPr>
        <p:blipFill>
          <a:blip r:embed="rId3">
            <a:alphaModFix/>
          </a:blip>
          <a:stretch>
            <a:fillRect/>
          </a:stretch>
        </p:blipFill>
        <p:spPr>
          <a:xfrm>
            <a:off x="1844763" y="1175410"/>
            <a:ext cx="4090777" cy="960082"/>
          </a:xfrm>
          <a:prstGeom prst="rect">
            <a:avLst/>
          </a:prstGeom>
          <a:noFill/>
          <a:ln>
            <a:noFill/>
          </a:ln>
        </p:spPr>
      </p:pic>
      <p:sp>
        <p:nvSpPr>
          <p:cNvPr id="1999" name="Google Shape;1999;p217"/>
          <p:cNvSpPr txBox="1"/>
          <p:nvPr/>
        </p:nvSpPr>
        <p:spPr>
          <a:xfrm>
            <a:off x="1598555" y="2265506"/>
            <a:ext cx="5946900" cy="3189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b="1" lang="en" sz="1900">
                <a:solidFill>
                  <a:schemeClr val="dk2"/>
                </a:solidFill>
                <a:latin typeface="Gill Sans"/>
                <a:ea typeface="Gill Sans"/>
                <a:cs typeface="Gill Sans"/>
                <a:sym typeface="Gill Sans"/>
              </a:rPr>
              <a:t>Ridge Regression Cost Function</a:t>
            </a:r>
            <a:endParaRPr b="1" sz="1900">
              <a:solidFill>
                <a:schemeClr val="dk2"/>
              </a:solidFill>
              <a:latin typeface="Gill Sans"/>
              <a:ea typeface="Gill Sans"/>
              <a:cs typeface="Gill Sans"/>
              <a:sym typeface="Gill Sans"/>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21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Ridge Regression</a:t>
            </a:r>
            <a:endParaRPr sz="3200">
              <a:solidFill>
                <a:schemeClr val="dk1"/>
              </a:solidFill>
              <a:latin typeface="Gill Sans"/>
              <a:ea typeface="Gill Sans"/>
              <a:cs typeface="Gill Sans"/>
              <a:sym typeface="Gill Sans"/>
            </a:endParaRPr>
          </a:p>
        </p:txBody>
      </p:sp>
      <p:sp>
        <p:nvSpPr>
          <p:cNvPr id="2005" name="Google Shape;2005;p218"/>
          <p:cNvSpPr txBox="1"/>
          <p:nvPr/>
        </p:nvSpPr>
        <p:spPr>
          <a:xfrm>
            <a:off x="357100" y="2916422"/>
            <a:ext cx="8429700" cy="18912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Note that the bias term θ</a:t>
            </a:r>
            <a:r>
              <a:rPr baseline="-25000" lang="en" sz="1900">
                <a:solidFill>
                  <a:schemeClr val="dk2"/>
                </a:solidFill>
                <a:latin typeface="Gill Sans"/>
                <a:ea typeface="Gill Sans"/>
                <a:cs typeface="Gill Sans"/>
                <a:sym typeface="Gill Sans"/>
              </a:rPr>
              <a:t>0</a:t>
            </a:r>
            <a:r>
              <a:rPr lang="en" sz="1900">
                <a:solidFill>
                  <a:schemeClr val="dk2"/>
                </a:solidFill>
                <a:latin typeface="Gill Sans"/>
                <a:ea typeface="Gill Sans"/>
                <a:cs typeface="Gill Sans"/>
                <a:sym typeface="Gill Sans"/>
              </a:rPr>
              <a:t> is not regularized</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As the sum starts at i = 1, not 0</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We are just constraining the weights of features hence</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Regularization of bias term is not required</a:t>
            </a:r>
            <a:endParaRPr sz="1900">
              <a:solidFill>
                <a:schemeClr val="dk2"/>
              </a:solidFill>
              <a:latin typeface="Gill Sans"/>
              <a:ea typeface="Gill Sans"/>
              <a:cs typeface="Gill Sans"/>
              <a:sym typeface="Gill Sans"/>
            </a:endParaRPr>
          </a:p>
        </p:txBody>
      </p:sp>
      <p:pic>
        <p:nvPicPr>
          <p:cNvPr id="2006" name="Google Shape;2006;p218"/>
          <p:cNvPicPr preferRelativeResize="0"/>
          <p:nvPr/>
        </p:nvPicPr>
        <p:blipFill>
          <a:blip r:embed="rId3">
            <a:alphaModFix/>
          </a:blip>
          <a:stretch>
            <a:fillRect/>
          </a:stretch>
        </p:blipFill>
        <p:spPr>
          <a:xfrm>
            <a:off x="1844763" y="1175410"/>
            <a:ext cx="4090777" cy="960082"/>
          </a:xfrm>
          <a:prstGeom prst="rect">
            <a:avLst/>
          </a:prstGeom>
          <a:noFill/>
          <a:ln>
            <a:noFill/>
          </a:ln>
        </p:spPr>
      </p:pic>
      <p:sp>
        <p:nvSpPr>
          <p:cNvPr id="2007" name="Google Shape;2007;p218"/>
          <p:cNvSpPr txBox="1"/>
          <p:nvPr/>
        </p:nvSpPr>
        <p:spPr>
          <a:xfrm>
            <a:off x="1598555" y="2265506"/>
            <a:ext cx="5946900" cy="3189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b="1" lang="en" sz="1900">
                <a:solidFill>
                  <a:schemeClr val="dk2"/>
                </a:solidFill>
                <a:latin typeface="Gill Sans"/>
                <a:ea typeface="Gill Sans"/>
                <a:cs typeface="Gill Sans"/>
                <a:sym typeface="Gill Sans"/>
              </a:rPr>
              <a:t>Ridge Regression Cost Function</a:t>
            </a:r>
            <a:endParaRPr b="1" sz="1900">
              <a:solidFill>
                <a:schemeClr val="dk2"/>
              </a:solidFill>
              <a:latin typeface="Gill Sans"/>
              <a:ea typeface="Gill Sans"/>
              <a:cs typeface="Gill Sans"/>
              <a:sym typeface="Gill Sans"/>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1" name="Shape 2011"/>
        <p:cNvGrpSpPr/>
        <p:nvPr/>
      </p:nvGrpSpPr>
      <p:grpSpPr>
        <a:xfrm>
          <a:off x="0" y="0"/>
          <a:ext cx="0" cy="0"/>
          <a:chOff x="0" y="0"/>
          <a:chExt cx="0" cy="0"/>
        </a:xfrm>
      </p:grpSpPr>
      <p:sp>
        <p:nvSpPr>
          <p:cNvPr id="2012" name="Google Shape;2012;p21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Ridge Regression</a:t>
            </a:r>
            <a:endParaRPr sz="3200">
              <a:solidFill>
                <a:schemeClr val="dk1"/>
              </a:solidFill>
              <a:latin typeface="Gill Sans"/>
              <a:ea typeface="Gill Sans"/>
              <a:cs typeface="Gill Sans"/>
              <a:sym typeface="Gill Sans"/>
            </a:endParaRPr>
          </a:p>
        </p:txBody>
      </p:sp>
      <p:sp>
        <p:nvSpPr>
          <p:cNvPr id="2013" name="Google Shape;2013;p219"/>
          <p:cNvSpPr txBox="1"/>
          <p:nvPr/>
        </p:nvSpPr>
        <p:spPr>
          <a:xfrm>
            <a:off x="357188" y="2624788"/>
            <a:ext cx="8429700" cy="18912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If </a:t>
            </a:r>
            <a:r>
              <a:rPr b="1" lang="en" sz="1900">
                <a:solidFill>
                  <a:schemeClr val="dk2"/>
                </a:solidFill>
                <a:latin typeface="Gill Sans"/>
                <a:ea typeface="Gill Sans"/>
                <a:cs typeface="Gill Sans"/>
                <a:sym typeface="Gill Sans"/>
              </a:rPr>
              <a:t>w</a:t>
            </a:r>
            <a:r>
              <a:rPr lang="en" sz="1900">
                <a:solidFill>
                  <a:schemeClr val="dk2"/>
                </a:solidFill>
                <a:latin typeface="Gill Sans"/>
                <a:ea typeface="Gill Sans"/>
                <a:cs typeface="Gill Sans"/>
                <a:sym typeface="Gill Sans"/>
              </a:rPr>
              <a:t> is the vector of feature weights (θ</a:t>
            </a:r>
            <a:r>
              <a:rPr baseline="-25000" lang="en" sz="1900">
                <a:solidFill>
                  <a:schemeClr val="dk2"/>
                </a:solidFill>
                <a:latin typeface="Gill Sans"/>
                <a:ea typeface="Gill Sans"/>
                <a:cs typeface="Gill Sans"/>
                <a:sym typeface="Gill Sans"/>
              </a:rPr>
              <a:t>1</a:t>
            </a:r>
            <a:r>
              <a:rPr lang="en" sz="1900">
                <a:solidFill>
                  <a:schemeClr val="dk2"/>
                </a:solidFill>
                <a:latin typeface="Gill Sans"/>
                <a:ea typeface="Gill Sans"/>
                <a:cs typeface="Gill Sans"/>
                <a:sym typeface="Gill Sans"/>
              </a:rPr>
              <a:t> to θ</a:t>
            </a:r>
            <a:r>
              <a:rPr baseline="-25000" lang="en" sz="1900">
                <a:solidFill>
                  <a:schemeClr val="dk2"/>
                </a:solidFill>
                <a:latin typeface="Gill Sans"/>
                <a:ea typeface="Gill Sans"/>
                <a:cs typeface="Gill Sans"/>
                <a:sym typeface="Gill Sans"/>
              </a:rPr>
              <a:t>n</a:t>
            </a:r>
            <a:r>
              <a:rPr lang="en" sz="1900">
                <a:solidFill>
                  <a:schemeClr val="dk2"/>
                </a:solidFill>
                <a:latin typeface="Gill Sans"/>
                <a:ea typeface="Gill Sans"/>
                <a:cs typeface="Gill Sans"/>
                <a:sym typeface="Gill Sans"/>
              </a:rPr>
              <a:t>)</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Then the regularization term is equal to</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rPr lang="en" sz="1900">
                <a:solidFill>
                  <a:schemeClr val="dk2"/>
                </a:solidFill>
                <a:latin typeface="Gill Sans"/>
                <a:ea typeface="Gill Sans"/>
                <a:cs typeface="Gill Sans"/>
                <a:sym typeface="Gill Sans"/>
              </a:rPr>
              <a:t>Where ∥ · ∥</a:t>
            </a:r>
            <a:r>
              <a:rPr baseline="-25000" lang="en" sz="1900">
                <a:solidFill>
                  <a:schemeClr val="dk2"/>
                </a:solidFill>
                <a:latin typeface="Gill Sans"/>
                <a:ea typeface="Gill Sans"/>
                <a:cs typeface="Gill Sans"/>
                <a:sym typeface="Gill Sans"/>
              </a:rPr>
              <a:t>2 </a:t>
            </a:r>
            <a:r>
              <a:rPr lang="en" sz="1900">
                <a:solidFill>
                  <a:schemeClr val="dk2"/>
                </a:solidFill>
                <a:latin typeface="Gill Sans"/>
                <a:ea typeface="Gill Sans"/>
                <a:cs typeface="Gill Sans"/>
                <a:sym typeface="Gill Sans"/>
              </a:rPr>
              <a:t>represents the l</a:t>
            </a:r>
            <a:r>
              <a:rPr baseline="-25000" lang="en" sz="1900">
                <a:solidFill>
                  <a:schemeClr val="dk2"/>
                </a:solidFill>
                <a:latin typeface="Gill Sans"/>
                <a:ea typeface="Gill Sans"/>
                <a:cs typeface="Gill Sans"/>
                <a:sym typeface="Gill Sans"/>
              </a:rPr>
              <a:t>2</a:t>
            </a:r>
            <a:r>
              <a:rPr lang="en" sz="1900">
                <a:solidFill>
                  <a:schemeClr val="dk2"/>
                </a:solidFill>
                <a:latin typeface="Gill Sans"/>
                <a:ea typeface="Gill Sans"/>
                <a:cs typeface="Gill Sans"/>
                <a:sym typeface="Gill Sans"/>
              </a:rPr>
              <a:t> (L2) norm of the weight vector</a:t>
            </a:r>
            <a:endParaRPr sz="1900">
              <a:solidFill>
                <a:schemeClr val="dk2"/>
              </a:solidFill>
              <a:latin typeface="Gill Sans"/>
              <a:ea typeface="Gill Sans"/>
              <a:cs typeface="Gill Sans"/>
              <a:sym typeface="Gill Sans"/>
            </a:endParaRPr>
          </a:p>
        </p:txBody>
      </p:sp>
      <p:pic>
        <p:nvPicPr>
          <p:cNvPr id="2014" name="Google Shape;2014;p219"/>
          <p:cNvPicPr preferRelativeResize="0"/>
          <p:nvPr/>
        </p:nvPicPr>
        <p:blipFill>
          <a:blip r:embed="rId3">
            <a:alphaModFix/>
          </a:blip>
          <a:stretch>
            <a:fillRect/>
          </a:stretch>
        </p:blipFill>
        <p:spPr>
          <a:xfrm>
            <a:off x="1844763" y="1175410"/>
            <a:ext cx="4090777" cy="960082"/>
          </a:xfrm>
          <a:prstGeom prst="rect">
            <a:avLst/>
          </a:prstGeom>
          <a:noFill/>
          <a:ln>
            <a:noFill/>
          </a:ln>
        </p:spPr>
      </p:pic>
      <p:sp>
        <p:nvSpPr>
          <p:cNvPr id="2015" name="Google Shape;2015;p219"/>
          <p:cNvSpPr txBox="1"/>
          <p:nvPr/>
        </p:nvSpPr>
        <p:spPr>
          <a:xfrm>
            <a:off x="1598555" y="2265506"/>
            <a:ext cx="5946900" cy="3189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b="1" lang="en" sz="1900">
                <a:solidFill>
                  <a:schemeClr val="dk2"/>
                </a:solidFill>
                <a:latin typeface="Gill Sans"/>
                <a:ea typeface="Gill Sans"/>
                <a:cs typeface="Gill Sans"/>
                <a:sym typeface="Gill Sans"/>
              </a:rPr>
              <a:t>Ridge Regression Cost Function</a:t>
            </a:r>
            <a:endParaRPr b="1" sz="1900">
              <a:solidFill>
                <a:schemeClr val="dk2"/>
              </a:solidFill>
              <a:latin typeface="Gill Sans"/>
              <a:ea typeface="Gill Sans"/>
              <a:cs typeface="Gill Sans"/>
              <a:sym typeface="Gill Sans"/>
            </a:endParaRPr>
          </a:p>
        </p:txBody>
      </p:sp>
      <p:pic>
        <p:nvPicPr>
          <p:cNvPr id="2016" name="Google Shape;2016;p219"/>
          <p:cNvPicPr preferRelativeResize="0"/>
          <p:nvPr/>
        </p:nvPicPr>
        <p:blipFill>
          <a:blip r:embed="rId4">
            <a:alphaModFix/>
          </a:blip>
          <a:stretch>
            <a:fillRect/>
          </a:stretch>
        </p:blipFill>
        <p:spPr>
          <a:xfrm>
            <a:off x="3806657" y="3368988"/>
            <a:ext cx="1148067" cy="672442"/>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22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Ridge Regression</a:t>
            </a:r>
            <a:endParaRPr sz="3200">
              <a:solidFill>
                <a:schemeClr val="dk1"/>
              </a:solidFill>
              <a:latin typeface="Gill Sans"/>
              <a:ea typeface="Gill Sans"/>
              <a:cs typeface="Gill Sans"/>
              <a:sym typeface="Gill Sans"/>
            </a:endParaRPr>
          </a:p>
        </p:txBody>
      </p:sp>
      <p:sp>
        <p:nvSpPr>
          <p:cNvPr id="2022" name="Google Shape;2022;p220"/>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Important point</a:t>
            </a:r>
            <a:endParaRPr b="1"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Please make sure to</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Scale the data (e.g., using a StandardScaler)</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Before performing Ridge Regression</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As Ridge Regression is sensitive to the scale of input features</a:t>
            </a:r>
            <a:endParaRPr sz="1900">
              <a:solidFill>
                <a:schemeClr val="dk2"/>
              </a:solidFill>
              <a:latin typeface="Gill Sans"/>
              <a:ea typeface="Gill Sans"/>
              <a:cs typeface="Gill Sans"/>
              <a:sym typeface="Gill Sans"/>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sp>
        <p:nvSpPr>
          <p:cNvPr id="2027" name="Google Shape;2027;p22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Ridge Regression</a:t>
            </a:r>
            <a:endParaRPr sz="3200">
              <a:solidFill>
                <a:schemeClr val="dk1"/>
              </a:solidFill>
              <a:latin typeface="Gill Sans"/>
              <a:ea typeface="Gill Sans"/>
              <a:cs typeface="Gill Sans"/>
              <a:sym typeface="Gill Sans"/>
            </a:endParaRPr>
          </a:p>
        </p:txBody>
      </p:sp>
      <p:sp>
        <p:nvSpPr>
          <p:cNvPr id="2028" name="Google Shape;2028;p221"/>
          <p:cNvSpPr txBox="1"/>
          <p:nvPr/>
        </p:nvSpPr>
        <p:spPr>
          <a:xfrm>
            <a:off x="357100" y="901441"/>
            <a:ext cx="8429700" cy="39063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lang="en" sz="3100">
                <a:solidFill>
                  <a:schemeClr val="dk2"/>
                </a:solidFill>
                <a:latin typeface="Gill Sans"/>
                <a:ea typeface="Gill Sans"/>
                <a:cs typeface="Gill Sans"/>
                <a:sym typeface="Gill Sans"/>
              </a:rPr>
              <a:t>Let’s train models using Ridge Regression on some linear data using different 𝜶 value</a:t>
            </a:r>
            <a:endParaRPr sz="3100">
              <a:solidFill>
                <a:schemeClr val="dk2"/>
              </a:solidFill>
              <a:latin typeface="Gill Sans"/>
              <a:ea typeface="Gill Sans"/>
              <a:cs typeface="Gill Sans"/>
              <a:sym typeface="Gill Sans"/>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p22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Ridge Regression</a:t>
            </a:r>
            <a:endParaRPr sz="3200">
              <a:solidFill>
                <a:schemeClr val="dk1"/>
              </a:solidFill>
              <a:latin typeface="Gill Sans"/>
              <a:ea typeface="Gill Sans"/>
              <a:cs typeface="Gill Sans"/>
              <a:sym typeface="Gill Sans"/>
            </a:endParaRPr>
          </a:p>
        </p:txBody>
      </p:sp>
      <p:sp>
        <p:nvSpPr>
          <p:cNvPr id="2034" name="Google Shape;2034;p222"/>
          <p:cNvSpPr txBox="1"/>
          <p:nvPr/>
        </p:nvSpPr>
        <p:spPr>
          <a:xfrm>
            <a:off x="357152" y="3702586"/>
            <a:ext cx="8429700" cy="6165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lang="en" sz="1900">
                <a:solidFill>
                  <a:schemeClr val="dk2"/>
                </a:solidFill>
                <a:latin typeface="Gill Sans"/>
                <a:ea typeface="Gill Sans"/>
                <a:cs typeface="Gill Sans"/>
                <a:sym typeface="Gill Sans"/>
              </a:rPr>
              <a:t>Plain Ridge models, leading to linear predictions</a:t>
            </a:r>
            <a:endParaRPr sz="1900">
              <a:solidFill>
                <a:schemeClr val="dk2"/>
              </a:solidFill>
              <a:latin typeface="Gill Sans"/>
              <a:ea typeface="Gill Sans"/>
              <a:cs typeface="Gill Sans"/>
              <a:sym typeface="Gill Sans"/>
            </a:endParaRPr>
          </a:p>
        </p:txBody>
      </p:sp>
      <p:pic>
        <p:nvPicPr>
          <p:cNvPr id="2035" name="Google Shape;2035;p222"/>
          <p:cNvPicPr preferRelativeResize="0"/>
          <p:nvPr/>
        </p:nvPicPr>
        <p:blipFill rotWithShape="1">
          <a:blip r:embed="rId3">
            <a:alphaModFix/>
          </a:blip>
          <a:srcRect b="0" l="0" r="49372" t="0"/>
          <a:stretch/>
        </p:blipFill>
        <p:spPr>
          <a:xfrm>
            <a:off x="2673207" y="999099"/>
            <a:ext cx="3797579" cy="2703481"/>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22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Ridge Regression</a:t>
            </a:r>
            <a:endParaRPr sz="3200">
              <a:solidFill>
                <a:schemeClr val="dk1"/>
              </a:solidFill>
              <a:latin typeface="Gill Sans"/>
              <a:ea typeface="Gill Sans"/>
              <a:cs typeface="Gill Sans"/>
              <a:sym typeface="Gill Sans"/>
            </a:endParaRPr>
          </a:p>
        </p:txBody>
      </p:sp>
      <p:sp>
        <p:nvSpPr>
          <p:cNvPr id="2041" name="Google Shape;2041;p223"/>
          <p:cNvSpPr txBox="1"/>
          <p:nvPr/>
        </p:nvSpPr>
        <p:spPr>
          <a:xfrm>
            <a:off x="357152" y="3570407"/>
            <a:ext cx="8429700" cy="1210800"/>
          </a:xfrm>
          <a:prstGeom prst="rect">
            <a:avLst/>
          </a:prstGeom>
          <a:noFill/>
          <a:ln>
            <a:noFill/>
          </a:ln>
        </p:spPr>
        <p:txBody>
          <a:bodyPr anchorCtr="0" anchor="t" bIns="58925" lIns="58925" spcFirstLastPara="1" rIns="58925" wrap="square" tIns="58925">
            <a:noAutofit/>
          </a:bodyPr>
          <a:lstStyle/>
          <a:p>
            <a:pPr indent="0" lvl="0" marL="0" marR="0" rtl="0" algn="l">
              <a:lnSpc>
                <a:spcPct val="115000"/>
              </a:lnSpc>
              <a:spcBef>
                <a:spcPts val="0"/>
              </a:spcBef>
              <a:spcAft>
                <a:spcPts val="0"/>
              </a:spcAft>
              <a:buNone/>
            </a:pPr>
            <a:r>
              <a:rPr lang="en" sz="1900">
                <a:solidFill>
                  <a:schemeClr val="dk2"/>
                </a:solidFill>
                <a:latin typeface="Gill Sans"/>
                <a:ea typeface="Gill Sans"/>
                <a:cs typeface="Gill Sans"/>
                <a:sym typeface="Gill Sans"/>
              </a:rPr>
              <a:t>Polynomial Regression with Ridge regularization (See the code in notebook)</a:t>
            </a:r>
            <a:endParaRPr sz="1900">
              <a:solidFill>
                <a:schemeClr val="dk2"/>
              </a:solidFill>
              <a:latin typeface="Gill Sans"/>
              <a:ea typeface="Gill Sans"/>
              <a:cs typeface="Gill Sans"/>
              <a:sym typeface="Gill Sans"/>
            </a:endParaRPr>
          </a:p>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Data is first expanded using </a:t>
            </a:r>
            <a:r>
              <a:rPr b="1" lang="en" sz="1900">
                <a:solidFill>
                  <a:schemeClr val="dk2"/>
                </a:solidFill>
                <a:latin typeface="Gill Sans"/>
                <a:ea typeface="Gill Sans"/>
                <a:cs typeface="Gill Sans"/>
                <a:sym typeface="Gill Sans"/>
              </a:rPr>
              <a:t>PolynomialFeatures</a:t>
            </a:r>
            <a:r>
              <a:rPr lang="en" sz="1900">
                <a:solidFill>
                  <a:schemeClr val="dk2"/>
                </a:solidFill>
                <a:latin typeface="Gill Sans"/>
                <a:ea typeface="Gill Sans"/>
                <a:cs typeface="Gill Sans"/>
                <a:sym typeface="Gill Sans"/>
              </a:rPr>
              <a:t>(degree=10)</a:t>
            </a:r>
            <a:endParaRPr sz="1900">
              <a:solidFill>
                <a:schemeClr val="dk2"/>
              </a:solidFill>
              <a:latin typeface="Gill Sans"/>
              <a:ea typeface="Gill Sans"/>
              <a:cs typeface="Gill Sans"/>
              <a:sym typeface="Gill Sans"/>
            </a:endParaRPr>
          </a:p>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Then scaled using a </a:t>
            </a:r>
            <a:r>
              <a:rPr b="1" lang="en" sz="1900">
                <a:solidFill>
                  <a:schemeClr val="dk2"/>
                </a:solidFill>
                <a:latin typeface="Gill Sans"/>
                <a:ea typeface="Gill Sans"/>
                <a:cs typeface="Gill Sans"/>
                <a:sym typeface="Gill Sans"/>
              </a:rPr>
              <a:t>StandardScaler</a:t>
            </a:r>
            <a:endParaRPr b="1" sz="1900">
              <a:solidFill>
                <a:schemeClr val="dk2"/>
              </a:solidFill>
              <a:latin typeface="Gill Sans"/>
              <a:ea typeface="Gill Sans"/>
              <a:cs typeface="Gill Sans"/>
              <a:sym typeface="Gill Sans"/>
            </a:endParaRPr>
          </a:p>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Finally the Ridge models are applied to the resulting features</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p:txBody>
      </p:sp>
      <p:pic>
        <p:nvPicPr>
          <p:cNvPr id="2042" name="Google Shape;2042;p223"/>
          <p:cNvPicPr preferRelativeResize="0"/>
          <p:nvPr/>
        </p:nvPicPr>
        <p:blipFill rotWithShape="1">
          <a:blip r:embed="rId3">
            <a:alphaModFix/>
          </a:blip>
          <a:srcRect b="0" l="50666" r="0" t="0"/>
          <a:stretch/>
        </p:blipFill>
        <p:spPr>
          <a:xfrm>
            <a:off x="2657742" y="784490"/>
            <a:ext cx="3670013" cy="2681227"/>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22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Ridge Regression</a:t>
            </a:r>
            <a:endParaRPr sz="3200">
              <a:solidFill>
                <a:schemeClr val="dk1"/>
              </a:solidFill>
              <a:latin typeface="Gill Sans"/>
              <a:ea typeface="Gill Sans"/>
              <a:cs typeface="Gill Sans"/>
              <a:sym typeface="Gill Sans"/>
            </a:endParaRPr>
          </a:p>
        </p:txBody>
      </p:sp>
      <p:sp>
        <p:nvSpPr>
          <p:cNvPr id="2048" name="Google Shape;2048;p224"/>
          <p:cNvSpPr txBox="1"/>
          <p:nvPr/>
        </p:nvSpPr>
        <p:spPr>
          <a:xfrm>
            <a:off x="357152" y="3570407"/>
            <a:ext cx="8429700" cy="1210800"/>
          </a:xfrm>
          <a:prstGeom prst="rect">
            <a:avLst/>
          </a:prstGeom>
          <a:noFill/>
          <a:ln>
            <a:noFill/>
          </a:ln>
        </p:spPr>
        <p:txBody>
          <a:bodyPr anchorCtr="0" anchor="ctr" bIns="58925" lIns="58925" spcFirstLastPara="1" rIns="58925" wrap="square" tIns="58925">
            <a:noAutofit/>
          </a:bodyPr>
          <a:lstStyle/>
          <a:p>
            <a:pPr indent="0" lvl="0" marL="0" marR="0" rtl="0" algn="l">
              <a:lnSpc>
                <a:spcPct val="115000"/>
              </a:lnSpc>
              <a:spcBef>
                <a:spcPts val="0"/>
              </a:spcBef>
              <a:spcAft>
                <a:spcPts val="0"/>
              </a:spcAft>
              <a:buNone/>
            </a:pPr>
            <a:r>
              <a:rPr lang="en" sz="1900">
                <a:solidFill>
                  <a:schemeClr val="dk2"/>
                </a:solidFill>
                <a:latin typeface="Gill Sans"/>
                <a:ea typeface="Gill Sans"/>
                <a:cs typeface="Gill Sans"/>
                <a:sym typeface="Gill Sans"/>
              </a:rPr>
              <a:t>Polynomial Regression with Ridge regularization</a:t>
            </a:r>
            <a:endParaRPr sz="1900">
              <a:solidFill>
                <a:schemeClr val="dk2"/>
              </a:solidFill>
              <a:latin typeface="Gill Sans"/>
              <a:ea typeface="Gill Sans"/>
              <a:cs typeface="Gill Sans"/>
              <a:sym typeface="Gill Sans"/>
            </a:endParaRPr>
          </a:p>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Increasing 𝜶 leads to</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flatter - less extreme, more reasonable predictions</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This reduces the model’s variance but increases its bias</a:t>
            </a:r>
            <a:endParaRPr sz="1900">
              <a:solidFill>
                <a:schemeClr val="dk2"/>
              </a:solidFill>
              <a:latin typeface="Gill Sans"/>
              <a:ea typeface="Gill Sans"/>
              <a:cs typeface="Gill Sans"/>
              <a:sym typeface="Gill Sans"/>
            </a:endParaRPr>
          </a:p>
        </p:txBody>
      </p:sp>
      <p:pic>
        <p:nvPicPr>
          <p:cNvPr id="2049" name="Google Shape;2049;p224"/>
          <p:cNvPicPr preferRelativeResize="0"/>
          <p:nvPr/>
        </p:nvPicPr>
        <p:blipFill rotWithShape="1">
          <a:blip r:embed="rId3">
            <a:alphaModFix/>
          </a:blip>
          <a:srcRect b="0" l="50666" r="0" t="0"/>
          <a:stretch/>
        </p:blipFill>
        <p:spPr>
          <a:xfrm>
            <a:off x="2657742" y="784490"/>
            <a:ext cx="3670013" cy="2681227"/>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3" name="Shape 2053"/>
        <p:cNvGrpSpPr/>
        <p:nvPr/>
      </p:nvGrpSpPr>
      <p:grpSpPr>
        <a:xfrm>
          <a:off x="0" y="0"/>
          <a:ext cx="0" cy="0"/>
          <a:chOff x="0" y="0"/>
          <a:chExt cx="0" cy="0"/>
        </a:xfrm>
      </p:grpSpPr>
      <p:sp>
        <p:nvSpPr>
          <p:cNvPr id="2054" name="Google Shape;2054;p22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Ridge Regression</a:t>
            </a:r>
            <a:endParaRPr sz="3200">
              <a:solidFill>
                <a:schemeClr val="dk1"/>
              </a:solidFill>
              <a:latin typeface="Gill Sans"/>
              <a:ea typeface="Gill Sans"/>
              <a:cs typeface="Gill Sans"/>
              <a:sym typeface="Gill Sans"/>
            </a:endParaRPr>
          </a:p>
        </p:txBody>
      </p:sp>
      <p:sp>
        <p:nvSpPr>
          <p:cNvPr id="2055" name="Google Shape;2055;p225"/>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Implementing Ridge Regression</a:t>
            </a:r>
            <a:endParaRPr b="1"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Like Linear Regression we can perform Ridge Regression either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By computing a closed-form equation or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By performing Gradient Descent</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b="1" sz="1900">
              <a:solidFill>
                <a:schemeClr val="dk2"/>
              </a:solidFill>
              <a:latin typeface="Gill Sans"/>
              <a:ea typeface="Gill Sans"/>
              <a:cs typeface="Gill Sans"/>
              <a:sym typeface="Gill Sans"/>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sp>
        <p:nvSpPr>
          <p:cNvPr id="2060" name="Google Shape;2060;p22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Ridge Regression</a:t>
            </a:r>
            <a:endParaRPr sz="3200">
              <a:solidFill>
                <a:schemeClr val="dk1"/>
              </a:solidFill>
              <a:latin typeface="Gill Sans"/>
              <a:ea typeface="Gill Sans"/>
              <a:cs typeface="Gill Sans"/>
              <a:sym typeface="Gill Sans"/>
            </a:endParaRPr>
          </a:p>
        </p:txBody>
      </p:sp>
      <p:sp>
        <p:nvSpPr>
          <p:cNvPr id="2061" name="Google Shape;2061;p226"/>
          <p:cNvSpPr txBox="1"/>
          <p:nvPr/>
        </p:nvSpPr>
        <p:spPr>
          <a:xfrm>
            <a:off x="357100" y="901441"/>
            <a:ext cx="8429700" cy="4419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Implementing Ridge Regression - closed-form Solution</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b="1" sz="1900">
              <a:solidFill>
                <a:schemeClr val="dk2"/>
              </a:solidFill>
              <a:latin typeface="Gill Sans"/>
              <a:ea typeface="Gill Sans"/>
              <a:cs typeface="Gill Sans"/>
              <a:sym typeface="Gill Sans"/>
            </a:endParaRPr>
          </a:p>
        </p:txBody>
      </p:sp>
      <p:pic>
        <p:nvPicPr>
          <p:cNvPr id="2062" name="Google Shape;2062;p226"/>
          <p:cNvPicPr preferRelativeResize="0"/>
          <p:nvPr/>
        </p:nvPicPr>
        <p:blipFill>
          <a:blip r:embed="rId3">
            <a:alphaModFix/>
          </a:blip>
          <a:stretch>
            <a:fillRect/>
          </a:stretch>
        </p:blipFill>
        <p:spPr>
          <a:xfrm>
            <a:off x="2348543" y="1467057"/>
            <a:ext cx="3335238" cy="506079"/>
          </a:xfrm>
          <a:prstGeom prst="rect">
            <a:avLst/>
          </a:prstGeom>
          <a:noFill/>
          <a:ln>
            <a:noFill/>
          </a:ln>
        </p:spPr>
      </p:pic>
      <p:sp>
        <p:nvSpPr>
          <p:cNvPr id="2063" name="Google Shape;2063;p226"/>
          <p:cNvSpPr txBox="1"/>
          <p:nvPr/>
        </p:nvSpPr>
        <p:spPr>
          <a:xfrm>
            <a:off x="357188" y="2510723"/>
            <a:ext cx="8429700" cy="12363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Where A is the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n * n identity matrix</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except with a 0 in the top-left cell - The bias term</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b="1" sz="1900">
              <a:solidFill>
                <a:schemeClr val="dk2"/>
              </a:solidFill>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graphicFrame>
        <p:nvGraphicFramePr>
          <p:cNvPr id="223" name="Google Shape;223;p38"/>
          <p:cNvGraphicFramePr/>
          <p:nvPr/>
        </p:nvGraphicFramePr>
        <p:xfrm>
          <a:off x="952525" y="1682175"/>
          <a:ext cx="3000000" cy="3000000"/>
        </p:xfrm>
        <a:graphic>
          <a:graphicData uri="http://schemas.openxmlformats.org/drawingml/2006/table">
            <a:tbl>
              <a:tblPr>
                <a:noFill/>
                <a:tableStyleId>{42FD65BC-BAF0-4204-8C8A-DE3CEE3FE4E1}</a:tableStyleId>
              </a:tblPr>
              <a:tblGrid>
                <a:gridCol w="1510825"/>
                <a:gridCol w="1510825"/>
              </a:tblGrid>
              <a:tr h="381000">
                <a:tc>
                  <a:txBody>
                    <a:bodyPr/>
                    <a:lstStyle/>
                    <a:p>
                      <a:pPr indent="0" lvl="0" marL="0" rtl="0" algn="l">
                        <a:spcBef>
                          <a:spcPts val="0"/>
                        </a:spcBef>
                        <a:spcAft>
                          <a:spcPts val="0"/>
                        </a:spcAft>
                        <a:buNone/>
                      </a:pPr>
                      <a:r>
                        <a:rPr b="1" lang="en">
                          <a:solidFill>
                            <a:schemeClr val="dk2"/>
                          </a:solidFill>
                          <a:latin typeface="Gill Sans"/>
                          <a:ea typeface="Gill Sans"/>
                          <a:cs typeface="Gill Sans"/>
                          <a:sym typeface="Gill Sans"/>
                        </a:rPr>
                        <a:t>Years of Experience</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Gill Sans"/>
                          <a:ea typeface="Gill Sans"/>
                          <a:cs typeface="Gill Sans"/>
                          <a:sym typeface="Gill Sans"/>
                        </a:rPr>
                        <a:t>Salary</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2000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4000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6000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graphicFrame>
        <p:nvGraphicFramePr>
          <p:cNvPr id="224" name="Google Shape;224;p38"/>
          <p:cNvGraphicFramePr/>
          <p:nvPr/>
        </p:nvGraphicFramePr>
        <p:xfrm>
          <a:off x="5730254" y="446775"/>
          <a:ext cx="3000000" cy="3000000"/>
        </p:xfrm>
        <a:graphic>
          <a:graphicData uri="http://schemas.openxmlformats.org/drawingml/2006/table">
            <a:tbl>
              <a:tblPr>
                <a:noFill/>
                <a:tableStyleId>{42FD65BC-BAF0-4204-8C8A-DE3CEE3FE4E1}</a:tableStyleId>
              </a:tblPr>
              <a:tblGrid>
                <a:gridCol w="1510825"/>
                <a:gridCol w="1510825"/>
              </a:tblGrid>
              <a:tr h="381000">
                <a:tc>
                  <a:txBody>
                    <a:bodyPr/>
                    <a:lstStyle/>
                    <a:p>
                      <a:pPr indent="0" lvl="0" marL="0" rtl="0" algn="l">
                        <a:spcBef>
                          <a:spcPts val="0"/>
                        </a:spcBef>
                        <a:spcAft>
                          <a:spcPts val="0"/>
                        </a:spcAft>
                        <a:buNone/>
                      </a:pPr>
                      <a:r>
                        <a:rPr b="1" lang="en">
                          <a:solidFill>
                            <a:schemeClr val="dk2"/>
                          </a:solidFill>
                          <a:latin typeface="Gill Sans"/>
                          <a:ea typeface="Gill Sans"/>
                          <a:cs typeface="Gill Sans"/>
                          <a:sym typeface="Gill Sans"/>
                        </a:rPr>
                        <a:t>Years of Experience</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Gill Sans"/>
                          <a:ea typeface="Gill Sans"/>
                          <a:cs typeface="Gill Sans"/>
                          <a:sym typeface="Gill Sans"/>
                        </a:rPr>
                        <a:t>Salary</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225" name="Google Shape;225;p38"/>
          <p:cNvSpPr txBox="1"/>
          <p:nvPr/>
        </p:nvSpPr>
        <p:spPr>
          <a:xfrm>
            <a:off x="6473875" y="2306700"/>
            <a:ext cx="1505100" cy="530100"/>
          </a:xfrm>
          <a:prstGeom prst="rect">
            <a:avLst/>
          </a:prstGeom>
          <a:no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Model</a:t>
            </a:r>
            <a:endParaRPr>
              <a:solidFill>
                <a:srgbClr val="666666"/>
              </a:solidFill>
              <a:latin typeface="Quattrocento Sans"/>
              <a:ea typeface="Quattrocento Sans"/>
              <a:cs typeface="Quattrocento Sans"/>
              <a:sym typeface="Quattrocento Sans"/>
            </a:endParaRPr>
          </a:p>
        </p:txBody>
      </p:sp>
      <p:cxnSp>
        <p:nvCxnSpPr>
          <p:cNvPr id="226" name="Google Shape;226;p38"/>
          <p:cNvCxnSpPr>
            <a:endCxn id="225" idx="1"/>
          </p:cNvCxnSpPr>
          <p:nvPr/>
        </p:nvCxnSpPr>
        <p:spPr>
          <a:xfrm flipH="1" rot="10800000">
            <a:off x="3973975" y="2571750"/>
            <a:ext cx="2499900" cy="21900"/>
          </a:xfrm>
          <a:prstGeom prst="straightConnector1">
            <a:avLst/>
          </a:prstGeom>
          <a:noFill/>
          <a:ln cap="flat" cmpd="sng" w="19050">
            <a:solidFill>
              <a:srgbClr val="9E9E9E"/>
            </a:solidFill>
            <a:prstDash val="solid"/>
            <a:round/>
            <a:headEnd len="med" w="med" type="none"/>
            <a:tailEnd len="med" w="med" type="triangle"/>
          </a:ln>
        </p:spPr>
      </p:cxnSp>
      <p:cxnSp>
        <p:nvCxnSpPr>
          <p:cNvPr id="227" name="Google Shape;227;p38"/>
          <p:cNvCxnSpPr>
            <a:endCxn id="225" idx="0"/>
          </p:cNvCxnSpPr>
          <p:nvPr/>
        </p:nvCxnSpPr>
        <p:spPr>
          <a:xfrm flipH="1">
            <a:off x="7226425" y="1455300"/>
            <a:ext cx="17400" cy="851400"/>
          </a:xfrm>
          <a:prstGeom prst="straightConnector1">
            <a:avLst/>
          </a:prstGeom>
          <a:noFill/>
          <a:ln cap="flat" cmpd="sng" w="19050">
            <a:solidFill>
              <a:srgbClr val="9E9E9E"/>
            </a:solidFill>
            <a:prstDash val="solid"/>
            <a:round/>
            <a:headEnd len="med" w="med" type="none"/>
            <a:tailEnd len="med" w="med" type="triangle"/>
          </a:ln>
        </p:spPr>
      </p:cxnSp>
      <p:sp>
        <p:nvSpPr>
          <p:cNvPr id="228" name="Google Shape;228;p38"/>
          <p:cNvSpPr txBox="1"/>
          <p:nvPr/>
        </p:nvSpPr>
        <p:spPr>
          <a:xfrm>
            <a:off x="1710801" y="1300275"/>
            <a:ext cx="15051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Historical Data</a:t>
            </a:r>
            <a:endParaRPr>
              <a:solidFill>
                <a:srgbClr val="666666"/>
              </a:solidFill>
              <a:latin typeface="Quattrocento Sans"/>
              <a:ea typeface="Quattrocento Sans"/>
              <a:cs typeface="Quattrocento Sans"/>
              <a:sym typeface="Quattrocento Sans"/>
            </a:endParaRPr>
          </a:p>
        </p:txBody>
      </p:sp>
      <p:sp>
        <p:nvSpPr>
          <p:cNvPr id="229" name="Google Shape;229;p38"/>
          <p:cNvSpPr txBox="1"/>
          <p:nvPr/>
        </p:nvSpPr>
        <p:spPr>
          <a:xfrm>
            <a:off x="6488526" y="58733"/>
            <a:ext cx="15051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Unknown Salary</a:t>
            </a:r>
            <a:endParaRPr>
              <a:solidFill>
                <a:srgbClr val="666666"/>
              </a:solidFill>
              <a:latin typeface="Quattrocento Sans"/>
              <a:ea typeface="Quattrocento Sans"/>
              <a:cs typeface="Quattrocento Sans"/>
              <a:sym typeface="Quattrocento Sans"/>
            </a:endParaRPr>
          </a:p>
        </p:txBody>
      </p:sp>
      <p:sp>
        <p:nvSpPr>
          <p:cNvPr id="230" name="Google Shape;230;p38"/>
          <p:cNvSpPr txBox="1"/>
          <p:nvPr/>
        </p:nvSpPr>
        <p:spPr>
          <a:xfrm>
            <a:off x="35775" y="109175"/>
            <a:ext cx="56511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Let's formulate the machine learning problem..</a:t>
            </a:r>
            <a:endParaRPr sz="2200">
              <a:solidFill>
                <a:srgbClr val="666666"/>
              </a:solidFill>
              <a:latin typeface="Quattrocento Sans"/>
              <a:ea typeface="Quattrocento Sans"/>
              <a:cs typeface="Quattrocento Sans"/>
              <a:sym typeface="Quattrocento Sans"/>
            </a:endParaRPr>
          </a:p>
        </p:txBody>
      </p:sp>
      <p:sp>
        <p:nvSpPr>
          <p:cNvPr id="231" name="Google Shape;231;p38"/>
          <p:cNvSpPr txBox="1"/>
          <p:nvPr/>
        </p:nvSpPr>
        <p:spPr>
          <a:xfrm>
            <a:off x="4471476" y="2189858"/>
            <a:ext cx="15051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Training</a:t>
            </a:r>
            <a:endParaRPr>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22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Ridge Regression</a:t>
            </a:r>
            <a:endParaRPr sz="3200">
              <a:solidFill>
                <a:schemeClr val="dk1"/>
              </a:solidFill>
              <a:latin typeface="Gill Sans"/>
              <a:ea typeface="Gill Sans"/>
              <a:cs typeface="Gill Sans"/>
              <a:sym typeface="Gill Sans"/>
            </a:endParaRPr>
          </a:p>
        </p:txBody>
      </p:sp>
      <p:sp>
        <p:nvSpPr>
          <p:cNvPr id="2069" name="Google Shape;2069;p227"/>
          <p:cNvSpPr txBox="1"/>
          <p:nvPr/>
        </p:nvSpPr>
        <p:spPr>
          <a:xfrm>
            <a:off x="357100" y="901441"/>
            <a:ext cx="8429700" cy="3888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Implementing Ridge Regression - closed-form Solution</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b="1" sz="1900">
              <a:solidFill>
                <a:schemeClr val="dk2"/>
              </a:solidFill>
              <a:latin typeface="Gill Sans"/>
              <a:ea typeface="Gill Sans"/>
              <a:cs typeface="Gill Sans"/>
              <a:sym typeface="Gill Sans"/>
            </a:endParaRPr>
          </a:p>
        </p:txBody>
      </p:sp>
      <p:pic>
        <p:nvPicPr>
          <p:cNvPr id="2070" name="Google Shape;2070;p227"/>
          <p:cNvPicPr preferRelativeResize="0"/>
          <p:nvPr/>
        </p:nvPicPr>
        <p:blipFill>
          <a:blip r:embed="rId3">
            <a:alphaModFix/>
          </a:blip>
          <a:stretch>
            <a:fillRect/>
          </a:stretch>
        </p:blipFill>
        <p:spPr>
          <a:xfrm>
            <a:off x="1370584" y="1758691"/>
            <a:ext cx="4802033" cy="1120474"/>
          </a:xfrm>
          <a:prstGeom prst="rect">
            <a:avLst/>
          </a:prstGeom>
          <a:noFill/>
          <a:ln>
            <a:noFill/>
          </a:ln>
        </p:spPr>
      </p:pic>
      <p:sp>
        <p:nvSpPr>
          <p:cNvPr id="2071" name="Google Shape;2071;p227"/>
          <p:cNvSpPr txBox="1"/>
          <p:nvPr/>
        </p:nvSpPr>
        <p:spPr>
          <a:xfrm>
            <a:off x="357188" y="3117775"/>
            <a:ext cx="8429700" cy="388800"/>
          </a:xfrm>
          <a:prstGeom prst="rect">
            <a:avLst/>
          </a:prstGeom>
          <a:noFill/>
          <a:ln>
            <a:noFill/>
          </a:ln>
        </p:spPr>
        <p:txBody>
          <a:bodyPr anchorCtr="0" anchor="t" bIns="58925" lIns="58925" spcFirstLastPara="1" rIns="58925" wrap="square" tIns="58925">
            <a:noAutofit/>
          </a:bodyPr>
          <a:lstStyle/>
          <a:p>
            <a:pPr indent="0" lvl="0" marL="0" rtl="0" algn="ctr">
              <a:lnSpc>
                <a:spcPct val="150000"/>
              </a:lnSpc>
              <a:spcBef>
                <a:spcPts val="0"/>
              </a:spcBef>
              <a:spcAft>
                <a:spcPts val="0"/>
              </a:spcAft>
              <a:buNone/>
            </a:pPr>
            <a:r>
              <a:rPr b="1" lang="en" sz="1900">
                <a:solidFill>
                  <a:schemeClr val="dk2"/>
                </a:solidFill>
                <a:latin typeface="Gill Sans"/>
                <a:ea typeface="Gill Sans"/>
                <a:cs typeface="Gill Sans"/>
                <a:sym typeface="Gill Sans"/>
              </a:rPr>
              <a:t>Identity matrices with ones on the main diagonals and zeros elsewhere</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b="1" sz="1900">
              <a:solidFill>
                <a:schemeClr val="dk2"/>
              </a:solidFill>
              <a:latin typeface="Gill Sans"/>
              <a:ea typeface="Gill Sans"/>
              <a:cs typeface="Gill Sans"/>
              <a:sym typeface="Gill Sans"/>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22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Ridge Regression</a:t>
            </a:r>
            <a:endParaRPr sz="3200">
              <a:solidFill>
                <a:schemeClr val="dk1"/>
              </a:solidFill>
              <a:latin typeface="Gill Sans"/>
              <a:ea typeface="Gill Sans"/>
              <a:cs typeface="Gill Sans"/>
              <a:sym typeface="Gill Sans"/>
            </a:endParaRPr>
          </a:p>
        </p:txBody>
      </p:sp>
      <p:sp>
        <p:nvSpPr>
          <p:cNvPr id="2077" name="Google Shape;2077;p228"/>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Ridge Regression with Scikit-Learn using a closed-form solution</a:t>
            </a:r>
            <a:endParaRPr b="1"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b="1"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from sklearn.linear_model import Ridge</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ridge_reg = Ridge(alpha=1, solver="cholesky", random_state=42)</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ridge_reg.fit(X, y)</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ridge_reg.predict([[1.5]])</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b="1" lang="en" sz="1500">
                <a:solidFill>
                  <a:schemeClr val="dk2"/>
                </a:solidFill>
                <a:latin typeface="Consolas"/>
                <a:ea typeface="Consolas"/>
                <a:cs typeface="Consolas"/>
                <a:sym typeface="Consolas"/>
              </a:rPr>
              <a:t>Output-</a:t>
            </a:r>
            <a:endParaRPr b="1"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array([[ 1.55071465]])</a:t>
            </a:r>
            <a:endParaRPr b="1" sz="1900">
              <a:solidFill>
                <a:schemeClr val="dk2"/>
              </a:solidFill>
              <a:latin typeface="Gill Sans"/>
              <a:ea typeface="Gill Sans"/>
              <a:cs typeface="Gill Sans"/>
              <a:sym typeface="Gill Sans"/>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p22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Ridge Regression</a:t>
            </a:r>
            <a:endParaRPr sz="3200">
              <a:solidFill>
                <a:schemeClr val="dk1"/>
              </a:solidFill>
              <a:latin typeface="Gill Sans"/>
              <a:ea typeface="Gill Sans"/>
              <a:cs typeface="Gill Sans"/>
              <a:sym typeface="Gill Sans"/>
            </a:endParaRPr>
          </a:p>
        </p:txBody>
      </p:sp>
      <p:sp>
        <p:nvSpPr>
          <p:cNvPr id="2083" name="Google Shape;2083;p229"/>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Ridge Regression with Scikit-Learn using Stochastic Gradient Descent</a:t>
            </a:r>
            <a:endParaRPr b="1"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sgd_reg = SGDRegressor(penalty="l2", random_state=42)</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sgd_reg.fit(X, y.ravel())</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sgd_reg.predict([[1.5]])</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sz="1500">
              <a:solidFill>
                <a:schemeClr val="dk2"/>
              </a:solidFill>
              <a:latin typeface="Consolas"/>
              <a:ea typeface="Consolas"/>
              <a:cs typeface="Consolas"/>
              <a:sym typeface="Consola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penalty hyperparameter sets the type of regularization term to use</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Specifying "l2" (L2) means</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We want SGD to add a regularization term to the cost function</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Equal to half the square of the l2 norm of the weight vector</a:t>
            </a:r>
            <a:endParaRPr sz="1500">
              <a:solidFill>
                <a:schemeClr val="dk2"/>
              </a:solidFill>
              <a:latin typeface="Consolas"/>
              <a:ea typeface="Consolas"/>
              <a:cs typeface="Consolas"/>
              <a:sym typeface="Consolas"/>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7" name="Shape 2087"/>
        <p:cNvGrpSpPr/>
        <p:nvPr/>
      </p:nvGrpSpPr>
      <p:grpSpPr>
        <a:xfrm>
          <a:off x="0" y="0"/>
          <a:ext cx="0" cy="0"/>
          <a:chOff x="0" y="0"/>
          <a:chExt cx="0" cy="0"/>
        </a:xfrm>
      </p:grpSpPr>
      <p:sp>
        <p:nvSpPr>
          <p:cNvPr id="2088" name="Google Shape;2088;p23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Ridge Regression</a:t>
            </a:r>
            <a:endParaRPr sz="3200">
              <a:solidFill>
                <a:schemeClr val="dk1"/>
              </a:solidFill>
              <a:latin typeface="Gill Sans"/>
              <a:ea typeface="Gill Sans"/>
              <a:cs typeface="Gill Sans"/>
              <a:sym typeface="Gill Sans"/>
            </a:endParaRPr>
          </a:p>
        </p:txBody>
      </p:sp>
      <p:sp>
        <p:nvSpPr>
          <p:cNvPr id="2089" name="Google Shape;2089;p230"/>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Ridge Regression with Scikit-Learn using Stochastic Gradient Descent</a:t>
            </a:r>
            <a:endParaRPr b="1"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sgd_reg = SGDRegressor(penalty="l2", random_state=42)</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sgd_reg.fit(X, y.ravel())</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sgd_reg.predict([[1.5]])</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b="1" lang="en" sz="1500">
                <a:solidFill>
                  <a:schemeClr val="dk2"/>
                </a:solidFill>
                <a:latin typeface="Consolas"/>
                <a:ea typeface="Consolas"/>
                <a:cs typeface="Consolas"/>
                <a:sym typeface="Consolas"/>
              </a:rPr>
              <a:t>Output-</a:t>
            </a:r>
            <a:endParaRPr b="1"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array([ 1.13500145])</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sp>
        <p:nvSpPr>
          <p:cNvPr id="2094" name="Google Shape;2094;p23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Regularized Linear Models</a:t>
            </a:r>
            <a:endParaRPr sz="3200">
              <a:solidFill>
                <a:schemeClr val="dk1"/>
              </a:solidFill>
              <a:latin typeface="Gill Sans"/>
              <a:ea typeface="Gill Sans"/>
              <a:cs typeface="Gill Sans"/>
              <a:sym typeface="Gill Sans"/>
            </a:endParaRPr>
          </a:p>
        </p:txBody>
      </p:sp>
      <p:sp>
        <p:nvSpPr>
          <p:cNvPr id="2095" name="Google Shape;2095;p231"/>
          <p:cNvSpPr txBox="1"/>
          <p:nvPr/>
        </p:nvSpPr>
        <p:spPr>
          <a:xfrm>
            <a:off x="357100" y="901441"/>
            <a:ext cx="8429700" cy="3906300"/>
          </a:xfrm>
          <a:prstGeom prst="rect">
            <a:avLst/>
          </a:prstGeom>
          <a:noFill/>
          <a:ln>
            <a:noFill/>
          </a:ln>
        </p:spPr>
        <p:txBody>
          <a:bodyPr anchorCtr="0" anchor="ctr" bIns="58925" lIns="58925" spcFirstLastPara="1" rIns="58925" wrap="square" tIns="58925">
            <a:noAutofit/>
          </a:bodyPr>
          <a:lstStyle/>
          <a:p>
            <a:pPr indent="0" lvl="0" marL="0" marR="0" rtl="0" algn="ctr">
              <a:lnSpc>
                <a:spcPct val="115000"/>
              </a:lnSpc>
              <a:spcBef>
                <a:spcPts val="0"/>
              </a:spcBef>
              <a:spcAft>
                <a:spcPts val="0"/>
              </a:spcAft>
              <a:buNone/>
            </a:pPr>
            <a:r>
              <a:rPr lang="en" sz="3100">
                <a:solidFill>
                  <a:schemeClr val="dk2"/>
                </a:solidFill>
                <a:latin typeface="Gill Sans"/>
                <a:ea typeface="Gill Sans"/>
                <a:cs typeface="Gill Sans"/>
                <a:sym typeface="Gill Sans"/>
              </a:rPr>
              <a:t>Lasso Regression</a:t>
            </a:r>
            <a:endParaRPr sz="3100">
              <a:solidFill>
                <a:schemeClr val="dk2"/>
              </a:solidFill>
              <a:latin typeface="Gill Sans"/>
              <a:ea typeface="Gill Sans"/>
              <a:cs typeface="Gill Sans"/>
              <a:sym typeface="Gill Sans"/>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sp>
        <p:nvSpPr>
          <p:cNvPr id="2100" name="Google Shape;2100;p23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Lasso Regression</a:t>
            </a:r>
            <a:endParaRPr sz="3200">
              <a:solidFill>
                <a:schemeClr val="dk1"/>
              </a:solidFill>
              <a:latin typeface="Gill Sans"/>
              <a:ea typeface="Gill Sans"/>
              <a:cs typeface="Gill Sans"/>
              <a:sym typeface="Gill Sans"/>
            </a:endParaRPr>
          </a:p>
        </p:txBody>
      </p:sp>
      <p:sp>
        <p:nvSpPr>
          <p:cNvPr id="2101" name="Google Shape;2101;p232"/>
          <p:cNvSpPr txBox="1"/>
          <p:nvPr/>
        </p:nvSpPr>
        <p:spPr>
          <a:xfrm>
            <a:off x="357100" y="901441"/>
            <a:ext cx="8429700" cy="36216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Least Absolute Shrinkage and Selection Operator Regression</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Like Ridge regression, a regularization term is added to the cost function</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But it uses the L1 norm of the weight vector instead of half the square of the L2 norm</a:t>
            </a:r>
            <a:endParaRPr sz="1900">
              <a:solidFill>
                <a:schemeClr val="dk2"/>
              </a:solidFill>
              <a:latin typeface="Gill Sans"/>
              <a:ea typeface="Gill Sans"/>
              <a:cs typeface="Gill Sans"/>
              <a:sym typeface="Gill Sans"/>
            </a:endParaRPr>
          </a:p>
        </p:txBody>
      </p:sp>
      <p:sp>
        <p:nvSpPr>
          <p:cNvPr id="2102" name="Google Shape;2102;p232"/>
          <p:cNvSpPr txBox="1"/>
          <p:nvPr/>
        </p:nvSpPr>
        <p:spPr>
          <a:xfrm>
            <a:off x="357188" y="3853208"/>
            <a:ext cx="8429700" cy="301500"/>
          </a:xfrm>
          <a:prstGeom prst="rect">
            <a:avLst/>
          </a:prstGeom>
          <a:noFill/>
          <a:ln>
            <a:noFill/>
          </a:ln>
        </p:spPr>
        <p:txBody>
          <a:bodyPr anchorCtr="0" anchor="ctr" bIns="58925" lIns="58925" spcFirstLastPara="1" rIns="58925" wrap="square" tIns="58925">
            <a:noAutofit/>
          </a:bodyPr>
          <a:lstStyle/>
          <a:p>
            <a:pPr indent="0" lvl="0" marL="0" marR="0" rtl="0" algn="ctr">
              <a:lnSpc>
                <a:spcPct val="115000"/>
              </a:lnSpc>
              <a:spcBef>
                <a:spcPts val="0"/>
              </a:spcBef>
              <a:spcAft>
                <a:spcPts val="0"/>
              </a:spcAft>
              <a:buNone/>
            </a:pPr>
            <a:r>
              <a:rPr b="1" lang="en" sz="1900">
                <a:solidFill>
                  <a:schemeClr val="dk2"/>
                </a:solidFill>
                <a:latin typeface="Gill Sans"/>
                <a:ea typeface="Gill Sans"/>
                <a:cs typeface="Gill Sans"/>
                <a:sym typeface="Gill Sans"/>
              </a:rPr>
              <a:t>Lasso Regression cost function</a:t>
            </a:r>
            <a:endParaRPr b="1" sz="1900">
              <a:solidFill>
                <a:schemeClr val="dk2"/>
              </a:solidFill>
              <a:latin typeface="Gill Sans"/>
              <a:ea typeface="Gill Sans"/>
              <a:cs typeface="Gill Sans"/>
              <a:sym typeface="Gill Sans"/>
            </a:endParaRPr>
          </a:p>
        </p:txBody>
      </p:sp>
      <p:pic>
        <p:nvPicPr>
          <p:cNvPr id="2103" name="Google Shape;2103;p232"/>
          <p:cNvPicPr preferRelativeResize="0"/>
          <p:nvPr/>
        </p:nvPicPr>
        <p:blipFill>
          <a:blip r:embed="rId3">
            <a:alphaModFix/>
          </a:blip>
          <a:stretch>
            <a:fillRect/>
          </a:stretch>
        </p:blipFill>
        <p:spPr>
          <a:xfrm>
            <a:off x="2227904" y="2979123"/>
            <a:ext cx="4971815" cy="768511"/>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p23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Lasso Regression</a:t>
            </a:r>
            <a:endParaRPr sz="3200">
              <a:solidFill>
                <a:schemeClr val="dk1"/>
              </a:solidFill>
              <a:latin typeface="Gill Sans"/>
              <a:ea typeface="Gill Sans"/>
              <a:cs typeface="Gill Sans"/>
              <a:sym typeface="Gill Sans"/>
            </a:endParaRPr>
          </a:p>
        </p:txBody>
      </p:sp>
      <p:sp>
        <p:nvSpPr>
          <p:cNvPr id="2109" name="Google Shape;2109;p233"/>
          <p:cNvSpPr txBox="1"/>
          <p:nvPr/>
        </p:nvSpPr>
        <p:spPr>
          <a:xfrm>
            <a:off x="357188" y="2204244"/>
            <a:ext cx="8429700" cy="735000"/>
          </a:xfrm>
          <a:prstGeom prst="rect">
            <a:avLst/>
          </a:prstGeom>
          <a:noFill/>
          <a:ln>
            <a:noFill/>
          </a:ln>
        </p:spPr>
        <p:txBody>
          <a:bodyPr anchorCtr="0" anchor="ctr" bIns="58925" lIns="58925" spcFirstLastPara="1" rIns="58925" wrap="square" tIns="58925">
            <a:noAutofit/>
          </a:bodyPr>
          <a:lstStyle/>
          <a:p>
            <a:pPr indent="0" lvl="0" marL="0" rtl="0" algn="ctr">
              <a:lnSpc>
                <a:spcPct val="115000"/>
              </a:lnSpc>
              <a:spcBef>
                <a:spcPts val="0"/>
              </a:spcBef>
              <a:spcAft>
                <a:spcPts val="0"/>
              </a:spcAft>
              <a:buNone/>
            </a:pPr>
            <a:r>
              <a:rPr lang="en" sz="1900">
                <a:solidFill>
                  <a:schemeClr val="dk2"/>
                </a:solidFill>
                <a:latin typeface="Gill Sans"/>
                <a:ea typeface="Gill Sans"/>
                <a:cs typeface="Gill Sans"/>
                <a:sym typeface="Gill Sans"/>
              </a:rPr>
              <a:t>Let’s train models using Lasso Regression on some linear data using different 𝜶 value</a:t>
            </a:r>
            <a:endParaRPr sz="1900">
              <a:solidFill>
                <a:schemeClr val="dk2"/>
              </a:solidFill>
              <a:latin typeface="Gill Sans"/>
              <a:ea typeface="Gill Sans"/>
              <a:cs typeface="Gill Sans"/>
              <a:sym typeface="Gill Sans"/>
            </a:endParaRPr>
          </a:p>
          <a:p>
            <a:pPr indent="0" lvl="0" marL="0" rtl="0" algn="ctr">
              <a:lnSpc>
                <a:spcPct val="115000"/>
              </a:lnSpc>
              <a:spcBef>
                <a:spcPts val="0"/>
              </a:spcBef>
              <a:spcAft>
                <a:spcPts val="0"/>
              </a:spcAft>
              <a:buNone/>
            </a:pPr>
            <a:r>
              <a:rPr lang="en" sz="1900">
                <a:solidFill>
                  <a:schemeClr val="dk2"/>
                </a:solidFill>
                <a:latin typeface="Gill Sans"/>
                <a:ea typeface="Gill Sans"/>
                <a:cs typeface="Gill Sans"/>
                <a:sym typeface="Gill Sans"/>
              </a:rPr>
              <a:t>(See the code in notebook)</a:t>
            </a:r>
            <a:endParaRPr sz="1900">
              <a:solidFill>
                <a:schemeClr val="dk2"/>
              </a:solidFill>
              <a:latin typeface="Gill Sans"/>
              <a:ea typeface="Gill Sans"/>
              <a:cs typeface="Gill Sans"/>
              <a:sym typeface="Gill Sans"/>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23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Lasso Regression</a:t>
            </a:r>
            <a:endParaRPr sz="3200">
              <a:solidFill>
                <a:schemeClr val="dk1"/>
              </a:solidFill>
              <a:latin typeface="Gill Sans"/>
              <a:ea typeface="Gill Sans"/>
              <a:cs typeface="Gill Sans"/>
              <a:sym typeface="Gill Sans"/>
            </a:endParaRPr>
          </a:p>
        </p:txBody>
      </p:sp>
      <p:sp>
        <p:nvSpPr>
          <p:cNvPr id="2115" name="Google Shape;2115;p234"/>
          <p:cNvSpPr txBox="1"/>
          <p:nvPr/>
        </p:nvSpPr>
        <p:spPr>
          <a:xfrm>
            <a:off x="357091" y="837514"/>
            <a:ext cx="8429700" cy="371400"/>
          </a:xfrm>
          <a:prstGeom prst="rect">
            <a:avLst/>
          </a:prstGeom>
          <a:noFill/>
          <a:ln>
            <a:noFill/>
          </a:ln>
        </p:spPr>
        <p:txBody>
          <a:bodyPr anchorCtr="0" anchor="ctr" bIns="58925" lIns="58925" spcFirstLastPara="1" rIns="58925" wrap="square" tIns="58925">
            <a:noAutofit/>
          </a:bodyPr>
          <a:lstStyle/>
          <a:p>
            <a:pPr indent="0" lvl="0" marL="0" rtl="0" algn="ctr">
              <a:lnSpc>
                <a:spcPct val="115000"/>
              </a:lnSpc>
              <a:spcBef>
                <a:spcPts val="0"/>
              </a:spcBef>
              <a:spcAft>
                <a:spcPts val="0"/>
              </a:spcAft>
              <a:buNone/>
            </a:pPr>
            <a:r>
              <a:rPr lang="en" sz="1900">
                <a:solidFill>
                  <a:schemeClr val="dk2"/>
                </a:solidFill>
                <a:latin typeface="Gill Sans"/>
                <a:ea typeface="Gill Sans"/>
                <a:cs typeface="Gill Sans"/>
                <a:sym typeface="Gill Sans"/>
              </a:rPr>
              <a:t>Lasso Regression for Different Values of Alpha</a:t>
            </a:r>
            <a:endParaRPr sz="1900">
              <a:solidFill>
                <a:schemeClr val="dk2"/>
              </a:solidFill>
              <a:latin typeface="Gill Sans"/>
              <a:ea typeface="Gill Sans"/>
              <a:cs typeface="Gill Sans"/>
              <a:sym typeface="Gill Sans"/>
            </a:endParaRPr>
          </a:p>
        </p:txBody>
      </p:sp>
      <p:pic>
        <p:nvPicPr>
          <p:cNvPr id="2116" name="Google Shape;2116;p234"/>
          <p:cNvPicPr preferRelativeResize="0"/>
          <p:nvPr/>
        </p:nvPicPr>
        <p:blipFill>
          <a:blip r:embed="rId3">
            <a:alphaModFix/>
          </a:blip>
          <a:stretch>
            <a:fillRect/>
          </a:stretch>
        </p:blipFill>
        <p:spPr>
          <a:xfrm>
            <a:off x="557007" y="1208817"/>
            <a:ext cx="6022411" cy="2894103"/>
          </a:xfrm>
          <a:prstGeom prst="rect">
            <a:avLst/>
          </a:prstGeom>
          <a:noFill/>
          <a:ln>
            <a:noFill/>
          </a:ln>
        </p:spPr>
      </p:pic>
      <p:sp>
        <p:nvSpPr>
          <p:cNvPr id="2117" name="Google Shape;2117;p234"/>
          <p:cNvSpPr txBox="1"/>
          <p:nvPr/>
        </p:nvSpPr>
        <p:spPr>
          <a:xfrm>
            <a:off x="557015" y="4427657"/>
            <a:ext cx="2682900" cy="371400"/>
          </a:xfrm>
          <a:prstGeom prst="rect">
            <a:avLst/>
          </a:prstGeom>
          <a:noFill/>
          <a:ln>
            <a:noFill/>
          </a:ln>
        </p:spPr>
        <p:txBody>
          <a:bodyPr anchorCtr="0" anchor="ctr" bIns="58925" lIns="58925" spcFirstLastPara="1" rIns="58925" wrap="square" tIns="58925">
            <a:noAutofit/>
          </a:bodyPr>
          <a:lstStyle/>
          <a:p>
            <a:pPr indent="0" lvl="0" marL="0" rtl="0" algn="l">
              <a:lnSpc>
                <a:spcPct val="115000"/>
              </a:lnSpc>
              <a:spcBef>
                <a:spcPts val="0"/>
              </a:spcBef>
              <a:spcAft>
                <a:spcPts val="0"/>
              </a:spcAft>
              <a:buNone/>
            </a:pPr>
            <a:r>
              <a:rPr lang="en" sz="1900">
                <a:solidFill>
                  <a:schemeClr val="dk2"/>
                </a:solidFill>
                <a:latin typeface="Gill Sans"/>
                <a:ea typeface="Gill Sans"/>
                <a:cs typeface="Gill Sans"/>
                <a:sym typeface="Gill Sans"/>
              </a:rPr>
              <a:t>Plain Linear Regression</a:t>
            </a:r>
            <a:endParaRPr sz="1900">
              <a:solidFill>
                <a:schemeClr val="dk2"/>
              </a:solidFill>
              <a:latin typeface="Gill Sans"/>
              <a:ea typeface="Gill Sans"/>
              <a:cs typeface="Gill Sans"/>
              <a:sym typeface="Gill Sans"/>
            </a:endParaRPr>
          </a:p>
        </p:txBody>
      </p:sp>
      <p:sp>
        <p:nvSpPr>
          <p:cNvPr id="2118" name="Google Shape;2118;p234"/>
          <p:cNvSpPr txBox="1"/>
          <p:nvPr/>
        </p:nvSpPr>
        <p:spPr>
          <a:xfrm>
            <a:off x="5609407" y="4474222"/>
            <a:ext cx="2592000" cy="371400"/>
          </a:xfrm>
          <a:prstGeom prst="rect">
            <a:avLst/>
          </a:prstGeom>
          <a:noFill/>
          <a:ln>
            <a:noFill/>
          </a:ln>
        </p:spPr>
        <p:txBody>
          <a:bodyPr anchorCtr="0" anchor="ctr" bIns="58925" lIns="58925" spcFirstLastPara="1" rIns="58925" wrap="square" tIns="58925">
            <a:noAutofit/>
          </a:bodyPr>
          <a:lstStyle/>
          <a:p>
            <a:pPr indent="0" lvl="0" marL="0" rtl="0" algn="l">
              <a:lnSpc>
                <a:spcPct val="115000"/>
              </a:lnSpc>
              <a:spcBef>
                <a:spcPts val="0"/>
              </a:spcBef>
              <a:spcAft>
                <a:spcPts val="0"/>
              </a:spcAft>
              <a:buNone/>
            </a:pPr>
            <a:r>
              <a:rPr lang="en" sz="1900">
                <a:solidFill>
                  <a:schemeClr val="dk2"/>
                </a:solidFill>
                <a:latin typeface="Gill Sans"/>
                <a:ea typeface="Gill Sans"/>
                <a:cs typeface="Gill Sans"/>
                <a:sym typeface="Gill Sans"/>
              </a:rPr>
              <a:t>Polynomial Regression</a:t>
            </a:r>
            <a:endParaRPr sz="1900">
              <a:solidFill>
                <a:schemeClr val="dk2"/>
              </a:solidFill>
              <a:latin typeface="Gill Sans"/>
              <a:ea typeface="Gill Sans"/>
              <a:cs typeface="Gill Sans"/>
              <a:sym typeface="Gill Sans"/>
            </a:endParaRPr>
          </a:p>
        </p:txBody>
      </p:sp>
      <p:cxnSp>
        <p:nvCxnSpPr>
          <p:cNvPr id="2119" name="Google Shape;2119;p234"/>
          <p:cNvCxnSpPr/>
          <p:nvPr/>
        </p:nvCxnSpPr>
        <p:spPr>
          <a:xfrm flipH="1" rot="10800000">
            <a:off x="1590768" y="4109657"/>
            <a:ext cx="813000" cy="318000"/>
          </a:xfrm>
          <a:prstGeom prst="straightConnector1">
            <a:avLst/>
          </a:prstGeom>
          <a:noFill/>
          <a:ln cap="flat" cmpd="sng" w="38100">
            <a:solidFill>
              <a:schemeClr val="dk2"/>
            </a:solidFill>
            <a:prstDash val="solid"/>
            <a:round/>
            <a:headEnd len="med" w="med" type="none"/>
            <a:tailEnd len="med" w="med" type="triangle"/>
          </a:ln>
        </p:spPr>
      </p:cxnSp>
      <p:cxnSp>
        <p:nvCxnSpPr>
          <p:cNvPr id="2120" name="Google Shape;2120;p234"/>
          <p:cNvCxnSpPr/>
          <p:nvPr/>
        </p:nvCxnSpPr>
        <p:spPr>
          <a:xfrm rot="10800000">
            <a:off x="6539897" y="4109730"/>
            <a:ext cx="600900" cy="4770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4" name="Shape 2124"/>
        <p:cNvGrpSpPr/>
        <p:nvPr/>
      </p:nvGrpSpPr>
      <p:grpSpPr>
        <a:xfrm>
          <a:off x="0" y="0"/>
          <a:ext cx="0" cy="0"/>
          <a:chOff x="0" y="0"/>
          <a:chExt cx="0" cy="0"/>
        </a:xfrm>
      </p:grpSpPr>
      <p:sp>
        <p:nvSpPr>
          <p:cNvPr id="2125" name="Google Shape;2125;p23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Lasso Regression</a:t>
            </a:r>
            <a:endParaRPr sz="3200">
              <a:solidFill>
                <a:schemeClr val="dk1"/>
              </a:solidFill>
              <a:latin typeface="Gill Sans"/>
              <a:ea typeface="Gill Sans"/>
              <a:cs typeface="Gill Sans"/>
              <a:sym typeface="Gill Sans"/>
            </a:endParaRPr>
          </a:p>
        </p:txBody>
      </p:sp>
      <p:pic>
        <p:nvPicPr>
          <p:cNvPr id="2126" name="Google Shape;2126;p235"/>
          <p:cNvPicPr preferRelativeResize="0"/>
          <p:nvPr/>
        </p:nvPicPr>
        <p:blipFill>
          <a:blip r:embed="rId3">
            <a:alphaModFix/>
          </a:blip>
          <a:stretch>
            <a:fillRect/>
          </a:stretch>
        </p:blipFill>
        <p:spPr>
          <a:xfrm>
            <a:off x="615911" y="837514"/>
            <a:ext cx="6022411" cy="2894103"/>
          </a:xfrm>
          <a:prstGeom prst="rect">
            <a:avLst/>
          </a:prstGeom>
          <a:noFill/>
          <a:ln>
            <a:noFill/>
          </a:ln>
        </p:spPr>
      </p:pic>
      <p:sp>
        <p:nvSpPr>
          <p:cNvPr id="2127" name="Google Shape;2127;p235"/>
          <p:cNvSpPr txBox="1"/>
          <p:nvPr/>
        </p:nvSpPr>
        <p:spPr>
          <a:xfrm>
            <a:off x="357188" y="3766935"/>
            <a:ext cx="8390700" cy="1067100"/>
          </a:xfrm>
          <a:prstGeom prst="rect">
            <a:avLst/>
          </a:prstGeom>
          <a:noFill/>
          <a:ln>
            <a:noFill/>
          </a:ln>
        </p:spPr>
        <p:txBody>
          <a:bodyPr anchorCtr="0" anchor="t" bIns="58925" lIns="58925" spcFirstLastPara="1" rIns="58925" wrap="square" tIns="58925">
            <a:noAutofit/>
          </a:bodyPr>
          <a:lstStyle/>
          <a:p>
            <a:pPr indent="-260350" lvl="0" marL="292100" rtl="0" algn="l">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An important characteristic of Lasso Regression</a:t>
            </a:r>
            <a:endParaRPr sz="1900">
              <a:solidFill>
                <a:schemeClr val="dk2"/>
              </a:solidFill>
              <a:latin typeface="Gill Sans"/>
              <a:ea typeface="Gill Sans"/>
              <a:cs typeface="Gill Sans"/>
              <a:sym typeface="Gill Sans"/>
            </a:endParaRPr>
          </a:p>
          <a:p>
            <a:pPr indent="-260350" lvl="1" marL="584200" rtl="0" algn="l">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It completely eliminates the weights of the least important features</a:t>
            </a:r>
            <a:endParaRPr sz="1900">
              <a:solidFill>
                <a:schemeClr val="dk2"/>
              </a:solidFill>
              <a:latin typeface="Gill Sans"/>
              <a:ea typeface="Gill Sans"/>
              <a:cs typeface="Gill Sans"/>
              <a:sym typeface="Gill Sans"/>
            </a:endParaRPr>
          </a:p>
          <a:p>
            <a:pPr indent="-260350" lvl="1" marL="584200" rtl="0" algn="l">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Sets them to zero</a:t>
            </a:r>
            <a:endParaRPr sz="1900">
              <a:solidFill>
                <a:schemeClr val="dk2"/>
              </a:solidFill>
              <a:latin typeface="Gill Sans"/>
              <a:ea typeface="Gill Sans"/>
              <a:cs typeface="Gill Sans"/>
              <a:sym typeface="Gill Sans"/>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23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Lasso Regression</a:t>
            </a:r>
            <a:endParaRPr sz="3200">
              <a:solidFill>
                <a:schemeClr val="dk1"/>
              </a:solidFill>
              <a:latin typeface="Gill Sans"/>
              <a:ea typeface="Gill Sans"/>
              <a:cs typeface="Gill Sans"/>
              <a:sym typeface="Gill Sans"/>
            </a:endParaRPr>
          </a:p>
        </p:txBody>
      </p:sp>
      <p:pic>
        <p:nvPicPr>
          <p:cNvPr id="2133" name="Google Shape;2133;p236"/>
          <p:cNvPicPr preferRelativeResize="0"/>
          <p:nvPr/>
        </p:nvPicPr>
        <p:blipFill>
          <a:blip r:embed="rId3">
            <a:alphaModFix/>
          </a:blip>
          <a:stretch>
            <a:fillRect/>
          </a:stretch>
        </p:blipFill>
        <p:spPr>
          <a:xfrm>
            <a:off x="615911" y="837514"/>
            <a:ext cx="6022411" cy="2894103"/>
          </a:xfrm>
          <a:prstGeom prst="rect">
            <a:avLst/>
          </a:prstGeom>
          <a:noFill/>
          <a:ln>
            <a:noFill/>
          </a:ln>
        </p:spPr>
      </p:pic>
      <p:sp>
        <p:nvSpPr>
          <p:cNvPr id="2134" name="Google Shape;2134;p236"/>
          <p:cNvSpPr txBox="1"/>
          <p:nvPr/>
        </p:nvSpPr>
        <p:spPr>
          <a:xfrm>
            <a:off x="357188" y="3766935"/>
            <a:ext cx="8390700" cy="10671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Lasso Regression automatically performs feature selection and </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Outputs a sparse model</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i.e, the model with few nonzero feature weights</a:t>
            </a:r>
            <a:endParaRPr sz="1900">
              <a:solidFill>
                <a:schemeClr val="dk2"/>
              </a:solidFill>
              <a:latin typeface="Gill Sans"/>
              <a:ea typeface="Gill Sans"/>
              <a:cs typeface="Gill Sans"/>
              <a:sym typeface="Gill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graphicFrame>
        <p:nvGraphicFramePr>
          <p:cNvPr id="236" name="Google Shape;236;p39"/>
          <p:cNvGraphicFramePr/>
          <p:nvPr/>
        </p:nvGraphicFramePr>
        <p:xfrm>
          <a:off x="952525" y="1682175"/>
          <a:ext cx="3000000" cy="3000000"/>
        </p:xfrm>
        <a:graphic>
          <a:graphicData uri="http://schemas.openxmlformats.org/drawingml/2006/table">
            <a:tbl>
              <a:tblPr>
                <a:noFill/>
                <a:tableStyleId>{42FD65BC-BAF0-4204-8C8A-DE3CEE3FE4E1}</a:tableStyleId>
              </a:tblPr>
              <a:tblGrid>
                <a:gridCol w="1510825"/>
                <a:gridCol w="1510825"/>
              </a:tblGrid>
              <a:tr h="381000">
                <a:tc>
                  <a:txBody>
                    <a:bodyPr/>
                    <a:lstStyle/>
                    <a:p>
                      <a:pPr indent="0" lvl="0" marL="0" rtl="0" algn="l">
                        <a:spcBef>
                          <a:spcPts val="0"/>
                        </a:spcBef>
                        <a:spcAft>
                          <a:spcPts val="0"/>
                        </a:spcAft>
                        <a:buNone/>
                      </a:pPr>
                      <a:r>
                        <a:rPr b="1" lang="en">
                          <a:solidFill>
                            <a:schemeClr val="dk2"/>
                          </a:solidFill>
                          <a:latin typeface="Gill Sans"/>
                          <a:ea typeface="Gill Sans"/>
                          <a:cs typeface="Gill Sans"/>
                          <a:sym typeface="Gill Sans"/>
                        </a:rPr>
                        <a:t>Years of Experience</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Gill Sans"/>
                          <a:ea typeface="Gill Sans"/>
                          <a:cs typeface="Gill Sans"/>
                          <a:sym typeface="Gill Sans"/>
                        </a:rPr>
                        <a:t>Salary</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1</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2000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2</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4000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3</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6000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graphicFrame>
        <p:nvGraphicFramePr>
          <p:cNvPr id="237" name="Google Shape;237;p39"/>
          <p:cNvGraphicFramePr/>
          <p:nvPr/>
        </p:nvGraphicFramePr>
        <p:xfrm>
          <a:off x="5730254" y="446775"/>
          <a:ext cx="3000000" cy="3000000"/>
        </p:xfrm>
        <a:graphic>
          <a:graphicData uri="http://schemas.openxmlformats.org/drawingml/2006/table">
            <a:tbl>
              <a:tblPr>
                <a:noFill/>
                <a:tableStyleId>{42FD65BC-BAF0-4204-8C8A-DE3CEE3FE4E1}</a:tableStyleId>
              </a:tblPr>
              <a:tblGrid>
                <a:gridCol w="1510825"/>
                <a:gridCol w="1510825"/>
              </a:tblGrid>
              <a:tr h="381000">
                <a:tc>
                  <a:txBody>
                    <a:bodyPr/>
                    <a:lstStyle/>
                    <a:p>
                      <a:pPr indent="0" lvl="0" marL="0" rtl="0" algn="l">
                        <a:spcBef>
                          <a:spcPts val="0"/>
                        </a:spcBef>
                        <a:spcAft>
                          <a:spcPts val="0"/>
                        </a:spcAft>
                        <a:buNone/>
                      </a:pPr>
                      <a:r>
                        <a:rPr b="1" lang="en">
                          <a:solidFill>
                            <a:schemeClr val="dk2"/>
                          </a:solidFill>
                          <a:latin typeface="Gill Sans"/>
                          <a:ea typeface="Gill Sans"/>
                          <a:cs typeface="Gill Sans"/>
                          <a:sym typeface="Gill Sans"/>
                        </a:rPr>
                        <a:t>Years of Experience</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Gill Sans"/>
                          <a:ea typeface="Gill Sans"/>
                          <a:cs typeface="Gill Sans"/>
                          <a:sym typeface="Gill Sans"/>
                        </a:rPr>
                        <a:t>Salary</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238" name="Google Shape;238;p39"/>
          <p:cNvSpPr txBox="1"/>
          <p:nvPr/>
        </p:nvSpPr>
        <p:spPr>
          <a:xfrm>
            <a:off x="6473875" y="2306700"/>
            <a:ext cx="1505100" cy="530100"/>
          </a:xfrm>
          <a:prstGeom prst="rect">
            <a:avLst/>
          </a:prstGeom>
          <a:no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Model</a:t>
            </a:r>
            <a:endParaRPr>
              <a:solidFill>
                <a:srgbClr val="666666"/>
              </a:solidFill>
              <a:latin typeface="Quattrocento Sans"/>
              <a:ea typeface="Quattrocento Sans"/>
              <a:cs typeface="Quattrocento Sans"/>
              <a:sym typeface="Quattrocento Sans"/>
            </a:endParaRPr>
          </a:p>
        </p:txBody>
      </p:sp>
      <p:cxnSp>
        <p:nvCxnSpPr>
          <p:cNvPr id="239" name="Google Shape;239;p39"/>
          <p:cNvCxnSpPr>
            <a:endCxn id="238" idx="1"/>
          </p:cNvCxnSpPr>
          <p:nvPr/>
        </p:nvCxnSpPr>
        <p:spPr>
          <a:xfrm flipH="1" rot="10800000">
            <a:off x="3973975" y="2571750"/>
            <a:ext cx="2499900" cy="21900"/>
          </a:xfrm>
          <a:prstGeom prst="straightConnector1">
            <a:avLst/>
          </a:prstGeom>
          <a:noFill/>
          <a:ln cap="flat" cmpd="sng" w="19050">
            <a:solidFill>
              <a:srgbClr val="9E9E9E"/>
            </a:solidFill>
            <a:prstDash val="solid"/>
            <a:round/>
            <a:headEnd len="med" w="med" type="none"/>
            <a:tailEnd len="med" w="med" type="triangle"/>
          </a:ln>
        </p:spPr>
      </p:cxnSp>
      <p:cxnSp>
        <p:nvCxnSpPr>
          <p:cNvPr id="240" name="Google Shape;240;p39"/>
          <p:cNvCxnSpPr>
            <a:endCxn id="238" idx="0"/>
          </p:cNvCxnSpPr>
          <p:nvPr/>
        </p:nvCxnSpPr>
        <p:spPr>
          <a:xfrm flipH="1">
            <a:off x="7226425" y="1455300"/>
            <a:ext cx="17400" cy="851400"/>
          </a:xfrm>
          <a:prstGeom prst="straightConnector1">
            <a:avLst/>
          </a:prstGeom>
          <a:noFill/>
          <a:ln cap="flat" cmpd="sng" w="19050">
            <a:solidFill>
              <a:srgbClr val="9E9E9E"/>
            </a:solidFill>
            <a:prstDash val="solid"/>
            <a:round/>
            <a:headEnd len="med" w="med" type="none"/>
            <a:tailEnd len="med" w="med" type="triangle"/>
          </a:ln>
        </p:spPr>
      </p:cxnSp>
      <p:graphicFrame>
        <p:nvGraphicFramePr>
          <p:cNvPr id="241" name="Google Shape;241;p39"/>
          <p:cNvGraphicFramePr/>
          <p:nvPr/>
        </p:nvGraphicFramePr>
        <p:xfrm>
          <a:off x="5717471" y="3614008"/>
          <a:ext cx="3000000" cy="3000000"/>
        </p:xfrm>
        <a:graphic>
          <a:graphicData uri="http://schemas.openxmlformats.org/drawingml/2006/table">
            <a:tbl>
              <a:tblPr>
                <a:noFill/>
                <a:tableStyleId>{42FD65BC-BAF0-4204-8C8A-DE3CEE3FE4E1}</a:tableStyleId>
              </a:tblPr>
              <a:tblGrid>
                <a:gridCol w="1510825"/>
                <a:gridCol w="1510825"/>
              </a:tblGrid>
              <a:tr h="381000">
                <a:tc>
                  <a:txBody>
                    <a:bodyPr/>
                    <a:lstStyle/>
                    <a:p>
                      <a:pPr indent="0" lvl="0" marL="0" rtl="0" algn="l">
                        <a:spcBef>
                          <a:spcPts val="0"/>
                        </a:spcBef>
                        <a:spcAft>
                          <a:spcPts val="0"/>
                        </a:spcAft>
                        <a:buNone/>
                      </a:pPr>
                      <a:r>
                        <a:rPr b="1" lang="en">
                          <a:solidFill>
                            <a:schemeClr val="dk2"/>
                          </a:solidFill>
                          <a:latin typeface="Gill Sans"/>
                          <a:ea typeface="Gill Sans"/>
                          <a:cs typeface="Gill Sans"/>
                          <a:sym typeface="Gill Sans"/>
                        </a:rPr>
                        <a:t>Years of Experience</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Gill Sans"/>
                          <a:ea typeface="Gill Sans"/>
                          <a:cs typeface="Gill Sans"/>
                          <a:sym typeface="Gill Sans"/>
                        </a:rPr>
                        <a:t>Salary</a:t>
                      </a:r>
                      <a:endParaRPr b="1">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4</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Gill Sans"/>
                          <a:ea typeface="Gill Sans"/>
                          <a:cs typeface="Gill Sans"/>
                          <a:sym typeface="Gill Sans"/>
                        </a:rPr>
                        <a:t>8000</a:t>
                      </a:r>
                      <a:endParaRPr>
                        <a:solidFill>
                          <a:schemeClr val="dk2"/>
                        </a:solidFill>
                        <a:latin typeface="Gill Sans"/>
                        <a:ea typeface="Gill Sans"/>
                        <a:cs typeface="Gill Sans"/>
                        <a:sym typeface="Gill Sans"/>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cxnSp>
        <p:nvCxnSpPr>
          <p:cNvPr id="242" name="Google Shape;242;p39"/>
          <p:cNvCxnSpPr>
            <a:stCxn id="238" idx="2"/>
          </p:cNvCxnSpPr>
          <p:nvPr/>
        </p:nvCxnSpPr>
        <p:spPr>
          <a:xfrm>
            <a:off x="7226425" y="2836800"/>
            <a:ext cx="900" cy="803100"/>
          </a:xfrm>
          <a:prstGeom prst="straightConnector1">
            <a:avLst/>
          </a:prstGeom>
          <a:noFill/>
          <a:ln cap="flat" cmpd="sng" w="19050">
            <a:solidFill>
              <a:srgbClr val="9E9E9E"/>
            </a:solidFill>
            <a:prstDash val="solid"/>
            <a:round/>
            <a:headEnd len="med" w="med" type="none"/>
            <a:tailEnd len="med" w="med" type="triangle"/>
          </a:ln>
        </p:spPr>
      </p:cxnSp>
      <p:sp>
        <p:nvSpPr>
          <p:cNvPr id="243" name="Google Shape;243;p39"/>
          <p:cNvSpPr txBox="1"/>
          <p:nvPr/>
        </p:nvSpPr>
        <p:spPr>
          <a:xfrm>
            <a:off x="1710801" y="1300275"/>
            <a:ext cx="15051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Historical Data</a:t>
            </a:r>
            <a:endParaRPr>
              <a:solidFill>
                <a:srgbClr val="666666"/>
              </a:solidFill>
              <a:latin typeface="Quattrocento Sans"/>
              <a:ea typeface="Quattrocento Sans"/>
              <a:cs typeface="Quattrocento Sans"/>
              <a:sym typeface="Quattrocento Sans"/>
            </a:endParaRPr>
          </a:p>
        </p:txBody>
      </p:sp>
      <p:sp>
        <p:nvSpPr>
          <p:cNvPr id="244" name="Google Shape;244;p39"/>
          <p:cNvSpPr txBox="1"/>
          <p:nvPr/>
        </p:nvSpPr>
        <p:spPr>
          <a:xfrm>
            <a:off x="6488526" y="58733"/>
            <a:ext cx="15051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Unknown Salary</a:t>
            </a:r>
            <a:endParaRPr>
              <a:solidFill>
                <a:srgbClr val="666666"/>
              </a:solidFill>
              <a:latin typeface="Quattrocento Sans"/>
              <a:ea typeface="Quattrocento Sans"/>
              <a:cs typeface="Quattrocento Sans"/>
              <a:sym typeface="Quattrocento Sans"/>
            </a:endParaRPr>
          </a:p>
        </p:txBody>
      </p:sp>
      <p:sp>
        <p:nvSpPr>
          <p:cNvPr id="245" name="Google Shape;245;p39"/>
          <p:cNvSpPr txBox="1"/>
          <p:nvPr/>
        </p:nvSpPr>
        <p:spPr>
          <a:xfrm>
            <a:off x="6473876" y="4608358"/>
            <a:ext cx="15051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Prediction</a:t>
            </a:r>
            <a:endParaRPr>
              <a:solidFill>
                <a:srgbClr val="666666"/>
              </a:solidFill>
              <a:latin typeface="Quattrocento Sans"/>
              <a:ea typeface="Quattrocento Sans"/>
              <a:cs typeface="Quattrocento Sans"/>
              <a:sym typeface="Quattrocento Sans"/>
            </a:endParaRPr>
          </a:p>
        </p:txBody>
      </p:sp>
      <p:sp>
        <p:nvSpPr>
          <p:cNvPr id="246" name="Google Shape;246;p39"/>
          <p:cNvSpPr txBox="1"/>
          <p:nvPr/>
        </p:nvSpPr>
        <p:spPr>
          <a:xfrm>
            <a:off x="35775" y="109175"/>
            <a:ext cx="56511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Let's formulate the machine learning problem..</a:t>
            </a:r>
            <a:endParaRPr sz="2200">
              <a:solidFill>
                <a:srgbClr val="666666"/>
              </a:solidFill>
              <a:latin typeface="Quattrocento Sans"/>
              <a:ea typeface="Quattrocento Sans"/>
              <a:cs typeface="Quattrocento Sans"/>
              <a:sym typeface="Quattrocento Sans"/>
            </a:endParaRPr>
          </a:p>
        </p:txBody>
      </p:sp>
      <p:sp>
        <p:nvSpPr>
          <p:cNvPr id="247" name="Google Shape;247;p39"/>
          <p:cNvSpPr txBox="1"/>
          <p:nvPr/>
        </p:nvSpPr>
        <p:spPr>
          <a:xfrm>
            <a:off x="4471476" y="2189858"/>
            <a:ext cx="1505100" cy="38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Training</a:t>
            </a:r>
            <a:endParaRPr>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p23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Lasso Regression</a:t>
            </a:r>
            <a:endParaRPr sz="3200">
              <a:solidFill>
                <a:schemeClr val="dk1"/>
              </a:solidFill>
              <a:latin typeface="Gill Sans"/>
              <a:ea typeface="Gill Sans"/>
              <a:cs typeface="Gill Sans"/>
              <a:sym typeface="Gill Sans"/>
            </a:endParaRPr>
          </a:p>
        </p:txBody>
      </p:sp>
      <p:pic>
        <p:nvPicPr>
          <p:cNvPr id="2140" name="Google Shape;2140;p237"/>
          <p:cNvPicPr preferRelativeResize="0"/>
          <p:nvPr/>
        </p:nvPicPr>
        <p:blipFill>
          <a:blip r:embed="rId3">
            <a:alphaModFix/>
          </a:blip>
          <a:stretch>
            <a:fillRect/>
          </a:stretch>
        </p:blipFill>
        <p:spPr>
          <a:xfrm>
            <a:off x="615911" y="837514"/>
            <a:ext cx="6022411" cy="2894103"/>
          </a:xfrm>
          <a:prstGeom prst="rect">
            <a:avLst/>
          </a:prstGeom>
          <a:noFill/>
          <a:ln>
            <a:noFill/>
          </a:ln>
        </p:spPr>
      </p:pic>
      <p:sp>
        <p:nvSpPr>
          <p:cNvPr id="2141" name="Google Shape;2141;p237"/>
          <p:cNvSpPr txBox="1"/>
          <p:nvPr/>
        </p:nvSpPr>
        <p:spPr>
          <a:xfrm>
            <a:off x="357188" y="3766935"/>
            <a:ext cx="8390700" cy="10671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dashed green line (with α = 10</a:t>
            </a:r>
            <a:r>
              <a:rPr baseline="30000" lang="en" sz="1900">
                <a:solidFill>
                  <a:schemeClr val="dk2"/>
                </a:solidFill>
                <a:latin typeface="Gill Sans"/>
                <a:ea typeface="Gill Sans"/>
                <a:cs typeface="Gill Sans"/>
                <a:sym typeface="Gill Sans"/>
              </a:rPr>
              <a:t>-7</a:t>
            </a:r>
            <a:r>
              <a:rPr lang="en" sz="1900">
                <a:solidFill>
                  <a:schemeClr val="dk2"/>
                </a:solidFill>
                <a:latin typeface="Gill Sans"/>
                <a:ea typeface="Gill Sans"/>
                <a:cs typeface="Gill Sans"/>
                <a:sym typeface="Gill Sans"/>
              </a:rPr>
              <a:t>) in the right plot</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Looks quadratic, almost linear</a:t>
            </a:r>
            <a:endParaRPr sz="1900">
              <a:solidFill>
                <a:schemeClr val="dk2"/>
              </a:solidFill>
              <a:latin typeface="Gill Sans"/>
              <a:ea typeface="Gill Sans"/>
              <a:cs typeface="Gill Sans"/>
              <a:sym typeface="Gill Sans"/>
            </a:endParaRPr>
          </a:p>
          <a:p>
            <a:pPr indent="-260350" lvl="1" marL="584200" marR="0" rtl="0" algn="l">
              <a:lnSpc>
                <a:spcPct val="10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All the weights for the high-degree polynomial features are equal to zero</a:t>
            </a:r>
            <a:endParaRPr sz="1900">
              <a:solidFill>
                <a:schemeClr val="dk2"/>
              </a:solidFill>
              <a:latin typeface="Gill Sans"/>
              <a:ea typeface="Gill Sans"/>
              <a:cs typeface="Gill Sans"/>
              <a:sym typeface="Gill Sans"/>
            </a:endParaRPr>
          </a:p>
          <a:p>
            <a:pPr indent="-260350" lvl="0" marL="292100" marR="0" rtl="0" algn="l">
              <a:lnSpc>
                <a:spcPct val="100000"/>
              </a:lnSpc>
              <a:spcBef>
                <a:spcPts val="0"/>
              </a:spcBef>
              <a:spcAft>
                <a:spcPts val="0"/>
              </a:spcAft>
              <a:buClr>
                <a:schemeClr val="dk2"/>
              </a:buClr>
              <a:buSzPts val="1900"/>
              <a:buFont typeface="Gill Sans"/>
              <a:buChar char="●"/>
            </a:pPr>
            <a:r>
              <a:t/>
            </a:r>
            <a:endParaRPr sz="1900">
              <a:solidFill>
                <a:schemeClr val="dk2"/>
              </a:solidFill>
              <a:latin typeface="Gill Sans"/>
              <a:ea typeface="Gill Sans"/>
              <a:cs typeface="Gill Sans"/>
              <a:sym typeface="Gill Sans"/>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23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Lasso Regression</a:t>
            </a:r>
            <a:endParaRPr sz="3200">
              <a:solidFill>
                <a:schemeClr val="dk1"/>
              </a:solidFill>
              <a:latin typeface="Gill Sans"/>
              <a:ea typeface="Gill Sans"/>
              <a:cs typeface="Gill Sans"/>
              <a:sym typeface="Gill Sans"/>
            </a:endParaRPr>
          </a:p>
        </p:txBody>
      </p:sp>
      <p:sp>
        <p:nvSpPr>
          <p:cNvPr id="2147" name="Google Shape;2147;p238"/>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rtl="0" algn="l">
              <a:lnSpc>
                <a:spcPct val="115000"/>
              </a:lnSpc>
              <a:spcBef>
                <a:spcPts val="0"/>
              </a:spcBef>
              <a:spcAft>
                <a:spcPts val="0"/>
              </a:spcAft>
              <a:buNone/>
            </a:pPr>
            <a:r>
              <a:rPr b="1" lang="en" sz="1900">
                <a:solidFill>
                  <a:schemeClr val="dk2"/>
                </a:solidFill>
                <a:latin typeface="Gill Sans"/>
                <a:ea typeface="Gill Sans"/>
                <a:cs typeface="Gill Sans"/>
                <a:sym typeface="Gill Sans"/>
              </a:rPr>
              <a:t>Lasso Regression using Scikit-Learn</a:t>
            </a:r>
            <a:endParaRPr b="1" sz="1900">
              <a:solidFill>
                <a:schemeClr val="dk2"/>
              </a:solidFill>
              <a:latin typeface="Gill Sans"/>
              <a:ea typeface="Gill Sans"/>
              <a:cs typeface="Gill Sans"/>
              <a:sym typeface="Gill Sans"/>
            </a:endParaRPr>
          </a:p>
          <a:p>
            <a:pPr indent="0" lvl="0" marL="0" rtl="0" algn="l">
              <a:lnSpc>
                <a:spcPct val="115000"/>
              </a:lnSpc>
              <a:spcBef>
                <a:spcPts val="0"/>
              </a:spcBef>
              <a:spcAft>
                <a:spcPts val="0"/>
              </a:spcAft>
              <a:buNone/>
            </a:pPr>
            <a:r>
              <a:t/>
            </a:r>
            <a:endParaRPr b="1" sz="1900">
              <a:solidFill>
                <a:schemeClr val="dk2"/>
              </a:solidFill>
              <a:latin typeface="Gill Sans"/>
              <a:ea typeface="Gill Sans"/>
              <a:cs typeface="Gill Sans"/>
              <a:sym typeface="Gill Sans"/>
            </a:endParaRPr>
          </a:p>
          <a:p>
            <a:pPr indent="0" lvl="0" marL="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from sklearn.linear_model import Lasso</a:t>
            </a:r>
            <a:endParaRPr sz="15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lasso_reg = Lasso(alpha=0.1)</a:t>
            </a:r>
            <a:endParaRPr sz="15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lasso_reg.fit(X, y)</a:t>
            </a:r>
            <a:endParaRPr sz="15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lasso_reg.predict([[1.5]])</a:t>
            </a:r>
            <a:endParaRPr sz="15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b="1" lang="en" sz="1500">
                <a:solidFill>
                  <a:schemeClr val="dk2"/>
                </a:solidFill>
                <a:latin typeface="Consolas"/>
                <a:ea typeface="Consolas"/>
                <a:cs typeface="Consolas"/>
                <a:sym typeface="Consolas"/>
              </a:rPr>
              <a:t>Output-</a:t>
            </a:r>
            <a:endParaRPr b="1" sz="15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t/>
            </a:r>
            <a:endParaRPr b="1" sz="15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lang="en" sz="1500">
                <a:solidFill>
                  <a:schemeClr val="dk2"/>
                </a:solidFill>
                <a:latin typeface="Consolas"/>
                <a:ea typeface="Consolas"/>
                <a:cs typeface="Consolas"/>
                <a:sym typeface="Consolas"/>
              </a:rPr>
              <a:t>array([ 1.53788174])</a:t>
            </a:r>
            <a:endParaRPr sz="1500">
              <a:solidFill>
                <a:schemeClr val="dk2"/>
              </a:solidFill>
              <a:latin typeface="Consolas"/>
              <a:ea typeface="Consolas"/>
              <a:cs typeface="Consolas"/>
              <a:sym typeface="Consolas"/>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sp>
        <p:nvSpPr>
          <p:cNvPr id="2152" name="Google Shape;2152;p23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Regularized Linear Models</a:t>
            </a:r>
            <a:endParaRPr sz="3200">
              <a:solidFill>
                <a:schemeClr val="dk1"/>
              </a:solidFill>
              <a:latin typeface="Gill Sans"/>
              <a:ea typeface="Gill Sans"/>
              <a:cs typeface="Gill Sans"/>
              <a:sym typeface="Gill Sans"/>
            </a:endParaRPr>
          </a:p>
        </p:txBody>
      </p:sp>
      <p:sp>
        <p:nvSpPr>
          <p:cNvPr id="2153" name="Google Shape;2153;p239"/>
          <p:cNvSpPr txBox="1"/>
          <p:nvPr/>
        </p:nvSpPr>
        <p:spPr>
          <a:xfrm>
            <a:off x="357100" y="901441"/>
            <a:ext cx="8429700" cy="3906300"/>
          </a:xfrm>
          <a:prstGeom prst="rect">
            <a:avLst/>
          </a:prstGeom>
          <a:noFill/>
          <a:ln>
            <a:noFill/>
          </a:ln>
        </p:spPr>
        <p:txBody>
          <a:bodyPr anchorCtr="0" anchor="ctr" bIns="58925" lIns="58925" spcFirstLastPara="1" rIns="58925" wrap="square" tIns="58925">
            <a:noAutofit/>
          </a:bodyPr>
          <a:lstStyle/>
          <a:p>
            <a:pPr indent="0" lvl="0" marL="0" marR="0" rtl="0" algn="ctr">
              <a:lnSpc>
                <a:spcPct val="115000"/>
              </a:lnSpc>
              <a:spcBef>
                <a:spcPts val="0"/>
              </a:spcBef>
              <a:spcAft>
                <a:spcPts val="0"/>
              </a:spcAft>
              <a:buNone/>
            </a:pPr>
            <a:r>
              <a:rPr lang="en" sz="3100">
                <a:solidFill>
                  <a:schemeClr val="dk2"/>
                </a:solidFill>
                <a:latin typeface="Gill Sans"/>
                <a:ea typeface="Gill Sans"/>
                <a:cs typeface="Gill Sans"/>
                <a:sym typeface="Gill Sans"/>
              </a:rPr>
              <a:t>Elastic Net</a:t>
            </a:r>
            <a:endParaRPr sz="3100">
              <a:solidFill>
                <a:schemeClr val="dk2"/>
              </a:solidFill>
              <a:latin typeface="Gill Sans"/>
              <a:ea typeface="Gill Sans"/>
              <a:cs typeface="Gill Sans"/>
              <a:sym typeface="Gill Sans"/>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sp>
        <p:nvSpPr>
          <p:cNvPr id="2158" name="Google Shape;2158;p24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Elastic Net</a:t>
            </a:r>
            <a:endParaRPr sz="3200">
              <a:solidFill>
                <a:schemeClr val="dk1"/>
              </a:solidFill>
              <a:latin typeface="Gill Sans"/>
              <a:ea typeface="Gill Sans"/>
              <a:cs typeface="Gill Sans"/>
              <a:sym typeface="Gill Sans"/>
            </a:endParaRPr>
          </a:p>
        </p:txBody>
      </p:sp>
      <p:sp>
        <p:nvSpPr>
          <p:cNvPr id="2159" name="Google Shape;2159;p240"/>
          <p:cNvSpPr txBox="1"/>
          <p:nvPr/>
        </p:nvSpPr>
        <p:spPr>
          <a:xfrm>
            <a:off x="357100" y="901441"/>
            <a:ext cx="8429700" cy="1175400"/>
          </a:xfrm>
          <a:prstGeom prst="rect">
            <a:avLst/>
          </a:prstGeom>
          <a:noFill/>
          <a:ln>
            <a:noFill/>
          </a:ln>
        </p:spPr>
        <p:txBody>
          <a:bodyPr anchorCtr="0" anchor="t" bIns="58925" lIns="58925" spcFirstLastPara="1" rIns="58925" wrap="square" tIns="58925">
            <a:noAutofit/>
          </a:bodyPr>
          <a:lstStyle/>
          <a:p>
            <a:pPr indent="-260350" lvl="0" marL="29210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Elastic Net is middle ground </a:t>
            </a:r>
            <a:endParaRPr sz="1900">
              <a:solidFill>
                <a:schemeClr val="dk2"/>
              </a:solidFill>
              <a:latin typeface="Gill Sans"/>
              <a:ea typeface="Gill Sans"/>
              <a:cs typeface="Gill Sans"/>
              <a:sym typeface="Gill Sans"/>
            </a:endParaRPr>
          </a:p>
          <a:p>
            <a:pPr indent="-260350" lvl="1" marL="58420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Between Ridge Regression and Lasso Regression</a:t>
            </a:r>
            <a:endParaRPr sz="1900">
              <a:solidFill>
                <a:schemeClr val="dk2"/>
              </a:solidFill>
              <a:latin typeface="Gill Sans"/>
              <a:ea typeface="Gill Sans"/>
              <a:cs typeface="Gill Sans"/>
              <a:sym typeface="Gill Sans"/>
            </a:endParaRPr>
          </a:p>
          <a:p>
            <a:pPr indent="-260350" lvl="0" marL="29210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regularization term is a </a:t>
            </a:r>
            <a:endParaRPr sz="1900">
              <a:solidFill>
                <a:schemeClr val="dk2"/>
              </a:solidFill>
              <a:latin typeface="Gill Sans"/>
              <a:ea typeface="Gill Sans"/>
              <a:cs typeface="Gill Sans"/>
              <a:sym typeface="Gill Sans"/>
            </a:endParaRPr>
          </a:p>
          <a:p>
            <a:pPr indent="-260350" lvl="1" marL="58420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Simple mix of both Ridge and Lasso’s regularization terms</a:t>
            </a:r>
            <a:endParaRPr sz="1900">
              <a:solidFill>
                <a:schemeClr val="dk2"/>
              </a:solidFill>
              <a:latin typeface="Gill Sans"/>
              <a:ea typeface="Gill Sans"/>
              <a:cs typeface="Gill Sans"/>
              <a:sym typeface="Gill Sans"/>
            </a:endParaRPr>
          </a:p>
        </p:txBody>
      </p:sp>
      <p:pic>
        <p:nvPicPr>
          <p:cNvPr id="2160" name="Google Shape;2160;p240"/>
          <p:cNvPicPr preferRelativeResize="0"/>
          <p:nvPr/>
        </p:nvPicPr>
        <p:blipFill>
          <a:blip r:embed="rId3">
            <a:alphaModFix/>
          </a:blip>
          <a:stretch>
            <a:fillRect/>
          </a:stretch>
        </p:blipFill>
        <p:spPr>
          <a:xfrm>
            <a:off x="781295" y="2784744"/>
            <a:ext cx="5685979" cy="808695"/>
          </a:xfrm>
          <a:prstGeom prst="rect">
            <a:avLst/>
          </a:prstGeom>
          <a:noFill/>
          <a:ln>
            <a:noFill/>
          </a:ln>
        </p:spPr>
      </p:pic>
      <p:sp>
        <p:nvSpPr>
          <p:cNvPr id="2161" name="Google Shape;2161;p240"/>
          <p:cNvSpPr txBox="1"/>
          <p:nvPr/>
        </p:nvSpPr>
        <p:spPr>
          <a:xfrm>
            <a:off x="3255926" y="2398992"/>
            <a:ext cx="2895000" cy="345600"/>
          </a:xfrm>
          <a:prstGeom prst="rect">
            <a:avLst/>
          </a:prstGeom>
          <a:noFill/>
          <a:ln>
            <a:noFill/>
          </a:ln>
        </p:spPr>
        <p:txBody>
          <a:bodyPr anchorCtr="0" anchor="t" bIns="58925" lIns="58925" spcFirstLastPara="1" rIns="58925" wrap="square" tIns="58925">
            <a:noAutofit/>
          </a:bodyPr>
          <a:lstStyle/>
          <a:p>
            <a:pPr indent="0" lvl="0" marL="0" rtl="0" algn="l">
              <a:lnSpc>
                <a:spcPct val="115000"/>
              </a:lnSpc>
              <a:spcBef>
                <a:spcPts val="0"/>
              </a:spcBef>
              <a:spcAft>
                <a:spcPts val="0"/>
              </a:spcAft>
              <a:buNone/>
            </a:pPr>
            <a:r>
              <a:rPr lang="en" sz="1900">
                <a:solidFill>
                  <a:schemeClr val="dk2"/>
                </a:solidFill>
                <a:latin typeface="Gill Sans"/>
                <a:ea typeface="Gill Sans"/>
                <a:cs typeface="Gill Sans"/>
                <a:sym typeface="Gill Sans"/>
              </a:rPr>
              <a:t>Elastic Net cost function</a:t>
            </a:r>
            <a:endParaRPr sz="1900">
              <a:solidFill>
                <a:schemeClr val="dk2"/>
              </a:solidFill>
              <a:latin typeface="Gill Sans"/>
              <a:ea typeface="Gill Sans"/>
              <a:cs typeface="Gill Sans"/>
              <a:sym typeface="Gill Sans"/>
            </a:endParaRPr>
          </a:p>
        </p:txBody>
      </p:sp>
      <p:sp>
        <p:nvSpPr>
          <p:cNvPr id="2162" name="Google Shape;2162;p240"/>
          <p:cNvSpPr txBox="1"/>
          <p:nvPr/>
        </p:nvSpPr>
        <p:spPr>
          <a:xfrm>
            <a:off x="883758" y="4229205"/>
            <a:ext cx="3146100" cy="345600"/>
          </a:xfrm>
          <a:prstGeom prst="rect">
            <a:avLst/>
          </a:prstGeom>
          <a:noFill/>
          <a:ln>
            <a:noFill/>
          </a:ln>
        </p:spPr>
        <p:txBody>
          <a:bodyPr anchorCtr="0" anchor="t" bIns="58925" lIns="58925" spcFirstLastPara="1" rIns="58925" wrap="square" tIns="58925">
            <a:noAutofit/>
          </a:bodyPr>
          <a:lstStyle/>
          <a:p>
            <a:pPr indent="0" lvl="0" marL="0" rtl="0" algn="ctr">
              <a:lnSpc>
                <a:spcPct val="115000"/>
              </a:lnSpc>
              <a:spcBef>
                <a:spcPts val="0"/>
              </a:spcBef>
              <a:spcAft>
                <a:spcPts val="0"/>
              </a:spcAft>
              <a:buNone/>
            </a:pPr>
            <a:r>
              <a:rPr lang="en" sz="1900">
                <a:solidFill>
                  <a:schemeClr val="dk2"/>
                </a:solidFill>
                <a:latin typeface="Gill Sans"/>
                <a:ea typeface="Gill Sans"/>
                <a:cs typeface="Gill Sans"/>
                <a:sym typeface="Gill Sans"/>
              </a:rPr>
              <a:t>Lasso’s regularization term</a:t>
            </a:r>
            <a:endParaRPr sz="1900">
              <a:solidFill>
                <a:schemeClr val="dk2"/>
              </a:solidFill>
              <a:latin typeface="Gill Sans"/>
              <a:ea typeface="Gill Sans"/>
              <a:cs typeface="Gill Sans"/>
              <a:sym typeface="Gill Sans"/>
            </a:endParaRPr>
          </a:p>
        </p:txBody>
      </p:sp>
      <p:sp>
        <p:nvSpPr>
          <p:cNvPr id="2163" name="Google Shape;2163;p240"/>
          <p:cNvSpPr txBox="1"/>
          <p:nvPr/>
        </p:nvSpPr>
        <p:spPr>
          <a:xfrm>
            <a:off x="5216467" y="4229205"/>
            <a:ext cx="3146100" cy="345600"/>
          </a:xfrm>
          <a:prstGeom prst="rect">
            <a:avLst/>
          </a:prstGeom>
          <a:noFill/>
          <a:ln>
            <a:noFill/>
          </a:ln>
        </p:spPr>
        <p:txBody>
          <a:bodyPr anchorCtr="0" anchor="t" bIns="58925" lIns="58925" spcFirstLastPara="1" rIns="58925" wrap="square" tIns="58925">
            <a:noAutofit/>
          </a:bodyPr>
          <a:lstStyle/>
          <a:p>
            <a:pPr indent="0" lvl="0" marL="0" rtl="0" algn="ctr">
              <a:lnSpc>
                <a:spcPct val="115000"/>
              </a:lnSpc>
              <a:spcBef>
                <a:spcPts val="0"/>
              </a:spcBef>
              <a:spcAft>
                <a:spcPts val="0"/>
              </a:spcAft>
              <a:buNone/>
            </a:pPr>
            <a:r>
              <a:rPr lang="en" sz="1900">
                <a:solidFill>
                  <a:schemeClr val="dk2"/>
                </a:solidFill>
                <a:latin typeface="Gill Sans"/>
                <a:ea typeface="Gill Sans"/>
                <a:cs typeface="Gill Sans"/>
                <a:sym typeface="Gill Sans"/>
              </a:rPr>
              <a:t>Ridge regularization term</a:t>
            </a:r>
            <a:endParaRPr sz="1900">
              <a:solidFill>
                <a:schemeClr val="dk2"/>
              </a:solidFill>
              <a:latin typeface="Gill Sans"/>
              <a:ea typeface="Gill Sans"/>
              <a:cs typeface="Gill Sans"/>
              <a:sym typeface="Gill Sans"/>
            </a:endParaRPr>
          </a:p>
        </p:txBody>
      </p:sp>
      <p:cxnSp>
        <p:nvCxnSpPr>
          <p:cNvPr id="2164" name="Google Shape;2164;p240"/>
          <p:cNvCxnSpPr>
            <a:stCxn id="2162" idx="0"/>
          </p:cNvCxnSpPr>
          <p:nvPr/>
        </p:nvCxnSpPr>
        <p:spPr>
          <a:xfrm flipH="1" rot="10800000">
            <a:off x="2456808" y="3614505"/>
            <a:ext cx="2598300" cy="614700"/>
          </a:xfrm>
          <a:prstGeom prst="straightConnector1">
            <a:avLst/>
          </a:prstGeom>
          <a:noFill/>
          <a:ln cap="flat" cmpd="sng" w="38100">
            <a:solidFill>
              <a:schemeClr val="dk2"/>
            </a:solidFill>
            <a:prstDash val="solid"/>
            <a:round/>
            <a:headEnd len="med" w="med" type="none"/>
            <a:tailEnd len="med" w="med" type="triangle"/>
          </a:ln>
        </p:spPr>
      </p:cxnSp>
      <p:cxnSp>
        <p:nvCxnSpPr>
          <p:cNvPr id="2165" name="Google Shape;2165;p240"/>
          <p:cNvCxnSpPr>
            <a:stCxn id="2163" idx="0"/>
          </p:cNvCxnSpPr>
          <p:nvPr/>
        </p:nvCxnSpPr>
        <p:spPr>
          <a:xfrm flipH="1" rot="10800000">
            <a:off x="6789517" y="3570405"/>
            <a:ext cx="1305600" cy="6588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sp>
        <p:nvSpPr>
          <p:cNvPr id="2170" name="Google Shape;2170;p24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Elastic Net</a:t>
            </a:r>
            <a:endParaRPr sz="3200">
              <a:solidFill>
                <a:schemeClr val="dk1"/>
              </a:solidFill>
              <a:latin typeface="Gill Sans"/>
              <a:ea typeface="Gill Sans"/>
              <a:cs typeface="Gill Sans"/>
              <a:sym typeface="Gill Sans"/>
            </a:endParaRPr>
          </a:p>
        </p:txBody>
      </p:sp>
      <p:sp>
        <p:nvSpPr>
          <p:cNvPr id="2171" name="Google Shape;2171;p241"/>
          <p:cNvSpPr txBox="1"/>
          <p:nvPr/>
        </p:nvSpPr>
        <p:spPr>
          <a:xfrm>
            <a:off x="357100" y="901441"/>
            <a:ext cx="8429700" cy="432900"/>
          </a:xfrm>
          <a:prstGeom prst="rect">
            <a:avLst/>
          </a:prstGeom>
          <a:noFill/>
          <a:ln>
            <a:noFill/>
          </a:ln>
        </p:spPr>
        <p:txBody>
          <a:bodyPr anchorCtr="0" anchor="t" bIns="58925" lIns="58925" spcFirstLastPara="1" rIns="58925" wrap="square" tIns="58925">
            <a:noAutofit/>
          </a:bodyPr>
          <a:lstStyle/>
          <a:p>
            <a:pPr indent="-260350" lvl="0" marL="29210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When r = 0</a:t>
            </a:r>
            <a:endParaRPr sz="1900">
              <a:solidFill>
                <a:schemeClr val="dk2"/>
              </a:solidFill>
              <a:latin typeface="Gill Sans"/>
              <a:ea typeface="Gill Sans"/>
              <a:cs typeface="Gill Sans"/>
              <a:sym typeface="Gill Sans"/>
            </a:endParaRPr>
          </a:p>
          <a:p>
            <a:pPr indent="-260350" lvl="1" marL="58420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Elastic Net is equivalent to Ridge Regression</a:t>
            </a:r>
            <a:endParaRPr sz="1900">
              <a:solidFill>
                <a:schemeClr val="dk2"/>
              </a:solidFill>
              <a:latin typeface="Gill Sans"/>
              <a:ea typeface="Gill Sans"/>
              <a:cs typeface="Gill Sans"/>
              <a:sym typeface="Gill Sans"/>
            </a:endParaRPr>
          </a:p>
        </p:txBody>
      </p:sp>
      <p:pic>
        <p:nvPicPr>
          <p:cNvPr id="2172" name="Google Shape;2172;p241"/>
          <p:cNvPicPr preferRelativeResize="0"/>
          <p:nvPr/>
        </p:nvPicPr>
        <p:blipFill>
          <a:blip r:embed="rId3">
            <a:alphaModFix/>
          </a:blip>
          <a:stretch>
            <a:fillRect/>
          </a:stretch>
        </p:blipFill>
        <p:spPr>
          <a:xfrm>
            <a:off x="781383" y="1962853"/>
            <a:ext cx="5685979" cy="808695"/>
          </a:xfrm>
          <a:prstGeom prst="rect">
            <a:avLst/>
          </a:prstGeom>
          <a:noFill/>
          <a:ln>
            <a:noFill/>
          </a:ln>
        </p:spPr>
      </p:pic>
      <p:sp>
        <p:nvSpPr>
          <p:cNvPr id="2173" name="Google Shape;2173;p241"/>
          <p:cNvSpPr txBox="1"/>
          <p:nvPr/>
        </p:nvSpPr>
        <p:spPr>
          <a:xfrm>
            <a:off x="3256014" y="1577101"/>
            <a:ext cx="2895000" cy="345600"/>
          </a:xfrm>
          <a:prstGeom prst="rect">
            <a:avLst/>
          </a:prstGeom>
          <a:noFill/>
          <a:ln>
            <a:noFill/>
          </a:ln>
        </p:spPr>
        <p:txBody>
          <a:bodyPr anchorCtr="0" anchor="t" bIns="58925" lIns="58925" spcFirstLastPara="1" rIns="58925" wrap="square" tIns="58925">
            <a:noAutofit/>
          </a:bodyPr>
          <a:lstStyle/>
          <a:p>
            <a:pPr indent="0" lvl="0" marL="0" rtl="0" algn="l">
              <a:lnSpc>
                <a:spcPct val="115000"/>
              </a:lnSpc>
              <a:spcBef>
                <a:spcPts val="0"/>
              </a:spcBef>
              <a:spcAft>
                <a:spcPts val="0"/>
              </a:spcAft>
              <a:buNone/>
            </a:pPr>
            <a:r>
              <a:rPr lang="en" sz="1900">
                <a:solidFill>
                  <a:schemeClr val="dk2"/>
                </a:solidFill>
                <a:latin typeface="Gill Sans"/>
                <a:ea typeface="Gill Sans"/>
                <a:cs typeface="Gill Sans"/>
                <a:sym typeface="Gill Sans"/>
              </a:rPr>
              <a:t>Elastic Net cost function</a:t>
            </a:r>
            <a:endParaRPr sz="1900">
              <a:solidFill>
                <a:schemeClr val="dk2"/>
              </a:solidFill>
              <a:latin typeface="Gill Sans"/>
              <a:ea typeface="Gill Sans"/>
              <a:cs typeface="Gill Sans"/>
              <a:sym typeface="Gill Sans"/>
            </a:endParaRPr>
          </a:p>
        </p:txBody>
      </p:sp>
      <p:pic>
        <p:nvPicPr>
          <p:cNvPr id="2174" name="Google Shape;2174;p241"/>
          <p:cNvPicPr preferRelativeResize="0"/>
          <p:nvPr/>
        </p:nvPicPr>
        <p:blipFill>
          <a:blip r:embed="rId4">
            <a:alphaModFix/>
          </a:blip>
          <a:stretch>
            <a:fillRect/>
          </a:stretch>
        </p:blipFill>
        <p:spPr>
          <a:xfrm>
            <a:off x="2406410" y="3523566"/>
            <a:ext cx="3445744" cy="808695"/>
          </a:xfrm>
          <a:prstGeom prst="rect">
            <a:avLst/>
          </a:prstGeom>
          <a:noFill/>
          <a:ln>
            <a:noFill/>
          </a:ln>
        </p:spPr>
      </p:pic>
      <p:sp>
        <p:nvSpPr>
          <p:cNvPr id="2175" name="Google Shape;2175;p241"/>
          <p:cNvSpPr/>
          <p:nvPr/>
        </p:nvSpPr>
        <p:spPr>
          <a:xfrm>
            <a:off x="4725193" y="2836884"/>
            <a:ext cx="212100" cy="616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
        <p:nvSpPr>
          <p:cNvPr id="2176" name="Google Shape;2176;p241"/>
          <p:cNvSpPr txBox="1"/>
          <p:nvPr/>
        </p:nvSpPr>
        <p:spPr>
          <a:xfrm>
            <a:off x="4989287" y="2919112"/>
            <a:ext cx="2895000" cy="345600"/>
          </a:xfrm>
          <a:prstGeom prst="rect">
            <a:avLst/>
          </a:prstGeom>
          <a:noFill/>
          <a:ln>
            <a:noFill/>
          </a:ln>
        </p:spPr>
        <p:txBody>
          <a:bodyPr anchorCtr="0" anchor="t" bIns="58925" lIns="58925" spcFirstLastPara="1" rIns="58925" wrap="square" tIns="58925">
            <a:noAutofit/>
          </a:bodyPr>
          <a:lstStyle/>
          <a:p>
            <a:pPr indent="0" lvl="0" marL="0" rtl="0" algn="l">
              <a:lnSpc>
                <a:spcPct val="115000"/>
              </a:lnSpc>
              <a:spcBef>
                <a:spcPts val="0"/>
              </a:spcBef>
              <a:spcAft>
                <a:spcPts val="0"/>
              </a:spcAft>
              <a:buNone/>
            </a:pPr>
            <a:r>
              <a:rPr lang="en" sz="1900">
                <a:solidFill>
                  <a:schemeClr val="dk2"/>
                </a:solidFill>
                <a:latin typeface="Gill Sans"/>
                <a:ea typeface="Gill Sans"/>
                <a:cs typeface="Gill Sans"/>
                <a:sym typeface="Gill Sans"/>
              </a:rPr>
              <a:t>When r=0</a:t>
            </a:r>
            <a:endParaRPr sz="1900">
              <a:solidFill>
                <a:schemeClr val="dk2"/>
              </a:solidFill>
              <a:latin typeface="Gill Sans"/>
              <a:ea typeface="Gill Sans"/>
              <a:cs typeface="Gill Sans"/>
              <a:sym typeface="Gill Sans"/>
            </a:endParaRPr>
          </a:p>
        </p:txBody>
      </p:sp>
      <p:sp>
        <p:nvSpPr>
          <p:cNvPr id="2177" name="Google Shape;2177;p241"/>
          <p:cNvSpPr txBox="1"/>
          <p:nvPr/>
        </p:nvSpPr>
        <p:spPr>
          <a:xfrm>
            <a:off x="2923260" y="4332261"/>
            <a:ext cx="3816000" cy="345600"/>
          </a:xfrm>
          <a:prstGeom prst="rect">
            <a:avLst/>
          </a:prstGeom>
          <a:noFill/>
          <a:ln>
            <a:noFill/>
          </a:ln>
        </p:spPr>
        <p:txBody>
          <a:bodyPr anchorCtr="0" anchor="t" bIns="58925" lIns="58925" spcFirstLastPara="1" rIns="58925" wrap="square" tIns="58925">
            <a:noAutofit/>
          </a:bodyPr>
          <a:lstStyle/>
          <a:p>
            <a:pPr indent="0" lvl="0" marL="0" rtl="0" algn="l">
              <a:lnSpc>
                <a:spcPct val="115000"/>
              </a:lnSpc>
              <a:spcBef>
                <a:spcPts val="0"/>
              </a:spcBef>
              <a:spcAft>
                <a:spcPts val="0"/>
              </a:spcAft>
              <a:buNone/>
            </a:pPr>
            <a:r>
              <a:rPr lang="en" sz="1900">
                <a:solidFill>
                  <a:schemeClr val="dk2"/>
                </a:solidFill>
                <a:latin typeface="Gill Sans"/>
                <a:ea typeface="Gill Sans"/>
                <a:cs typeface="Gill Sans"/>
                <a:sym typeface="Gill Sans"/>
              </a:rPr>
              <a:t>Ridge Regression cost function</a:t>
            </a:r>
            <a:endParaRPr sz="1900">
              <a:solidFill>
                <a:schemeClr val="dk2"/>
              </a:solidFill>
              <a:latin typeface="Gill Sans"/>
              <a:ea typeface="Gill Sans"/>
              <a:cs typeface="Gill Sans"/>
              <a:sym typeface="Gill Sans"/>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24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Elastic Net</a:t>
            </a:r>
            <a:endParaRPr sz="3200">
              <a:solidFill>
                <a:schemeClr val="dk1"/>
              </a:solidFill>
              <a:latin typeface="Gill Sans"/>
              <a:ea typeface="Gill Sans"/>
              <a:cs typeface="Gill Sans"/>
              <a:sym typeface="Gill Sans"/>
            </a:endParaRPr>
          </a:p>
        </p:txBody>
      </p:sp>
      <p:sp>
        <p:nvSpPr>
          <p:cNvPr id="2183" name="Google Shape;2183;p242"/>
          <p:cNvSpPr txBox="1"/>
          <p:nvPr/>
        </p:nvSpPr>
        <p:spPr>
          <a:xfrm>
            <a:off x="357100" y="901441"/>
            <a:ext cx="8429700" cy="432900"/>
          </a:xfrm>
          <a:prstGeom prst="rect">
            <a:avLst/>
          </a:prstGeom>
          <a:noFill/>
          <a:ln>
            <a:noFill/>
          </a:ln>
        </p:spPr>
        <p:txBody>
          <a:bodyPr anchorCtr="0" anchor="t" bIns="58925" lIns="58925" spcFirstLastPara="1" rIns="58925" wrap="square" tIns="58925">
            <a:noAutofit/>
          </a:bodyPr>
          <a:lstStyle/>
          <a:p>
            <a:pPr indent="-260350" lvl="0" marL="29210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When r = 1</a:t>
            </a:r>
            <a:endParaRPr sz="1900">
              <a:solidFill>
                <a:schemeClr val="dk2"/>
              </a:solidFill>
              <a:latin typeface="Gill Sans"/>
              <a:ea typeface="Gill Sans"/>
              <a:cs typeface="Gill Sans"/>
              <a:sym typeface="Gill Sans"/>
            </a:endParaRPr>
          </a:p>
          <a:p>
            <a:pPr indent="-260350" lvl="1" marL="58420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Elastic Net is equivalent to Lasso Regression</a:t>
            </a:r>
            <a:endParaRPr sz="1900">
              <a:solidFill>
                <a:schemeClr val="dk2"/>
              </a:solidFill>
              <a:latin typeface="Gill Sans"/>
              <a:ea typeface="Gill Sans"/>
              <a:cs typeface="Gill Sans"/>
              <a:sym typeface="Gill Sans"/>
            </a:endParaRPr>
          </a:p>
        </p:txBody>
      </p:sp>
      <p:pic>
        <p:nvPicPr>
          <p:cNvPr id="2184" name="Google Shape;2184;p242"/>
          <p:cNvPicPr preferRelativeResize="0"/>
          <p:nvPr/>
        </p:nvPicPr>
        <p:blipFill>
          <a:blip r:embed="rId3">
            <a:alphaModFix/>
          </a:blip>
          <a:stretch>
            <a:fillRect/>
          </a:stretch>
        </p:blipFill>
        <p:spPr>
          <a:xfrm>
            <a:off x="781383" y="1962853"/>
            <a:ext cx="5685979" cy="808695"/>
          </a:xfrm>
          <a:prstGeom prst="rect">
            <a:avLst/>
          </a:prstGeom>
          <a:noFill/>
          <a:ln>
            <a:noFill/>
          </a:ln>
        </p:spPr>
      </p:pic>
      <p:sp>
        <p:nvSpPr>
          <p:cNvPr id="2185" name="Google Shape;2185;p242"/>
          <p:cNvSpPr txBox="1"/>
          <p:nvPr/>
        </p:nvSpPr>
        <p:spPr>
          <a:xfrm>
            <a:off x="3256014" y="1577101"/>
            <a:ext cx="2895000" cy="345600"/>
          </a:xfrm>
          <a:prstGeom prst="rect">
            <a:avLst/>
          </a:prstGeom>
          <a:noFill/>
          <a:ln>
            <a:noFill/>
          </a:ln>
        </p:spPr>
        <p:txBody>
          <a:bodyPr anchorCtr="0" anchor="t" bIns="58925" lIns="58925" spcFirstLastPara="1" rIns="58925" wrap="square" tIns="58925">
            <a:noAutofit/>
          </a:bodyPr>
          <a:lstStyle/>
          <a:p>
            <a:pPr indent="0" lvl="0" marL="0" rtl="0" algn="l">
              <a:lnSpc>
                <a:spcPct val="115000"/>
              </a:lnSpc>
              <a:spcBef>
                <a:spcPts val="0"/>
              </a:spcBef>
              <a:spcAft>
                <a:spcPts val="0"/>
              </a:spcAft>
              <a:buNone/>
            </a:pPr>
            <a:r>
              <a:rPr lang="en" sz="1900">
                <a:solidFill>
                  <a:schemeClr val="dk2"/>
                </a:solidFill>
                <a:latin typeface="Gill Sans"/>
                <a:ea typeface="Gill Sans"/>
                <a:cs typeface="Gill Sans"/>
                <a:sym typeface="Gill Sans"/>
              </a:rPr>
              <a:t>Elastic Net cost function</a:t>
            </a:r>
            <a:endParaRPr sz="1900">
              <a:solidFill>
                <a:schemeClr val="dk2"/>
              </a:solidFill>
              <a:latin typeface="Gill Sans"/>
              <a:ea typeface="Gill Sans"/>
              <a:cs typeface="Gill Sans"/>
              <a:sym typeface="Gill Sans"/>
            </a:endParaRPr>
          </a:p>
        </p:txBody>
      </p:sp>
      <p:sp>
        <p:nvSpPr>
          <p:cNvPr id="2186" name="Google Shape;2186;p242"/>
          <p:cNvSpPr/>
          <p:nvPr/>
        </p:nvSpPr>
        <p:spPr>
          <a:xfrm>
            <a:off x="4725193" y="2836884"/>
            <a:ext cx="212100" cy="616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
        <p:nvSpPr>
          <p:cNvPr id="2187" name="Google Shape;2187;p242"/>
          <p:cNvSpPr txBox="1"/>
          <p:nvPr/>
        </p:nvSpPr>
        <p:spPr>
          <a:xfrm>
            <a:off x="4989287" y="2919112"/>
            <a:ext cx="2895000" cy="345600"/>
          </a:xfrm>
          <a:prstGeom prst="rect">
            <a:avLst/>
          </a:prstGeom>
          <a:noFill/>
          <a:ln>
            <a:noFill/>
          </a:ln>
        </p:spPr>
        <p:txBody>
          <a:bodyPr anchorCtr="0" anchor="t" bIns="58925" lIns="58925" spcFirstLastPara="1" rIns="58925" wrap="square" tIns="58925">
            <a:noAutofit/>
          </a:bodyPr>
          <a:lstStyle/>
          <a:p>
            <a:pPr indent="0" lvl="0" marL="0" rtl="0" algn="l">
              <a:lnSpc>
                <a:spcPct val="115000"/>
              </a:lnSpc>
              <a:spcBef>
                <a:spcPts val="0"/>
              </a:spcBef>
              <a:spcAft>
                <a:spcPts val="0"/>
              </a:spcAft>
              <a:buNone/>
            </a:pPr>
            <a:r>
              <a:rPr lang="en" sz="1900">
                <a:solidFill>
                  <a:schemeClr val="dk2"/>
                </a:solidFill>
                <a:latin typeface="Gill Sans"/>
                <a:ea typeface="Gill Sans"/>
                <a:cs typeface="Gill Sans"/>
                <a:sym typeface="Gill Sans"/>
              </a:rPr>
              <a:t>When r=1</a:t>
            </a:r>
            <a:endParaRPr sz="1900">
              <a:solidFill>
                <a:schemeClr val="dk2"/>
              </a:solidFill>
              <a:latin typeface="Gill Sans"/>
              <a:ea typeface="Gill Sans"/>
              <a:cs typeface="Gill Sans"/>
              <a:sym typeface="Gill Sans"/>
            </a:endParaRPr>
          </a:p>
        </p:txBody>
      </p:sp>
      <p:sp>
        <p:nvSpPr>
          <p:cNvPr id="2188" name="Google Shape;2188;p242"/>
          <p:cNvSpPr txBox="1"/>
          <p:nvPr/>
        </p:nvSpPr>
        <p:spPr>
          <a:xfrm>
            <a:off x="2923260" y="4332261"/>
            <a:ext cx="3816000" cy="345600"/>
          </a:xfrm>
          <a:prstGeom prst="rect">
            <a:avLst/>
          </a:prstGeom>
          <a:noFill/>
          <a:ln>
            <a:noFill/>
          </a:ln>
        </p:spPr>
        <p:txBody>
          <a:bodyPr anchorCtr="0" anchor="t" bIns="58925" lIns="58925" spcFirstLastPara="1" rIns="58925" wrap="square" tIns="58925">
            <a:noAutofit/>
          </a:bodyPr>
          <a:lstStyle/>
          <a:p>
            <a:pPr indent="0" lvl="0" marL="0" rtl="0" algn="l">
              <a:lnSpc>
                <a:spcPct val="115000"/>
              </a:lnSpc>
              <a:spcBef>
                <a:spcPts val="0"/>
              </a:spcBef>
              <a:spcAft>
                <a:spcPts val="0"/>
              </a:spcAft>
              <a:buNone/>
            </a:pPr>
            <a:r>
              <a:rPr lang="en" sz="1900">
                <a:solidFill>
                  <a:schemeClr val="dk2"/>
                </a:solidFill>
                <a:latin typeface="Gill Sans"/>
                <a:ea typeface="Gill Sans"/>
                <a:cs typeface="Gill Sans"/>
                <a:sym typeface="Gill Sans"/>
              </a:rPr>
              <a:t>Lasso Regression cost function</a:t>
            </a:r>
            <a:endParaRPr sz="1900">
              <a:solidFill>
                <a:schemeClr val="dk2"/>
              </a:solidFill>
              <a:latin typeface="Gill Sans"/>
              <a:ea typeface="Gill Sans"/>
              <a:cs typeface="Gill Sans"/>
              <a:sym typeface="Gill Sans"/>
            </a:endParaRPr>
          </a:p>
        </p:txBody>
      </p:sp>
      <p:pic>
        <p:nvPicPr>
          <p:cNvPr id="2189" name="Google Shape;2189;p242"/>
          <p:cNvPicPr preferRelativeResize="0"/>
          <p:nvPr/>
        </p:nvPicPr>
        <p:blipFill>
          <a:blip r:embed="rId4">
            <a:alphaModFix/>
          </a:blip>
          <a:stretch>
            <a:fillRect/>
          </a:stretch>
        </p:blipFill>
        <p:spPr>
          <a:xfrm>
            <a:off x="2640938" y="3533768"/>
            <a:ext cx="3285539" cy="718125"/>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24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Elastic Net</a:t>
            </a:r>
            <a:endParaRPr sz="3200">
              <a:solidFill>
                <a:schemeClr val="dk1"/>
              </a:solidFill>
              <a:latin typeface="Gill Sans"/>
              <a:ea typeface="Gill Sans"/>
              <a:cs typeface="Gill Sans"/>
              <a:sym typeface="Gill Sans"/>
            </a:endParaRPr>
          </a:p>
        </p:txBody>
      </p:sp>
      <p:sp>
        <p:nvSpPr>
          <p:cNvPr id="2195" name="Google Shape;2195;p243"/>
          <p:cNvSpPr txBox="1"/>
          <p:nvPr/>
        </p:nvSpPr>
        <p:spPr>
          <a:xfrm>
            <a:off x="357100" y="901441"/>
            <a:ext cx="8429700" cy="3906300"/>
          </a:xfrm>
          <a:prstGeom prst="rect">
            <a:avLst/>
          </a:prstGeom>
          <a:noFill/>
          <a:ln>
            <a:noFill/>
          </a:ln>
        </p:spPr>
        <p:txBody>
          <a:bodyPr anchorCtr="0" anchor="ctr" bIns="58925" lIns="58925" spcFirstLastPara="1" rIns="58925" wrap="square" tIns="58925">
            <a:noAutofit/>
          </a:bodyPr>
          <a:lstStyle/>
          <a:p>
            <a:pPr indent="0" lvl="0" marL="0" rtl="0" algn="ctr">
              <a:lnSpc>
                <a:spcPct val="115000"/>
              </a:lnSpc>
              <a:spcBef>
                <a:spcPts val="0"/>
              </a:spcBef>
              <a:spcAft>
                <a:spcPts val="0"/>
              </a:spcAft>
              <a:buNone/>
            </a:pPr>
            <a:r>
              <a:rPr lang="en" sz="3100">
                <a:solidFill>
                  <a:schemeClr val="dk2"/>
                </a:solidFill>
                <a:latin typeface="Gill Sans"/>
                <a:ea typeface="Gill Sans"/>
                <a:cs typeface="Gill Sans"/>
                <a:sym typeface="Gill Sans"/>
              </a:rPr>
              <a:t>So when should we use Linear Regression, Ridge, Lasso, or Elastic Net?</a:t>
            </a:r>
            <a:endParaRPr sz="3100">
              <a:solidFill>
                <a:schemeClr val="dk2"/>
              </a:solidFill>
              <a:latin typeface="Gill Sans"/>
              <a:ea typeface="Gill Sans"/>
              <a:cs typeface="Gill Sans"/>
              <a:sym typeface="Gill Sans"/>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sp>
        <p:nvSpPr>
          <p:cNvPr id="2200" name="Google Shape;2200;p24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Elastic Net</a:t>
            </a:r>
            <a:endParaRPr sz="3200">
              <a:solidFill>
                <a:schemeClr val="dk1"/>
              </a:solidFill>
              <a:latin typeface="Gill Sans"/>
              <a:ea typeface="Gill Sans"/>
              <a:cs typeface="Gill Sans"/>
              <a:sym typeface="Gill Sans"/>
            </a:endParaRPr>
          </a:p>
        </p:txBody>
      </p:sp>
      <p:sp>
        <p:nvSpPr>
          <p:cNvPr id="2201" name="Google Shape;2201;p244"/>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rtl="0" algn="l">
              <a:lnSpc>
                <a:spcPct val="115000"/>
              </a:lnSpc>
              <a:spcBef>
                <a:spcPts val="0"/>
              </a:spcBef>
              <a:spcAft>
                <a:spcPts val="0"/>
              </a:spcAft>
              <a:buNone/>
            </a:pPr>
            <a:r>
              <a:rPr b="1" lang="en" sz="1900">
                <a:solidFill>
                  <a:schemeClr val="dk2"/>
                </a:solidFill>
                <a:latin typeface="Gill Sans"/>
                <a:ea typeface="Gill Sans"/>
                <a:cs typeface="Gill Sans"/>
                <a:sym typeface="Gill Sans"/>
              </a:rPr>
              <a:t>Linear Regression, Ridge, Lasso, or Elastic Net</a:t>
            </a:r>
            <a:endParaRPr b="1" sz="1900">
              <a:solidFill>
                <a:schemeClr val="dk2"/>
              </a:solidFill>
              <a:latin typeface="Gill Sans"/>
              <a:ea typeface="Gill Sans"/>
              <a:cs typeface="Gill Sans"/>
              <a:sym typeface="Gill Sans"/>
            </a:endParaRPr>
          </a:p>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We should avoid plain Linear Regression</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Always preferable to have at least </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 little bit of regularization</a:t>
            </a:r>
            <a:endParaRPr sz="1900">
              <a:solidFill>
                <a:schemeClr val="dk2"/>
              </a:solidFill>
              <a:latin typeface="Gill Sans"/>
              <a:ea typeface="Gill Sans"/>
              <a:cs typeface="Gill Sans"/>
              <a:sym typeface="Gill Sans"/>
            </a:endParaRPr>
          </a:p>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Ridge is a good default</a:t>
            </a:r>
            <a:endParaRPr sz="1900">
              <a:solidFill>
                <a:schemeClr val="dk2"/>
              </a:solidFill>
              <a:latin typeface="Gill Sans"/>
              <a:ea typeface="Gill Sans"/>
              <a:cs typeface="Gill Sans"/>
              <a:sym typeface="Gill Sans"/>
            </a:endParaRPr>
          </a:p>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But if we think </a:t>
            </a:r>
            <a:r>
              <a:rPr b="1" lang="en" sz="1900">
                <a:solidFill>
                  <a:schemeClr val="dk2"/>
                </a:solidFill>
                <a:latin typeface="Gill Sans"/>
                <a:ea typeface="Gill Sans"/>
                <a:cs typeface="Gill Sans"/>
                <a:sym typeface="Gill Sans"/>
              </a:rPr>
              <a:t>only few features</a:t>
            </a:r>
            <a:r>
              <a:rPr lang="en" sz="1900">
                <a:solidFill>
                  <a:schemeClr val="dk2"/>
                </a:solidFill>
                <a:latin typeface="Gill Sans"/>
                <a:ea typeface="Gill Sans"/>
                <a:cs typeface="Gill Sans"/>
                <a:sym typeface="Gill Sans"/>
              </a:rPr>
              <a:t> are useful</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We should prefer Lasso or </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Elastic Net</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As they reduce the useless features’ weights down to zero</a:t>
            </a:r>
            <a:endParaRPr sz="1900">
              <a:solidFill>
                <a:schemeClr val="dk2"/>
              </a:solidFill>
              <a:latin typeface="Gill Sans"/>
              <a:ea typeface="Gill Sans"/>
              <a:cs typeface="Gill Sans"/>
              <a:sym typeface="Gill Sans"/>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sp>
        <p:nvSpPr>
          <p:cNvPr id="2206" name="Google Shape;2206;p24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Elastic Net</a:t>
            </a:r>
            <a:endParaRPr sz="3200">
              <a:solidFill>
                <a:schemeClr val="dk1"/>
              </a:solidFill>
              <a:latin typeface="Gill Sans"/>
              <a:ea typeface="Gill Sans"/>
              <a:cs typeface="Gill Sans"/>
              <a:sym typeface="Gill Sans"/>
            </a:endParaRPr>
          </a:p>
        </p:txBody>
      </p:sp>
      <p:sp>
        <p:nvSpPr>
          <p:cNvPr id="2207" name="Google Shape;2207;p245"/>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rtl="0" algn="l">
              <a:lnSpc>
                <a:spcPct val="115000"/>
              </a:lnSpc>
              <a:spcBef>
                <a:spcPts val="0"/>
              </a:spcBef>
              <a:spcAft>
                <a:spcPts val="0"/>
              </a:spcAft>
              <a:buNone/>
            </a:pPr>
            <a:r>
              <a:rPr b="1" lang="en" sz="1900">
                <a:solidFill>
                  <a:schemeClr val="dk2"/>
                </a:solidFill>
                <a:latin typeface="Gill Sans"/>
                <a:ea typeface="Gill Sans"/>
                <a:cs typeface="Gill Sans"/>
                <a:sym typeface="Gill Sans"/>
              </a:rPr>
              <a:t>Linear Regression, Ridge, Lasso, or Elastic Net</a:t>
            </a:r>
            <a:endParaRPr b="1" sz="1900">
              <a:solidFill>
                <a:schemeClr val="dk2"/>
              </a:solidFill>
              <a:latin typeface="Gill Sans"/>
              <a:ea typeface="Gill Sans"/>
              <a:cs typeface="Gill Sans"/>
              <a:sym typeface="Gill Sans"/>
            </a:endParaRPr>
          </a:p>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In general, Elastic Net is preferred over Lasso</a:t>
            </a:r>
            <a:endParaRPr sz="1900">
              <a:solidFill>
                <a:schemeClr val="dk2"/>
              </a:solidFill>
              <a:latin typeface="Gill Sans"/>
              <a:ea typeface="Gill Sans"/>
              <a:cs typeface="Gill Sans"/>
              <a:sym typeface="Gill Sans"/>
            </a:endParaRPr>
          </a:p>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Since Lasso may behave erratically </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When the number of features</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Is greater than the number of training instances or </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When several features are strongly correlated</a:t>
            </a:r>
            <a:endParaRPr sz="1900">
              <a:solidFill>
                <a:schemeClr val="dk2"/>
              </a:solidFill>
              <a:latin typeface="Gill Sans"/>
              <a:ea typeface="Gill Sans"/>
              <a:cs typeface="Gill Sans"/>
              <a:sym typeface="Gill Sans"/>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sp>
        <p:nvSpPr>
          <p:cNvPr id="2212" name="Google Shape;2212;p24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Elastic Net</a:t>
            </a:r>
            <a:endParaRPr sz="3200">
              <a:solidFill>
                <a:schemeClr val="dk1"/>
              </a:solidFill>
              <a:latin typeface="Gill Sans"/>
              <a:ea typeface="Gill Sans"/>
              <a:cs typeface="Gill Sans"/>
              <a:sym typeface="Gill Sans"/>
            </a:endParaRPr>
          </a:p>
        </p:txBody>
      </p:sp>
      <p:sp>
        <p:nvSpPr>
          <p:cNvPr id="2213" name="Google Shape;2213;p246"/>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rtl="0" algn="l">
              <a:lnSpc>
                <a:spcPct val="115000"/>
              </a:lnSpc>
              <a:spcBef>
                <a:spcPts val="0"/>
              </a:spcBef>
              <a:spcAft>
                <a:spcPts val="0"/>
              </a:spcAft>
              <a:buNone/>
            </a:pPr>
            <a:r>
              <a:rPr b="1" lang="en" sz="1900">
                <a:solidFill>
                  <a:schemeClr val="dk2"/>
                </a:solidFill>
                <a:latin typeface="Gill Sans"/>
                <a:ea typeface="Gill Sans"/>
                <a:cs typeface="Gill Sans"/>
                <a:sym typeface="Gill Sans"/>
              </a:rPr>
              <a:t>Implement Elastic Net using Scikit-Learn</a:t>
            </a:r>
            <a:endParaRPr b="1" sz="1900">
              <a:solidFill>
                <a:schemeClr val="dk2"/>
              </a:solidFill>
              <a:latin typeface="Gill Sans"/>
              <a:ea typeface="Gill Sans"/>
              <a:cs typeface="Gill Sans"/>
              <a:sym typeface="Gill Sans"/>
            </a:endParaRPr>
          </a:p>
          <a:p>
            <a:pPr indent="0" lvl="0" marL="0" rtl="0" algn="l">
              <a:lnSpc>
                <a:spcPct val="115000"/>
              </a:lnSpc>
              <a:spcBef>
                <a:spcPts val="0"/>
              </a:spcBef>
              <a:spcAft>
                <a:spcPts val="0"/>
              </a:spcAft>
              <a:buNone/>
            </a:pPr>
            <a:r>
              <a:t/>
            </a:r>
            <a:endParaRPr b="1" sz="1900">
              <a:solidFill>
                <a:schemeClr val="dk2"/>
              </a:solidFill>
              <a:latin typeface="Gill Sans"/>
              <a:ea typeface="Gill Sans"/>
              <a:cs typeface="Gill Sans"/>
              <a:sym typeface="Gill Sans"/>
            </a:endParaRPr>
          </a:p>
          <a:p>
            <a:pPr indent="0" lvl="0" marL="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from sklearn.linear_model import ElasticNet</a:t>
            </a:r>
            <a:endParaRPr sz="15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 l1_ratio corresponds to the mix ratio r</a:t>
            </a:r>
            <a:endParaRPr sz="15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elastic_net = ElasticNet(alpha=0.1, l1_ratio=0.5, random_state=42)</a:t>
            </a:r>
            <a:endParaRPr sz="15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elastic_net.fit(X, y)</a:t>
            </a:r>
            <a:endParaRPr sz="15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elastic_net.predict([[1.5]])</a:t>
            </a:r>
            <a:endParaRPr sz="15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b="1" lang="en" sz="1500">
                <a:solidFill>
                  <a:schemeClr val="dk2"/>
                </a:solidFill>
                <a:latin typeface="Consolas"/>
                <a:ea typeface="Consolas"/>
                <a:cs typeface="Consolas"/>
                <a:sym typeface="Consolas"/>
              </a:rPr>
              <a:t>Output-</a:t>
            </a:r>
            <a:endParaRPr b="1" sz="15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rtl="0" algn="l">
              <a:lnSpc>
                <a:spcPct val="115000"/>
              </a:lnSpc>
              <a:spcBef>
                <a:spcPts val="0"/>
              </a:spcBef>
              <a:spcAft>
                <a:spcPts val="0"/>
              </a:spcAft>
              <a:buNone/>
            </a:pPr>
            <a:r>
              <a:rPr lang="en" sz="1500">
                <a:solidFill>
                  <a:schemeClr val="dk2"/>
                </a:solidFill>
                <a:latin typeface="Consolas"/>
                <a:ea typeface="Consolas"/>
                <a:cs typeface="Consolas"/>
                <a:sym typeface="Consolas"/>
              </a:rPr>
              <a:t>array([ 1.54333232])</a:t>
            </a:r>
            <a:endParaRPr sz="1500">
              <a:solidFill>
                <a:schemeClr val="dk2"/>
              </a:solidFill>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cxnSp>
        <p:nvCxnSpPr>
          <p:cNvPr id="252" name="Google Shape;252;p40"/>
          <p:cNvCxnSpPr/>
          <p:nvPr/>
        </p:nvCxnSpPr>
        <p:spPr>
          <a:xfrm>
            <a:off x="2443626" y="4361268"/>
            <a:ext cx="4908900" cy="9900"/>
          </a:xfrm>
          <a:prstGeom prst="straightConnector1">
            <a:avLst/>
          </a:prstGeom>
          <a:noFill/>
          <a:ln cap="flat" cmpd="sng" w="19050">
            <a:solidFill>
              <a:schemeClr val="dk2"/>
            </a:solidFill>
            <a:prstDash val="solid"/>
            <a:round/>
            <a:headEnd len="med" w="med" type="none"/>
            <a:tailEnd len="med" w="med" type="none"/>
          </a:ln>
        </p:spPr>
      </p:cxnSp>
      <p:sp>
        <p:nvSpPr>
          <p:cNvPr id="253" name="Google Shape;253;p40"/>
          <p:cNvSpPr txBox="1"/>
          <p:nvPr/>
        </p:nvSpPr>
        <p:spPr>
          <a:xfrm>
            <a:off x="3060187" y="4418888"/>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1</a:t>
            </a:r>
            <a:endParaRPr>
              <a:solidFill>
                <a:srgbClr val="666666"/>
              </a:solidFill>
              <a:latin typeface="Quattrocento Sans"/>
              <a:ea typeface="Quattrocento Sans"/>
              <a:cs typeface="Quattrocento Sans"/>
              <a:sym typeface="Quattrocento Sans"/>
            </a:endParaRPr>
          </a:p>
        </p:txBody>
      </p:sp>
      <p:sp>
        <p:nvSpPr>
          <p:cNvPr id="254" name="Google Shape;254;p40"/>
          <p:cNvSpPr txBox="1"/>
          <p:nvPr/>
        </p:nvSpPr>
        <p:spPr>
          <a:xfrm>
            <a:off x="4000499"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a:t>
            </a:r>
            <a:endParaRPr>
              <a:solidFill>
                <a:srgbClr val="666666"/>
              </a:solidFill>
              <a:latin typeface="Quattrocento Sans"/>
              <a:ea typeface="Quattrocento Sans"/>
              <a:cs typeface="Quattrocento Sans"/>
              <a:sym typeface="Quattrocento Sans"/>
            </a:endParaRPr>
          </a:p>
        </p:txBody>
      </p:sp>
      <p:sp>
        <p:nvSpPr>
          <p:cNvPr id="255" name="Google Shape;255;p40"/>
          <p:cNvSpPr txBox="1"/>
          <p:nvPr/>
        </p:nvSpPr>
        <p:spPr>
          <a:xfrm>
            <a:off x="4999087"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a:t>
            </a:r>
            <a:endParaRPr>
              <a:solidFill>
                <a:srgbClr val="666666"/>
              </a:solidFill>
              <a:latin typeface="Quattrocento Sans"/>
              <a:ea typeface="Quattrocento Sans"/>
              <a:cs typeface="Quattrocento Sans"/>
              <a:sym typeface="Quattrocento Sans"/>
            </a:endParaRPr>
          </a:p>
        </p:txBody>
      </p:sp>
      <p:cxnSp>
        <p:nvCxnSpPr>
          <p:cNvPr id="256" name="Google Shape;256;p40"/>
          <p:cNvCxnSpPr/>
          <p:nvPr/>
        </p:nvCxnSpPr>
        <p:spPr>
          <a:xfrm rot="10800000">
            <a:off x="2445919" y="464563"/>
            <a:ext cx="0" cy="3906600"/>
          </a:xfrm>
          <a:prstGeom prst="straightConnector1">
            <a:avLst/>
          </a:prstGeom>
          <a:noFill/>
          <a:ln cap="flat" cmpd="sng" w="19050">
            <a:solidFill>
              <a:schemeClr val="dk2"/>
            </a:solidFill>
            <a:prstDash val="solid"/>
            <a:round/>
            <a:headEnd len="med" w="med" type="none"/>
            <a:tailEnd len="med" w="med" type="none"/>
          </a:ln>
        </p:spPr>
      </p:cxnSp>
      <p:sp>
        <p:nvSpPr>
          <p:cNvPr id="257" name="Google Shape;257;p40"/>
          <p:cNvSpPr txBox="1"/>
          <p:nvPr/>
        </p:nvSpPr>
        <p:spPr>
          <a:xfrm>
            <a:off x="1667877" y="3562925"/>
            <a:ext cx="7356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2000</a:t>
            </a:r>
            <a:endParaRPr>
              <a:solidFill>
                <a:srgbClr val="666666"/>
              </a:solidFill>
              <a:latin typeface="Quattrocento Sans"/>
              <a:ea typeface="Quattrocento Sans"/>
              <a:cs typeface="Quattrocento Sans"/>
              <a:sym typeface="Quattrocento Sans"/>
            </a:endParaRPr>
          </a:p>
        </p:txBody>
      </p:sp>
      <p:sp>
        <p:nvSpPr>
          <p:cNvPr id="258" name="Google Shape;258;p40"/>
          <p:cNvSpPr txBox="1"/>
          <p:nvPr/>
        </p:nvSpPr>
        <p:spPr>
          <a:xfrm>
            <a:off x="1702827" y="2812775"/>
            <a:ext cx="70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4000</a:t>
            </a:r>
            <a:endParaRPr>
              <a:solidFill>
                <a:srgbClr val="666666"/>
              </a:solidFill>
              <a:latin typeface="Quattrocento Sans"/>
              <a:ea typeface="Quattrocento Sans"/>
              <a:cs typeface="Quattrocento Sans"/>
              <a:sym typeface="Quattrocento Sans"/>
            </a:endParaRPr>
          </a:p>
        </p:txBody>
      </p:sp>
      <p:sp>
        <p:nvSpPr>
          <p:cNvPr id="259" name="Google Shape;259;p40"/>
          <p:cNvSpPr txBox="1"/>
          <p:nvPr/>
        </p:nvSpPr>
        <p:spPr>
          <a:xfrm>
            <a:off x="1702677" y="1884450"/>
            <a:ext cx="70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6000</a:t>
            </a:r>
            <a:endParaRPr>
              <a:solidFill>
                <a:srgbClr val="666666"/>
              </a:solidFill>
              <a:latin typeface="Quattrocento Sans"/>
              <a:ea typeface="Quattrocento Sans"/>
              <a:cs typeface="Quattrocento Sans"/>
              <a:sym typeface="Quattrocento Sans"/>
            </a:endParaRPr>
          </a:p>
        </p:txBody>
      </p:sp>
      <p:sp>
        <p:nvSpPr>
          <p:cNvPr id="260" name="Google Shape;260;p40"/>
          <p:cNvSpPr txBox="1"/>
          <p:nvPr/>
        </p:nvSpPr>
        <p:spPr>
          <a:xfrm>
            <a:off x="3088500" y="344200"/>
            <a:ext cx="5152500" cy="3804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How would a computer do it? - plot it</a:t>
            </a:r>
            <a:endParaRPr sz="2200">
              <a:solidFill>
                <a:srgbClr val="666666"/>
              </a:solidFill>
              <a:latin typeface="Quattrocento Sans"/>
              <a:ea typeface="Quattrocento Sans"/>
              <a:cs typeface="Quattrocento Sans"/>
              <a:sym typeface="Quattrocento Sans"/>
            </a:endParaRPr>
          </a:p>
        </p:txBody>
      </p:sp>
      <p:sp>
        <p:nvSpPr>
          <p:cNvPr id="261" name="Google Shape;261;p40"/>
          <p:cNvSpPr txBox="1"/>
          <p:nvPr/>
        </p:nvSpPr>
        <p:spPr>
          <a:xfrm>
            <a:off x="6870746" y="4418900"/>
            <a:ext cx="16248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1800">
                <a:solidFill>
                  <a:srgbClr val="666666"/>
                </a:solidFill>
                <a:latin typeface="Quattrocento Sans"/>
                <a:ea typeface="Quattrocento Sans"/>
                <a:cs typeface="Quattrocento Sans"/>
                <a:sym typeface="Quattrocento Sans"/>
              </a:rPr>
              <a:t>→ Years</a:t>
            </a:r>
            <a:endParaRPr sz="1800">
              <a:solidFill>
                <a:srgbClr val="666666"/>
              </a:solidFill>
              <a:latin typeface="Quattrocento Sans"/>
              <a:ea typeface="Quattrocento Sans"/>
              <a:cs typeface="Quattrocento Sans"/>
              <a:sym typeface="Quattrocento Sans"/>
            </a:endParaRPr>
          </a:p>
        </p:txBody>
      </p:sp>
      <p:sp>
        <p:nvSpPr>
          <p:cNvPr id="262" name="Google Shape;262;p40"/>
          <p:cNvSpPr txBox="1"/>
          <p:nvPr/>
        </p:nvSpPr>
        <p:spPr>
          <a:xfrm>
            <a:off x="756801" y="2578800"/>
            <a:ext cx="9921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1800">
                <a:solidFill>
                  <a:srgbClr val="666666"/>
                </a:solidFill>
                <a:latin typeface="Quattrocento Sans"/>
                <a:ea typeface="Quattrocento Sans"/>
                <a:cs typeface="Quattrocento Sans"/>
                <a:sym typeface="Quattrocento Sans"/>
              </a:rPr>
              <a:t>Salary</a:t>
            </a:r>
            <a:endParaRPr sz="1800">
              <a:solidFill>
                <a:srgbClr val="666666"/>
              </a:solidFill>
              <a:latin typeface="Quattrocento Sans"/>
              <a:ea typeface="Quattrocento Sans"/>
              <a:cs typeface="Quattrocento Sans"/>
              <a:sym typeface="Quattrocento Sans"/>
            </a:endParaRPr>
          </a:p>
        </p:txBody>
      </p:sp>
      <p:cxnSp>
        <p:nvCxnSpPr>
          <p:cNvPr id="263" name="Google Shape;263;p40"/>
          <p:cNvCxnSpPr>
            <a:stCxn id="262" idx="0"/>
          </p:cNvCxnSpPr>
          <p:nvPr/>
        </p:nvCxnSpPr>
        <p:spPr>
          <a:xfrm rot="10800000">
            <a:off x="1250751" y="2184300"/>
            <a:ext cx="2100" cy="394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24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Regularized Linear Models</a:t>
            </a:r>
            <a:endParaRPr sz="3200">
              <a:solidFill>
                <a:schemeClr val="dk1"/>
              </a:solidFill>
              <a:latin typeface="Gill Sans"/>
              <a:ea typeface="Gill Sans"/>
              <a:cs typeface="Gill Sans"/>
              <a:sym typeface="Gill Sans"/>
            </a:endParaRPr>
          </a:p>
        </p:txBody>
      </p:sp>
      <p:sp>
        <p:nvSpPr>
          <p:cNvPr id="2219" name="Google Shape;2219;p247"/>
          <p:cNvSpPr txBox="1"/>
          <p:nvPr/>
        </p:nvSpPr>
        <p:spPr>
          <a:xfrm>
            <a:off x="357100" y="901441"/>
            <a:ext cx="8429700" cy="3906300"/>
          </a:xfrm>
          <a:prstGeom prst="rect">
            <a:avLst/>
          </a:prstGeom>
          <a:noFill/>
          <a:ln>
            <a:noFill/>
          </a:ln>
        </p:spPr>
        <p:txBody>
          <a:bodyPr anchorCtr="0" anchor="ctr" bIns="58925" lIns="58925" spcFirstLastPara="1" rIns="58925" wrap="square" tIns="58925">
            <a:noAutofit/>
          </a:bodyPr>
          <a:lstStyle/>
          <a:p>
            <a:pPr indent="0" lvl="0" marL="0" marR="0" rtl="0" algn="ctr">
              <a:lnSpc>
                <a:spcPct val="115000"/>
              </a:lnSpc>
              <a:spcBef>
                <a:spcPts val="0"/>
              </a:spcBef>
              <a:spcAft>
                <a:spcPts val="0"/>
              </a:spcAft>
              <a:buNone/>
            </a:pPr>
            <a:r>
              <a:rPr lang="en" sz="3100">
                <a:solidFill>
                  <a:schemeClr val="dk2"/>
                </a:solidFill>
                <a:latin typeface="Gill Sans"/>
                <a:ea typeface="Gill Sans"/>
                <a:cs typeface="Gill Sans"/>
                <a:sym typeface="Gill Sans"/>
              </a:rPr>
              <a:t>Early Stopping</a:t>
            </a:r>
            <a:endParaRPr sz="3100">
              <a:solidFill>
                <a:schemeClr val="dk2"/>
              </a:solidFill>
              <a:latin typeface="Gill Sans"/>
              <a:ea typeface="Gill Sans"/>
              <a:cs typeface="Gill Sans"/>
              <a:sym typeface="Gill Sans"/>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sp>
        <p:nvSpPr>
          <p:cNvPr id="2224" name="Google Shape;2224;p24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Early Stopping</a:t>
            </a:r>
            <a:endParaRPr sz="3100">
              <a:solidFill>
                <a:schemeClr val="dk2"/>
              </a:solidFill>
              <a:latin typeface="Gill Sans"/>
              <a:ea typeface="Gill Sans"/>
              <a:cs typeface="Gill Sans"/>
              <a:sym typeface="Gill Sans"/>
            </a:endParaRPr>
          </a:p>
        </p:txBody>
      </p:sp>
      <p:sp>
        <p:nvSpPr>
          <p:cNvPr id="2225" name="Google Shape;2225;p248"/>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 different way to</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Regularize iterative learning algorithms </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Such as Gradient Descent is </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To stop training as soon as the </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Validation error reaches a minimum</a:t>
            </a:r>
            <a:endParaRPr sz="1900">
              <a:solidFill>
                <a:schemeClr val="dk2"/>
              </a:solidFill>
              <a:latin typeface="Gill Sans"/>
              <a:ea typeface="Gill Sans"/>
              <a:cs typeface="Gill Sans"/>
              <a:sym typeface="Gill Sans"/>
            </a:endParaRPr>
          </a:p>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This is called </a:t>
            </a:r>
            <a:r>
              <a:rPr b="1" lang="en" sz="1900">
                <a:solidFill>
                  <a:schemeClr val="dk2"/>
                </a:solidFill>
                <a:latin typeface="Gill Sans"/>
                <a:ea typeface="Gill Sans"/>
                <a:cs typeface="Gill Sans"/>
                <a:sym typeface="Gill Sans"/>
              </a:rPr>
              <a:t>early stopping</a:t>
            </a:r>
            <a:endParaRPr b="1" sz="1900">
              <a:solidFill>
                <a:schemeClr val="dk2"/>
              </a:solidFill>
              <a:latin typeface="Gill Sans"/>
              <a:ea typeface="Gill Sans"/>
              <a:cs typeface="Gill Sans"/>
              <a:sym typeface="Gill Sans"/>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9" name="Shape 2229"/>
        <p:cNvGrpSpPr/>
        <p:nvPr/>
      </p:nvGrpSpPr>
      <p:grpSpPr>
        <a:xfrm>
          <a:off x="0" y="0"/>
          <a:ext cx="0" cy="0"/>
          <a:chOff x="0" y="0"/>
          <a:chExt cx="0" cy="0"/>
        </a:xfrm>
      </p:grpSpPr>
      <p:sp>
        <p:nvSpPr>
          <p:cNvPr id="2230" name="Google Shape;2230;p24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Early Stopping</a:t>
            </a:r>
            <a:endParaRPr sz="3100">
              <a:solidFill>
                <a:schemeClr val="dk2"/>
              </a:solidFill>
              <a:latin typeface="Gill Sans"/>
              <a:ea typeface="Gill Sans"/>
              <a:cs typeface="Gill Sans"/>
              <a:sym typeface="Gill Sans"/>
            </a:endParaRPr>
          </a:p>
        </p:txBody>
      </p:sp>
      <p:sp>
        <p:nvSpPr>
          <p:cNvPr id="2231" name="Google Shape;2231;p249"/>
          <p:cNvSpPr txBox="1"/>
          <p:nvPr/>
        </p:nvSpPr>
        <p:spPr>
          <a:xfrm>
            <a:off x="357188" y="3649944"/>
            <a:ext cx="8429700" cy="318000"/>
          </a:xfrm>
          <a:prstGeom prst="rect">
            <a:avLst/>
          </a:prstGeom>
          <a:noFill/>
          <a:ln>
            <a:noFill/>
          </a:ln>
        </p:spPr>
        <p:txBody>
          <a:bodyPr anchorCtr="0" anchor="t" bIns="58925" lIns="58925" spcFirstLastPara="1" rIns="58925" wrap="square" tIns="58925">
            <a:noAutofit/>
          </a:bodyPr>
          <a:lstStyle/>
          <a:p>
            <a:pPr indent="0" lvl="0" marL="0" rtl="0" algn="ctr">
              <a:lnSpc>
                <a:spcPct val="100000"/>
              </a:lnSpc>
              <a:spcBef>
                <a:spcPts val="0"/>
              </a:spcBef>
              <a:spcAft>
                <a:spcPts val="0"/>
              </a:spcAft>
              <a:buNone/>
            </a:pPr>
            <a:r>
              <a:rPr lang="en" sz="1900">
                <a:solidFill>
                  <a:schemeClr val="dk2"/>
                </a:solidFill>
                <a:latin typeface="Gill Sans"/>
                <a:ea typeface="Gill Sans"/>
                <a:cs typeface="Gill Sans"/>
                <a:sym typeface="Gill Sans"/>
              </a:rPr>
              <a:t>High-degree Polynomial Regression model trained using Batch Gradient Descent</a:t>
            </a:r>
            <a:endParaRPr sz="1900">
              <a:solidFill>
                <a:schemeClr val="dk2"/>
              </a:solidFill>
              <a:latin typeface="Gill Sans"/>
              <a:ea typeface="Gill Sans"/>
              <a:cs typeface="Gill Sans"/>
              <a:sym typeface="Gill Sans"/>
            </a:endParaRPr>
          </a:p>
          <a:p>
            <a:pPr indent="0" lvl="0" marL="0" rtl="0" algn="ctr">
              <a:lnSpc>
                <a:spcPct val="100000"/>
              </a:lnSpc>
              <a:spcBef>
                <a:spcPts val="0"/>
              </a:spcBef>
              <a:spcAft>
                <a:spcPts val="0"/>
              </a:spcAft>
              <a:buNone/>
            </a:pPr>
            <a:r>
              <a:rPr lang="en" sz="1900">
                <a:solidFill>
                  <a:schemeClr val="dk2"/>
                </a:solidFill>
                <a:latin typeface="Gill Sans"/>
                <a:ea typeface="Gill Sans"/>
                <a:cs typeface="Gill Sans"/>
                <a:sym typeface="Gill Sans"/>
              </a:rPr>
              <a:t>(See the code in the notebook)</a:t>
            </a:r>
            <a:endParaRPr sz="1900">
              <a:solidFill>
                <a:schemeClr val="dk2"/>
              </a:solidFill>
              <a:latin typeface="Gill Sans"/>
              <a:ea typeface="Gill Sans"/>
              <a:cs typeface="Gill Sans"/>
              <a:sym typeface="Gill Sans"/>
            </a:endParaRPr>
          </a:p>
        </p:txBody>
      </p:sp>
      <p:pic>
        <p:nvPicPr>
          <p:cNvPr id="2232" name="Google Shape;2232;p249"/>
          <p:cNvPicPr preferRelativeResize="0"/>
          <p:nvPr/>
        </p:nvPicPr>
        <p:blipFill>
          <a:blip r:embed="rId3">
            <a:alphaModFix/>
          </a:blip>
          <a:stretch>
            <a:fillRect/>
          </a:stretch>
        </p:blipFill>
        <p:spPr>
          <a:xfrm>
            <a:off x="2153250" y="1104693"/>
            <a:ext cx="3628178" cy="2501244"/>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sp>
        <p:nvSpPr>
          <p:cNvPr id="2237" name="Google Shape;2237;p25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Early Stopping</a:t>
            </a:r>
            <a:endParaRPr sz="3100">
              <a:solidFill>
                <a:schemeClr val="dk2"/>
              </a:solidFill>
              <a:latin typeface="Gill Sans"/>
              <a:ea typeface="Gill Sans"/>
              <a:cs typeface="Gill Sans"/>
              <a:sym typeface="Gill Sans"/>
            </a:endParaRPr>
          </a:p>
        </p:txBody>
      </p:sp>
      <p:sp>
        <p:nvSpPr>
          <p:cNvPr id="2238" name="Google Shape;2238;p250"/>
          <p:cNvSpPr txBox="1"/>
          <p:nvPr/>
        </p:nvSpPr>
        <p:spPr>
          <a:xfrm>
            <a:off x="357188" y="3438018"/>
            <a:ext cx="8429700" cy="1360800"/>
          </a:xfrm>
          <a:prstGeom prst="rect">
            <a:avLst/>
          </a:prstGeom>
          <a:noFill/>
          <a:ln>
            <a:noFill/>
          </a:ln>
        </p:spPr>
        <p:txBody>
          <a:bodyPr anchorCtr="0" anchor="t" bIns="58925" lIns="58925" spcFirstLastPara="1" rIns="58925" wrap="square" tIns="58925">
            <a:noAutofit/>
          </a:bodyPr>
          <a:lstStyle/>
          <a:p>
            <a:pPr indent="-260350" lvl="0" marL="29210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As the epochs increases the algorithm learns and </a:t>
            </a:r>
            <a:endParaRPr sz="1900">
              <a:solidFill>
                <a:schemeClr val="dk2"/>
              </a:solidFill>
              <a:latin typeface="Gill Sans"/>
              <a:ea typeface="Gill Sans"/>
              <a:cs typeface="Gill Sans"/>
              <a:sym typeface="Gill Sans"/>
            </a:endParaRPr>
          </a:p>
          <a:p>
            <a:pPr indent="-260350" lvl="1" marL="58420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Its prediction error (RMSE) on the training set goes down and </a:t>
            </a:r>
            <a:endParaRPr sz="1900">
              <a:solidFill>
                <a:schemeClr val="dk2"/>
              </a:solidFill>
              <a:latin typeface="Gill Sans"/>
              <a:ea typeface="Gill Sans"/>
              <a:cs typeface="Gill Sans"/>
              <a:sym typeface="Gill Sans"/>
            </a:endParaRPr>
          </a:p>
          <a:p>
            <a:pPr indent="-260350" lvl="1" marL="58420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So does its prediction error on the validation set</a:t>
            </a:r>
            <a:endParaRPr sz="1900">
              <a:solidFill>
                <a:schemeClr val="dk2"/>
              </a:solidFill>
              <a:latin typeface="Gill Sans"/>
              <a:ea typeface="Gill Sans"/>
              <a:cs typeface="Gill Sans"/>
              <a:sym typeface="Gill Sans"/>
            </a:endParaRPr>
          </a:p>
        </p:txBody>
      </p:sp>
      <p:pic>
        <p:nvPicPr>
          <p:cNvPr id="2239" name="Google Shape;2239;p250"/>
          <p:cNvPicPr preferRelativeResize="0"/>
          <p:nvPr/>
        </p:nvPicPr>
        <p:blipFill>
          <a:blip r:embed="rId3">
            <a:alphaModFix/>
          </a:blip>
          <a:stretch>
            <a:fillRect/>
          </a:stretch>
        </p:blipFill>
        <p:spPr>
          <a:xfrm>
            <a:off x="2023629" y="740298"/>
            <a:ext cx="3913174" cy="2697719"/>
          </a:xfrm>
          <a:prstGeom prst="rect">
            <a:avLst/>
          </a:prstGeom>
          <a:noFill/>
          <a:ln>
            <a:noFill/>
          </a:ln>
        </p:spPr>
      </p:pic>
      <p:sp>
        <p:nvSpPr>
          <p:cNvPr id="2240" name="Google Shape;2240;p250"/>
          <p:cNvSpPr/>
          <p:nvPr/>
        </p:nvSpPr>
        <p:spPr>
          <a:xfrm>
            <a:off x="2828039" y="1055182"/>
            <a:ext cx="860100" cy="1396200"/>
          </a:xfrm>
          <a:prstGeom prst="rect">
            <a:avLst/>
          </a:prstGeom>
          <a:noFill/>
          <a:ln cap="flat" cmpd="sng" w="38100">
            <a:solidFill>
              <a:srgbClr val="134F5C"/>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4" name="Shape 2244"/>
        <p:cNvGrpSpPr/>
        <p:nvPr/>
      </p:nvGrpSpPr>
      <p:grpSpPr>
        <a:xfrm>
          <a:off x="0" y="0"/>
          <a:ext cx="0" cy="0"/>
          <a:chOff x="0" y="0"/>
          <a:chExt cx="0" cy="0"/>
        </a:xfrm>
      </p:grpSpPr>
      <p:sp>
        <p:nvSpPr>
          <p:cNvPr id="2245" name="Google Shape;2245;p25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Early Stopping</a:t>
            </a:r>
            <a:endParaRPr sz="3100">
              <a:solidFill>
                <a:schemeClr val="dk2"/>
              </a:solidFill>
              <a:latin typeface="Gill Sans"/>
              <a:ea typeface="Gill Sans"/>
              <a:cs typeface="Gill Sans"/>
              <a:sym typeface="Gill Sans"/>
            </a:endParaRPr>
          </a:p>
        </p:txBody>
      </p:sp>
      <p:sp>
        <p:nvSpPr>
          <p:cNvPr id="2246" name="Google Shape;2246;p251"/>
          <p:cNvSpPr txBox="1"/>
          <p:nvPr/>
        </p:nvSpPr>
        <p:spPr>
          <a:xfrm>
            <a:off x="357188" y="3438018"/>
            <a:ext cx="8429700" cy="13608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After a while the </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Validation error starts increasing</a:t>
            </a:r>
            <a:endParaRPr sz="1900">
              <a:solidFill>
                <a:schemeClr val="dk2"/>
              </a:solidFill>
              <a:latin typeface="Gill Sans"/>
              <a:ea typeface="Gill Sans"/>
              <a:cs typeface="Gill Sans"/>
              <a:sym typeface="Gill Sans"/>
            </a:endParaRPr>
          </a:p>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This indicates that the </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Model has started to overfit the training data</a:t>
            </a:r>
            <a:endParaRPr sz="1900">
              <a:solidFill>
                <a:schemeClr val="dk2"/>
              </a:solidFill>
              <a:latin typeface="Gill Sans"/>
              <a:ea typeface="Gill Sans"/>
              <a:cs typeface="Gill Sans"/>
              <a:sym typeface="Gill Sans"/>
            </a:endParaRPr>
          </a:p>
        </p:txBody>
      </p:sp>
      <p:pic>
        <p:nvPicPr>
          <p:cNvPr id="2247" name="Google Shape;2247;p251"/>
          <p:cNvPicPr preferRelativeResize="0"/>
          <p:nvPr/>
        </p:nvPicPr>
        <p:blipFill>
          <a:blip r:embed="rId3">
            <a:alphaModFix/>
          </a:blip>
          <a:stretch>
            <a:fillRect/>
          </a:stretch>
        </p:blipFill>
        <p:spPr>
          <a:xfrm>
            <a:off x="2023629" y="740298"/>
            <a:ext cx="3913174" cy="2697719"/>
          </a:xfrm>
          <a:prstGeom prst="rect">
            <a:avLst/>
          </a:prstGeom>
          <a:noFill/>
          <a:ln>
            <a:noFill/>
          </a:ln>
        </p:spPr>
      </p:pic>
      <p:sp>
        <p:nvSpPr>
          <p:cNvPr id="2248" name="Google Shape;2248;p251"/>
          <p:cNvSpPr/>
          <p:nvPr/>
        </p:nvSpPr>
        <p:spPr>
          <a:xfrm>
            <a:off x="4901941" y="2421536"/>
            <a:ext cx="1979700" cy="300300"/>
          </a:xfrm>
          <a:prstGeom prst="rect">
            <a:avLst/>
          </a:prstGeom>
          <a:noFill/>
          <a:ln cap="flat" cmpd="sng" w="38100">
            <a:solidFill>
              <a:srgbClr val="134F5C"/>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2" name="Shape 2252"/>
        <p:cNvGrpSpPr/>
        <p:nvPr/>
      </p:nvGrpSpPr>
      <p:grpSpPr>
        <a:xfrm>
          <a:off x="0" y="0"/>
          <a:ext cx="0" cy="0"/>
          <a:chOff x="0" y="0"/>
          <a:chExt cx="0" cy="0"/>
        </a:xfrm>
      </p:grpSpPr>
      <p:sp>
        <p:nvSpPr>
          <p:cNvPr id="2253" name="Google Shape;2253;p25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Early Stopping</a:t>
            </a:r>
            <a:endParaRPr sz="3100">
              <a:solidFill>
                <a:schemeClr val="dk2"/>
              </a:solidFill>
              <a:latin typeface="Gill Sans"/>
              <a:ea typeface="Gill Sans"/>
              <a:cs typeface="Gill Sans"/>
              <a:sym typeface="Gill Sans"/>
            </a:endParaRPr>
          </a:p>
        </p:txBody>
      </p:sp>
      <p:sp>
        <p:nvSpPr>
          <p:cNvPr id="2254" name="Google Shape;2254;p252"/>
          <p:cNvSpPr txBox="1"/>
          <p:nvPr/>
        </p:nvSpPr>
        <p:spPr>
          <a:xfrm>
            <a:off x="357188" y="3817850"/>
            <a:ext cx="8429700" cy="9810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With early stopping</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We just stop training as soon as the </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Validation error reaches the minimum</a:t>
            </a:r>
            <a:endParaRPr sz="1900">
              <a:solidFill>
                <a:schemeClr val="dk2"/>
              </a:solidFill>
              <a:latin typeface="Gill Sans"/>
              <a:ea typeface="Gill Sans"/>
              <a:cs typeface="Gill Sans"/>
              <a:sym typeface="Gill Sans"/>
            </a:endParaRPr>
          </a:p>
        </p:txBody>
      </p:sp>
      <p:pic>
        <p:nvPicPr>
          <p:cNvPr id="2255" name="Google Shape;2255;p252"/>
          <p:cNvPicPr preferRelativeResize="0"/>
          <p:nvPr/>
        </p:nvPicPr>
        <p:blipFill>
          <a:blip r:embed="rId3">
            <a:alphaModFix/>
          </a:blip>
          <a:stretch>
            <a:fillRect/>
          </a:stretch>
        </p:blipFill>
        <p:spPr>
          <a:xfrm>
            <a:off x="2023629" y="740298"/>
            <a:ext cx="3913174" cy="2697719"/>
          </a:xfrm>
          <a:prstGeom prst="rect">
            <a:avLst/>
          </a:prstGeom>
          <a:noFill/>
          <a:ln>
            <a:noFill/>
          </a:ln>
        </p:spPr>
      </p:pic>
      <p:sp>
        <p:nvSpPr>
          <p:cNvPr id="2256" name="Google Shape;2256;p252"/>
          <p:cNvSpPr/>
          <p:nvPr/>
        </p:nvSpPr>
        <p:spPr>
          <a:xfrm>
            <a:off x="4454174" y="2421536"/>
            <a:ext cx="718800" cy="300300"/>
          </a:xfrm>
          <a:prstGeom prst="rect">
            <a:avLst/>
          </a:prstGeom>
          <a:noFill/>
          <a:ln cap="flat" cmpd="sng" w="38100">
            <a:solidFill>
              <a:srgbClr val="134F5C"/>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
        <p:nvSpPr>
          <p:cNvPr id="2257" name="Google Shape;2257;p252"/>
          <p:cNvSpPr txBox="1"/>
          <p:nvPr/>
        </p:nvSpPr>
        <p:spPr>
          <a:xfrm>
            <a:off x="6044924" y="3438018"/>
            <a:ext cx="2062200" cy="3003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Stop at this point</a:t>
            </a:r>
            <a:endParaRPr sz="1900">
              <a:solidFill>
                <a:schemeClr val="dk2"/>
              </a:solidFill>
              <a:latin typeface="Gill Sans"/>
              <a:ea typeface="Gill Sans"/>
              <a:cs typeface="Gill Sans"/>
              <a:sym typeface="Gill Sans"/>
            </a:endParaRPr>
          </a:p>
        </p:txBody>
      </p:sp>
      <p:cxnSp>
        <p:nvCxnSpPr>
          <p:cNvPr id="2258" name="Google Shape;2258;p252"/>
          <p:cNvCxnSpPr>
            <a:stCxn id="2257" idx="0"/>
            <a:endCxn id="2256" idx="2"/>
          </p:cNvCxnSpPr>
          <p:nvPr/>
        </p:nvCxnSpPr>
        <p:spPr>
          <a:xfrm rot="10800000">
            <a:off x="4813424" y="2721918"/>
            <a:ext cx="2262600" cy="7161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2" name="Shape 2262"/>
        <p:cNvGrpSpPr/>
        <p:nvPr/>
      </p:nvGrpSpPr>
      <p:grpSpPr>
        <a:xfrm>
          <a:off x="0" y="0"/>
          <a:ext cx="0" cy="0"/>
          <a:chOff x="0" y="0"/>
          <a:chExt cx="0" cy="0"/>
        </a:xfrm>
      </p:grpSpPr>
      <p:sp>
        <p:nvSpPr>
          <p:cNvPr id="2263" name="Google Shape;2263;p25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Early Stopping</a:t>
            </a:r>
            <a:endParaRPr sz="3100">
              <a:solidFill>
                <a:schemeClr val="dk2"/>
              </a:solidFill>
              <a:latin typeface="Gill Sans"/>
              <a:ea typeface="Gill Sans"/>
              <a:cs typeface="Gill Sans"/>
              <a:sym typeface="Gill Sans"/>
            </a:endParaRPr>
          </a:p>
        </p:txBody>
      </p:sp>
      <p:sp>
        <p:nvSpPr>
          <p:cNvPr id="2264" name="Google Shape;2264;p253"/>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rtl="0" algn="l">
              <a:lnSpc>
                <a:spcPct val="115000"/>
              </a:lnSpc>
              <a:spcBef>
                <a:spcPts val="0"/>
              </a:spcBef>
              <a:spcAft>
                <a:spcPts val="0"/>
              </a:spcAft>
              <a:buNone/>
            </a:pPr>
            <a:r>
              <a:rPr b="1" lang="en" sz="1900">
                <a:solidFill>
                  <a:schemeClr val="dk2"/>
                </a:solidFill>
                <a:latin typeface="Gill Sans"/>
                <a:ea typeface="Gill Sans"/>
                <a:cs typeface="Gill Sans"/>
                <a:sym typeface="Gill Sans"/>
              </a:rPr>
              <a:t>Tip</a:t>
            </a:r>
            <a:endParaRPr b="1" sz="1900">
              <a:solidFill>
                <a:schemeClr val="dk2"/>
              </a:solidFill>
              <a:latin typeface="Gill Sans"/>
              <a:ea typeface="Gill Sans"/>
              <a:cs typeface="Gill Sans"/>
              <a:sym typeface="Gill Sans"/>
            </a:endParaRPr>
          </a:p>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In previous example of Batch Gradient Descent</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curve was smooth</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That is why we could locate the minimum easily</a:t>
            </a:r>
            <a:endParaRPr sz="1900">
              <a:solidFill>
                <a:schemeClr val="dk2"/>
              </a:solidFill>
              <a:latin typeface="Gill Sans"/>
              <a:ea typeface="Gill Sans"/>
              <a:cs typeface="Gill Sans"/>
              <a:sym typeface="Gill Sans"/>
            </a:endParaRPr>
          </a:p>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With Stochastic and Mini-batch Gradient Descent</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curves are not so smooth and</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It may be hard to know whether </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We have reached the minimum or not</a:t>
            </a:r>
            <a:endParaRPr sz="1900">
              <a:solidFill>
                <a:schemeClr val="dk2"/>
              </a:solidFill>
              <a:latin typeface="Gill Sans"/>
              <a:ea typeface="Gill Sans"/>
              <a:cs typeface="Gill Sans"/>
              <a:sym typeface="Gill Sans"/>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25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Early Stopping</a:t>
            </a:r>
            <a:endParaRPr sz="3100">
              <a:solidFill>
                <a:schemeClr val="dk2"/>
              </a:solidFill>
              <a:latin typeface="Gill Sans"/>
              <a:ea typeface="Gill Sans"/>
              <a:cs typeface="Gill Sans"/>
              <a:sym typeface="Gill Sans"/>
            </a:endParaRPr>
          </a:p>
        </p:txBody>
      </p:sp>
      <p:sp>
        <p:nvSpPr>
          <p:cNvPr id="2270" name="Google Shape;2270;p254"/>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rtl="0" algn="l">
              <a:lnSpc>
                <a:spcPct val="115000"/>
              </a:lnSpc>
              <a:spcBef>
                <a:spcPts val="0"/>
              </a:spcBef>
              <a:spcAft>
                <a:spcPts val="0"/>
              </a:spcAft>
              <a:buNone/>
            </a:pPr>
            <a:r>
              <a:rPr b="1" lang="en" sz="1900">
                <a:solidFill>
                  <a:schemeClr val="dk2"/>
                </a:solidFill>
                <a:latin typeface="Gill Sans"/>
                <a:ea typeface="Gill Sans"/>
                <a:cs typeface="Gill Sans"/>
                <a:sym typeface="Gill Sans"/>
              </a:rPr>
              <a:t>Tip</a:t>
            </a:r>
            <a:endParaRPr b="1"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One solution is to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Stop only after the validation error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Has been above the minimum for some time</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Then roll back the model parameters to the point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Where the validation error was at a minimum</a:t>
            </a:r>
            <a:endParaRPr sz="1900">
              <a:solidFill>
                <a:schemeClr val="dk2"/>
              </a:solidFill>
              <a:latin typeface="Gill Sans"/>
              <a:ea typeface="Gill Sans"/>
              <a:cs typeface="Gill Sans"/>
              <a:sym typeface="Gill Sans"/>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4" name="Shape 2274"/>
        <p:cNvGrpSpPr/>
        <p:nvPr/>
      </p:nvGrpSpPr>
      <p:grpSpPr>
        <a:xfrm>
          <a:off x="0" y="0"/>
          <a:ext cx="0" cy="0"/>
          <a:chOff x="0" y="0"/>
          <a:chExt cx="0" cy="0"/>
        </a:xfrm>
      </p:grpSpPr>
      <p:sp>
        <p:nvSpPr>
          <p:cNvPr id="2275" name="Google Shape;2275;p25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Early Stopping</a:t>
            </a:r>
            <a:endParaRPr sz="3100">
              <a:solidFill>
                <a:schemeClr val="dk2"/>
              </a:solidFill>
              <a:latin typeface="Gill Sans"/>
              <a:ea typeface="Gill Sans"/>
              <a:cs typeface="Gill Sans"/>
              <a:sym typeface="Gill Sans"/>
            </a:endParaRPr>
          </a:p>
        </p:txBody>
      </p:sp>
      <p:sp>
        <p:nvSpPr>
          <p:cNvPr id="2276" name="Google Shape;2276;p255"/>
          <p:cNvSpPr txBox="1"/>
          <p:nvPr/>
        </p:nvSpPr>
        <p:spPr>
          <a:xfrm>
            <a:off x="357100" y="901441"/>
            <a:ext cx="8429700" cy="3906300"/>
          </a:xfrm>
          <a:prstGeom prst="rect">
            <a:avLst/>
          </a:prstGeom>
          <a:noFill/>
          <a:ln>
            <a:noFill/>
          </a:ln>
        </p:spPr>
        <p:txBody>
          <a:bodyPr anchorCtr="0" anchor="ctr" bIns="58925" lIns="58925" spcFirstLastPara="1" rIns="58925" wrap="square" tIns="58925">
            <a:noAutofit/>
          </a:bodyPr>
          <a:lstStyle/>
          <a:p>
            <a:pPr indent="0" lvl="0" marL="0" marR="0" rtl="0" algn="ctr">
              <a:lnSpc>
                <a:spcPct val="115000"/>
              </a:lnSpc>
              <a:spcBef>
                <a:spcPts val="0"/>
              </a:spcBef>
              <a:spcAft>
                <a:spcPts val="0"/>
              </a:spcAft>
              <a:buNone/>
            </a:pPr>
            <a:r>
              <a:rPr lang="en" sz="3100">
                <a:solidFill>
                  <a:schemeClr val="dk2"/>
                </a:solidFill>
                <a:latin typeface="Gill Sans"/>
                <a:ea typeface="Gill Sans"/>
                <a:cs typeface="Gill Sans"/>
                <a:sym typeface="Gill Sans"/>
              </a:rPr>
              <a:t>See the code in notebook for basic implementation of early stopping</a:t>
            </a:r>
            <a:endParaRPr sz="3100">
              <a:solidFill>
                <a:schemeClr val="dk2"/>
              </a:solidFill>
              <a:latin typeface="Gill Sans"/>
              <a:ea typeface="Gill Sans"/>
              <a:cs typeface="Gill Sans"/>
              <a:sym typeface="Gill Sans"/>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0" name="Shape 2280"/>
        <p:cNvGrpSpPr/>
        <p:nvPr/>
      </p:nvGrpSpPr>
      <p:grpSpPr>
        <a:xfrm>
          <a:off x="0" y="0"/>
          <a:ext cx="0" cy="0"/>
          <a:chOff x="0" y="0"/>
          <a:chExt cx="0" cy="0"/>
        </a:xfrm>
      </p:grpSpPr>
      <p:sp>
        <p:nvSpPr>
          <p:cNvPr id="2281" name="Google Shape;2281;p25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Training Models</a:t>
            </a:r>
            <a:endParaRPr sz="3200">
              <a:solidFill>
                <a:schemeClr val="dk1"/>
              </a:solidFill>
              <a:latin typeface="Gill Sans"/>
              <a:ea typeface="Gill Sans"/>
              <a:cs typeface="Gill Sans"/>
              <a:sym typeface="Gill Sans"/>
            </a:endParaRPr>
          </a:p>
        </p:txBody>
      </p:sp>
      <p:sp>
        <p:nvSpPr>
          <p:cNvPr id="2282" name="Google Shape;2282;p256"/>
          <p:cNvSpPr txBox="1"/>
          <p:nvPr/>
        </p:nvSpPr>
        <p:spPr>
          <a:xfrm>
            <a:off x="357100" y="901441"/>
            <a:ext cx="8429700" cy="3906300"/>
          </a:xfrm>
          <a:prstGeom prst="rect">
            <a:avLst/>
          </a:prstGeom>
          <a:noFill/>
          <a:ln>
            <a:noFill/>
          </a:ln>
        </p:spPr>
        <p:txBody>
          <a:bodyPr anchorCtr="0" anchor="ctr" bIns="58925" lIns="58925" spcFirstLastPara="1" rIns="58925" wrap="square" tIns="58925">
            <a:noAutofit/>
          </a:bodyPr>
          <a:lstStyle/>
          <a:p>
            <a:pPr indent="0" lvl="0" marL="0" marR="0" rtl="0" algn="ctr">
              <a:lnSpc>
                <a:spcPct val="115000"/>
              </a:lnSpc>
              <a:spcBef>
                <a:spcPts val="0"/>
              </a:spcBef>
              <a:spcAft>
                <a:spcPts val="0"/>
              </a:spcAft>
              <a:buNone/>
            </a:pPr>
            <a:r>
              <a:rPr lang="en" sz="3100">
                <a:solidFill>
                  <a:schemeClr val="dk2"/>
                </a:solidFill>
                <a:latin typeface="Gill Sans"/>
                <a:ea typeface="Gill Sans"/>
                <a:cs typeface="Gill Sans"/>
                <a:sym typeface="Gill Sans"/>
              </a:rPr>
              <a:t>Logistic Regression</a:t>
            </a:r>
            <a:endParaRPr sz="3100">
              <a:solidFill>
                <a:schemeClr val="dk2"/>
              </a:solidFill>
              <a:latin typeface="Gill Sans"/>
              <a:ea typeface="Gill Sans"/>
              <a:cs typeface="Gill Sans"/>
              <a:sym typeface="Gill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cxnSp>
        <p:nvCxnSpPr>
          <p:cNvPr id="268" name="Google Shape;268;p41"/>
          <p:cNvCxnSpPr/>
          <p:nvPr/>
        </p:nvCxnSpPr>
        <p:spPr>
          <a:xfrm>
            <a:off x="2443626" y="4361268"/>
            <a:ext cx="4908900" cy="9900"/>
          </a:xfrm>
          <a:prstGeom prst="straightConnector1">
            <a:avLst/>
          </a:prstGeom>
          <a:noFill/>
          <a:ln cap="flat" cmpd="sng" w="19050">
            <a:solidFill>
              <a:schemeClr val="dk2"/>
            </a:solidFill>
            <a:prstDash val="solid"/>
            <a:round/>
            <a:headEnd len="med" w="med" type="none"/>
            <a:tailEnd len="med" w="med" type="none"/>
          </a:ln>
        </p:spPr>
      </p:cxnSp>
      <p:sp>
        <p:nvSpPr>
          <p:cNvPr id="269" name="Google Shape;269;p41"/>
          <p:cNvSpPr txBox="1"/>
          <p:nvPr/>
        </p:nvSpPr>
        <p:spPr>
          <a:xfrm>
            <a:off x="3060187" y="4418888"/>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1</a:t>
            </a:r>
            <a:endParaRPr>
              <a:solidFill>
                <a:srgbClr val="666666"/>
              </a:solidFill>
              <a:latin typeface="Quattrocento Sans"/>
              <a:ea typeface="Quattrocento Sans"/>
              <a:cs typeface="Quattrocento Sans"/>
              <a:sym typeface="Quattrocento Sans"/>
            </a:endParaRPr>
          </a:p>
        </p:txBody>
      </p:sp>
      <p:sp>
        <p:nvSpPr>
          <p:cNvPr id="270" name="Google Shape;270;p41"/>
          <p:cNvSpPr txBox="1"/>
          <p:nvPr/>
        </p:nvSpPr>
        <p:spPr>
          <a:xfrm>
            <a:off x="4000499"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a:t>
            </a:r>
            <a:endParaRPr>
              <a:solidFill>
                <a:srgbClr val="666666"/>
              </a:solidFill>
              <a:latin typeface="Quattrocento Sans"/>
              <a:ea typeface="Quattrocento Sans"/>
              <a:cs typeface="Quattrocento Sans"/>
              <a:sym typeface="Quattrocento Sans"/>
            </a:endParaRPr>
          </a:p>
        </p:txBody>
      </p:sp>
      <p:sp>
        <p:nvSpPr>
          <p:cNvPr id="271" name="Google Shape;271;p41"/>
          <p:cNvSpPr txBox="1"/>
          <p:nvPr/>
        </p:nvSpPr>
        <p:spPr>
          <a:xfrm>
            <a:off x="4999087"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a:t>
            </a:r>
            <a:endParaRPr>
              <a:solidFill>
                <a:srgbClr val="666666"/>
              </a:solidFill>
              <a:latin typeface="Quattrocento Sans"/>
              <a:ea typeface="Quattrocento Sans"/>
              <a:cs typeface="Quattrocento Sans"/>
              <a:sym typeface="Quattrocento Sans"/>
            </a:endParaRPr>
          </a:p>
        </p:txBody>
      </p:sp>
      <p:cxnSp>
        <p:nvCxnSpPr>
          <p:cNvPr id="272" name="Google Shape;272;p41"/>
          <p:cNvCxnSpPr/>
          <p:nvPr/>
        </p:nvCxnSpPr>
        <p:spPr>
          <a:xfrm rot="10800000">
            <a:off x="2445919" y="464563"/>
            <a:ext cx="0" cy="3906600"/>
          </a:xfrm>
          <a:prstGeom prst="straightConnector1">
            <a:avLst/>
          </a:prstGeom>
          <a:noFill/>
          <a:ln cap="flat" cmpd="sng" w="19050">
            <a:solidFill>
              <a:schemeClr val="dk2"/>
            </a:solidFill>
            <a:prstDash val="solid"/>
            <a:round/>
            <a:headEnd len="med" w="med" type="none"/>
            <a:tailEnd len="med" w="med" type="none"/>
          </a:ln>
        </p:spPr>
      </p:cxnSp>
      <p:sp>
        <p:nvSpPr>
          <p:cNvPr id="273" name="Google Shape;273;p41"/>
          <p:cNvSpPr txBox="1"/>
          <p:nvPr/>
        </p:nvSpPr>
        <p:spPr>
          <a:xfrm>
            <a:off x="1667877" y="3562925"/>
            <a:ext cx="7356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2000</a:t>
            </a:r>
            <a:endParaRPr>
              <a:solidFill>
                <a:srgbClr val="666666"/>
              </a:solidFill>
              <a:latin typeface="Quattrocento Sans"/>
              <a:ea typeface="Quattrocento Sans"/>
              <a:cs typeface="Quattrocento Sans"/>
              <a:sym typeface="Quattrocento Sans"/>
            </a:endParaRPr>
          </a:p>
        </p:txBody>
      </p:sp>
      <p:sp>
        <p:nvSpPr>
          <p:cNvPr id="274" name="Google Shape;274;p41"/>
          <p:cNvSpPr txBox="1"/>
          <p:nvPr/>
        </p:nvSpPr>
        <p:spPr>
          <a:xfrm>
            <a:off x="1667877" y="2812775"/>
            <a:ext cx="7356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4000</a:t>
            </a:r>
            <a:endParaRPr>
              <a:solidFill>
                <a:srgbClr val="666666"/>
              </a:solidFill>
              <a:latin typeface="Quattrocento Sans"/>
              <a:ea typeface="Quattrocento Sans"/>
              <a:cs typeface="Quattrocento Sans"/>
              <a:sym typeface="Quattrocento Sans"/>
            </a:endParaRPr>
          </a:p>
        </p:txBody>
      </p:sp>
      <p:sp>
        <p:nvSpPr>
          <p:cNvPr id="275" name="Google Shape;275;p41"/>
          <p:cNvSpPr txBox="1"/>
          <p:nvPr/>
        </p:nvSpPr>
        <p:spPr>
          <a:xfrm>
            <a:off x="1473843" y="1884450"/>
            <a:ext cx="9297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6000</a:t>
            </a:r>
            <a:endParaRPr>
              <a:solidFill>
                <a:srgbClr val="666666"/>
              </a:solidFill>
              <a:latin typeface="Quattrocento Sans"/>
              <a:ea typeface="Quattrocento Sans"/>
              <a:cs typeface="Quattrocento Sans"/>
              <a:sym typeface="Quattrocento Sans"/>
            </a:endParaRPr>
          </a:p>
        </p:txBody>
      </p:sp>
      <p:sp>
        <p:nvSpPr>
          <p:cNvPr id="276" name="Google Shape;276;p41"/>
          <p:cNvSpPr/>
          <p:nvPr/>
        </p:nvSpPr>
        <p:spPr>
          <a:xfrm>
            <a:off x="3060167" y="367870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1"/>
          <p:cNvSpPr txBox="1"/>
          <p:nvPr/>
        </p:nvSpPr>
        <p:spPr>
          <a:xfrm>
            <a:off x="3088500" y="344200"/>
            <a:ext cx="5152500" cy="3804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How would a computer do it? - plot it</a:t>
            </a:r>
            <a:endParaRPr sz="2200">
              <a:solidFill>
                <a:srgbClr val="666666"/>
              </a:solidFill>
              <a:latin typeface="Quattrocento Sans"/>
              <a:ea typeface="Quattrocento Sans"/>
              <a:cs typeface="Quattrocento Sans"/>
              <a:sym typeface="Quattrocento Sans"/>
            </a:endParaRPr>
          </a:p>
        </p:txBody>
      </p:sp>
      <p:sp>
        <p:nvSpPr>
          <p:cNvPr id="278" name="Google Shape;278;p41"/>
          <p:cNvSpPr txBox="1"/>
          <p:nvPr/>
        </p:nvSpPr>
        <p:spPr>
          <a:xfrm>
            <a:off x="6870746" y="4418900"/>
            <a:ext cx="16248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1800">
                <a:solidFill>
                  <a:srgbClr val="666666"/>
                </a:solidFill>
                <a:latin typeface="Quattrocento Sans"/>
                <a:ea typeface="Quattrocento Sans"/>
                <a:cs typeface="Quattrocento Sans"/>
                <a:sym typeface="Quattrocento Sans"/>
              </a:rPr>
              <a:t>→ Years</a:t>
            </a:r>
            <a:endParaRPr sz="1800">
              <a:solidFill>
                <a:srgbClr val="666666"/>
              </a:solidFill>
              <a:latin typeface="Quattrocento Sans"/>
              <a:ea typeface="Quattrocento Sans"/>
              <a:cs typeface="Quattrocento Sans"/>
              <a:sym typeface="Quattrocento Sans"/>
            </a:endParaRPr>
          </a:p>
        </p:txBody>
      </p:sp>
      <p:sp>
        <p:nvSpPr>
          <p:cNvPr id="279" name="Google Shape;279;p41"/>
          <p:cNvSpPr txBox="1"/>
          <p:nvPr/>
        </p:nvSpPr>
        <p:spPr>
          <a:xfrm>
            <a:off x="1013423" y="2578794"/>
            <a:ext cx="7356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1800">
                <a:solidFill>
                  <a:srgbClr val="666666"/>
                </a:solidFill>
                <a:latin typeface="Quattrocento Sans"/>
                <a:ea typeface="Quattrocento Sans"/>
                <a:cs typeface="Quattrocento Sans"/>
                <a:sym typeface="Quattrocento Sans"/>
              </a:rPr>
              <a:t>Salary</a:t>
            </a:r>
            <a:endParaRPr sz="1800">
              <a:solidFill>
                <a:srgbClr val="666666"/>
              </a:solidFill>
              <a:latin typeface="Quattrocento Sans"/>
              <a:ea typeface="Quattrocento Sans"/>
              <a:cs typeface="Quattrocento Sans"/>
              <a:sym typeface="Quattrocento Sans"/>
            </a:endParaRPr>
          </a:p>
        </p:txBody>
      </p:sp>
      <p:cxnSp>
        <p:nvCxnSpPr>
          <p:cNvPr id="280" name="Google Shape;280;p41"/>
          <p:cNvCxnSpPr>
            <a:stCxn id="279" idx="0"/>
          </p:cNvCxnSpPr>
          <p:nvPr/>
        </p:nvCxnSpPr>
        <p:spPr>
          <a:xfrm rot="10800000">
            <a:off x="1379123" y="2184294"/>
            <a:ext cx="2100" cy="394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p25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Logistic Regression</a:t>
            </a:r>
            <a:endParaRPr sz="3100">
              <a:solidFill>
                <a:schemeClr val="dk2"/>
              </a:solidFill>
              <a:latin typeface="Gill Sans"/>
              <a:ea typeface="Gill Sans"/>
              <a:cs typeface="Gill Sans"/>
              <a:sym typeface="Gill Sans"/>
            </a:endParaRPr>
          </a:p>
        </p:txBody>
      </p:sp>
      <p:sp>
        <p:nvSpPr>
          <p:cNvPr id="2288" name="Google Shape;2288;p257"/>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Logistic Regression is a binary classifier</a:t>
            </a:r>
            <a:endParaRPr sz="1900">
              <a:solidFill>
                <a:schemeClr val="dk2"/>
              </a:solidFill>
              <a:latin typeface="Gill Sans"/>
              <a:ea typeface="Gill Sans"/>
              <a:cs typeface="Gill Sans"/>
              <a:sym typeface="Gill Sans"/>
            </a:endParaRPr>
          </a:p>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It is used to </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Estimate the probability that </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An instance belongs to a particular class</a:t>
            </a:r>
            <a:endParaRPr sz="1900">
              <a:solidFill>
                <a:schemeClr val="dk2"/>
              </a:solidFill>
              <a:latin typeface="Gill Sans"/>
              <a:ea typeface="Gill Sans"/>
              <a:cs typeface="Gill Sans"/>
              <a:sym typeface="Gill Sans"/>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25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Logistic Regression</a:t>
            </a:r>
            <a:endParaRPr sz="3100">
              <a:solidFill>
                <a:schemeClr val="dk2"/>
              </a:solidFill>
              <a:latin typeface="Gill Sans"/>
              <a:ea typeface="Gill Sans"/>
              <a:cs typeface="Gill Sans"/>
              <a:sym typeface="Gill Sans"/>
            </a:endParaRPr>
          </a:p>
        </p:txBody>
      </p:sp>
      <p:sp>
        <p:nvSpPr>
          <p:cNvPr id="2294" name="Google Shape;2294;p258"/>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Positive and Negative Class</a:t>
            </a:r>
            <a:endParaRPr b="1" sz="1900">
              <a:solidFill>
                <a:schemeClr val="dk2"/>
              </a:solidFill>
              <a:latin typeface="Gill Sans"/>
              <a:ea typeface="Gill Sans"/>
              <a:cs typeface="Gill Sans"/>
              <a:sym typeface="Gill Sans"/>
            </a:endParaRPr>
          </a:p>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Example</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What is the probability that this email is spam?</a:t>
            </a:r>
            <a:endParaRPr sz="1900">
              <a:solidFill>
                <a:schemeClr val="dk2"/>
              </a:solidFill>
              <a:latin typeface="Gill Sans"/>
              <a:ea typeface="Gill Sans"/>
              <a:cs typeface="Gill Sans"/>
              <a:sym typeface="Gill Sans"/>
            </a:endParaRPr>
          </a:p>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If the estimated probability is </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Greater than 50% </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Then the instance belong to that class</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Positive class is labeled as “1”</a:t>
            </a:r>
            <a:endParaRPr sz="1900">
              <a:solidFill>
                <a:schemeClr val="dk2"/>
              </a:solidFill>
              <a:latin typeface="Gill Sans"/>
              <a:ea typeface="Gill Sans"/>
              <a:cs typeface="Gill Sans"/>
              <a:sym typeface="Gill Sans"/>
            </a:endParaRPr>
          </a:p>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Else it predicts that</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Instance does not belongs to that class</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Negative class is labeled as “0”</a:t>
            </a:r>
            <a:endParaRPr sz="1900">
              <a:solidFill>
                <a:schemeClr val="dk2"/>
              </a:solidFill>
              <a:latin typeface="Gill Sans"/>
              <a:ea typeface="Gill Sans"/>
              <a:cs typeface="Gill Sans"/>
              <a:sym typeface="Gill Sans"/>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8" name="Shape 2298"/>
        <p:cNvGrpSpPr/>
        <p:nvPr/>
      </p:nvGrpSpPr>
      <p:grpSpPr>
        <a:xfrm>
          <a:off x="0" y="0"/>
          <a:ext cx="0" cy="0"/>
          <a:chOff x="0" y="0"/>
          <a:chExt cx="0" cy="0"/>
        </a:xfrm>
      </p:grpSpPr>
      <p:sp>
        <p:nvSpPr>
          <p:cNvPr id="2299" name="Google Shape;2299;p25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Logistic Regression</a:t>
            </a:r>
            <a:endParaRPr sz="3200">
              <a:solidFill>
                <a:schemeClr val="dk1"/>
              </a:solidFill>
              <a:latin typeface="Gill Sans"/>
              <a:ea typeface="Gill Sans"/>
              <a:cs typeface="Gill Sans"/>
              <a:sym typeface="Gill Sans"/>
            </a:endParaRPr>
          </a:p>
        </p:txBody>
      </p:sp>
      <p:sp>
        <p:nvSpPr>
          <p:cNvPr id="2300" name="Google Shape;2300;p259"/>
          <p:cNvSpPr txBox="1"/>
          <p:nvPr/>
        </p:nvSpPr>
        <p:spPr>
          <a:xfrm>
            <a:off x="357100" y="901441"/>
            <a:ext cx="8429700" cy="3906300"/>
          </a:xfrm>
          <a:prstGeom prst="rect">
            <a:avLst/>
          </a:prstGeom>
          <a:noFill/>
          <a:ln>
            <a:noFill/>
          </a:ln>
        </p:spPr>
        <p:txBody>
          <a:bodyPr anchorCtr="0" anchor="ctr" bIns="58925" lIns="58925" spcFirstLastPara="1" rIns="58925" wrap="square" tIns="58925">
            <a:noAutofit/>
          </a:bodyPr>
          <a:lstStyle/>
          <a:p>
            <a:pPr indent="0" lvl="0" marL="0" marR="0" rtl="0" algn="ctr">
              <a:lnSpc>
                <a:spcPct val="115000"/>
              </a:lnSpc>
              <a:spcBef>
                <a:spcPts val="0"/>
              </a:spcBef>
              <a:spcAft>
                <a:spcPts val="0"/>
              </a:spcAft>
              <a:buNone/>
            </a:pPr>
            <a:r>
              <a:rPr lang="en" sz="3100">
                <a:solidFill>
                  <a:schemeClr val="dk2"/>
                </a:solidFill>
                <a:latin typeface="Gill Sans"/>
                <a:ea typeface="Gill Sans"/>
                <a:cs typeface="Gill Sans"/>
                <a:sym typeface="Gill Sans"/>
              </a:rPr>
              <a:t>Estimating Probabilities</a:t>
            </a:r>
            <a:endParaRPr sz="3100">
              <a:solidFill>
                <a:schemeClr val="dk2"/>
              </a:solidFill>
              <a:latin typeface="Gill Sans"/>
              <a:ea typeface="Gill Sans"/>
              <a:cs typeface="Gill Sans"/>
              <a:sym typeface="Gill Sans"/>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sp>
        <p:nvSpPr>
          <p:cNvPr id="2305" name="Google Shape;2305;p26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Estimating Probabilities</a:t>
            </a:r>
            <a:endParaRPr sz="3100">
              <a:solidFill>
                <a:schemeClr val="dk2"/>
              </a:solidFill>
              <a:latin typeface="Gill Sans"/>
              <a:ea typeface="Gill Sans"/>
              <a:cs typeface="Gill Sans"/>
              <a:sym typeface="Gill Sans"/>
            </a:endParaRPr>
          </a:p>
        </p:txBody>
      </p:sp>
      <p:sp>
        <p:nvSpPr>
          <p:cNvPr id="2306" name="Google Shape;2306;p260"/>
          <p:cNvSpPr txBox="1"/>
          <p:nvPr/>
        </p:nvSpPr>
        <p:spPr>
          <a:xfrm>
            <a:off x="357100" y="901441"/>
            <a:ext cx="8429700" cy="3906300"/>
          </a:xfrm>
          <a:prstGeom prst="rect">
            <a:avLst/>
          </a:prstGeom>
          <a:noFill/>
          <a:ln>
            <a:noFill/>
          </a:ln>
        </p:spPr>
        <p:txBody>
          <a:bodyPr anchorCtr="0" anchor="t" bIns="58925" lIns="58925" spcFirstLastPara="1" rIns="58925" wrap="square" tIns="58925">
            <a:noAutofit/>
          </a:bodyPr>
          <a:lstStyle/>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Just like a Linear Regression model, a Logistic Regression model</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Computes the weighted sum of</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input features plus a bias term</a:t>
            </a:r>
            <a:endParaRPr sz="1900">
              <a:solidFill>
                <a:schemeClr val="dk2"/>
              </a:solidFill>
              <a:latin typeface="Gill Sans"/>
              <a:ea typeface="Gill Sans"/>
              <a:cs typeface="Gill Sans"/>
              <a:sym typeface="Gill Sans"/>
            </a:endParaRPr>
          </a:p>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Unlike Linear Regression model, a Logistic Regression model, Outputs </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0 or 1</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logistic of result</a:t>
            </a:r>
            <a:endParaRPr sz="1900">
              <a:solidFill>
                <a:schemeClr val="dk2"/>
              </a:solidFill>
              <a:latin typeface="Gill Sans"/>
              <a:ea typeface="Gill Sans"/>
              <a:cs typeface="Gill Sans"/>
              <a:sym typeface="Gill Sans"/>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p26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Estimating Probabilities</a:t>
            </a:r>
            <a:endParaRPr sz="3100">
              <a:solidFill>
                <a:schemeClr val="dk2"/>
              </a:solidFill>
              <a:latin typeface="Gill Sans"/>
              <a:ea typeface="Gill Sans"/>
              <a:cs typeface="Gill Sans"/>
              <a:sym typeface="Gill Sans"/>
            </a:endParaRPr>
          </a:p>
        </p:txBody>
      </p:sp>
      <p:sp>
        <p:nvSpPr>
          <p:cNvPr id="2312" name="Google Shape;2312;p261"/>
          <p:cNvSpPr txBox="1"/>
          <p:nvPr/>
        </p:nvSpPr>
        <p:spPr>
          <a:xfrm>
            <a:off x="357100" y="901441"/>
            <a:ext cx="8429700" cy="6630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Logistic Regression Model Estimated Probability</a:t>
            </a:r>
            <a:endParaRPr b="1" sz="1900">
              <a:solidFill>
                <a:schemeClr val="dk2"/>
              </a:solidFill>
              <a:latin typeface="Gill Sans"/>
              <a:ea typeface="Gill Sans"/>
              <a:cs typeface="Gill Sans"/>
              <a:sym typeface="Gill Sans"/>
            </a:endParaRPr>
          </a:p>
        </p:txBody>
      </p:sp>
      <p:pic>
        <p:nvPicPr>
          <p:cNvPr id="2313" name="Google Shape;2313;p261"/>
          <p:cNvPicPr preferRelativeResize="0"/>
          <p:nvPr/>
        </p:nvPicPr>
        <p:blipFill>
          <a:blip r:embed="rId3">
            <a:alphaModFix/>
          </a:blip>
          <a:stretch>
            <a:fillRect/>
          </a:stretch>
        </p:blipFill>
        <p:spPr>
          <a:xfrm>
            <a:off x="1941557" y="1738613"/>
            <a:ext cx="3945713" cy="616518"/>
          </a:xfrm>
          <a:prstGeom prst="rect">
            <a:avLst/>
          </a:prstGeom>
          <a:noFill/>
          <a:ln>
            <a:noFill/>
          </a:ln>
        </p:spPr>
      </p:pic>
      <p:sp>
        <p:nvSpPr>
          <p:cNvPr id="2314" name="Google Shape;2314;p261"/>
          <p:cNvSpPr txBox="1"/>
          <p:nvPr/>
        </p:nvSpPr>
        <p:spPr>
          <a:xfrm>
            <a:off x="2458652" y="3384809"/>
            <a:ext cx="4226700" cy="5304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σ -The logistic or Sigmoid function</a:t>
            </a:r>
            <a:endParaRPr sz="1900">
              <a:solidFill>
                <a:schemeClr val="dk2"/>
              </a:solidFill>
              <a:latin typeface="Gill Sans"/>
              <a:ea typeface="Gill Sans"/>
              <a:cs typeface="Gill Sans"/>
              <a:sym typeface="Gill Sans"/>
            </a:endParaRPr>
          </a:p>
        </p:txBody>
      </p:sp>
      <p:cxnSp>
        <p:nvCxnSpPr>
          <p:cNvPr id="2315" name="Google Shape;2315;p261"/>
          <p:cNvCxnSpPr/>
          <p:nvPr/>
        </p:nvCxnSpPr>
        <p:spPr>
          <a:xfrm flipH="1" rot="10800000">
            <a:off x="4454156" y="2253728"/>
            <a:ext cx="895500" cy="12990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26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Estimating Probabilities</a:t>
            </a:r>
            <a:endParaRPr sz="3100">
              <a:solidFill>
                <a:schemeClr val="dk2"/>
              </a:solidFill>
              <a:latin typeface="Gill Sans"/>
              <a:ea typeface="Gill Sans"/>
              <a:cs typeface="Gill Sans"/>
              <a:sym typeface="Gill Sans"/>
            </a:endParaRPr>
          </a:p>
        </p:txBody>
      </p:sp>
      <p:sp>
        <p:nvSpPr>
          <p:cNvPr id="2321" name="Google Shape;2321;p262"/>
          <p:cNvSpPr txBox="1"/>
          <p:nvPr/>
        </p:nvSpPr>
        <p:spPr>
          <a:xfrm>
            <a:off x="357100" y="901441"/>
            <a:ext cx="8429700" cy="3711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Logistic or Sigmoid Function</a:t>
            </a:r>
            <a:endParaRPr b="1" sz="1900">
              <a:solidFill>
                <a:schemeClr val="dk2"/>
              </a:solidFill>
              <a:latin typeface="Gill Sans"/>
              <a:ea typeface="Gill Sans"/>
              <a:cs typeface="Gill Sans"/>
              <a:sym typeface="Gill Sans"/>
            </a:endParaRPr>
          </a:p>
        </p:txBody>
      </p:sp>
      <p:pic>
        <p:nvPicPr>
          <p:cNvPr id="2322" name="Google Shape;2322;p262"/>
          <p:cNvPicPr preferRelativeResize="0"/>
          <p:nvPr/>
        </p:nvPicPr>
        <p:blipFill>
          <a:blip r:embed="rId3">
            <a:alphaModFix/>
          </a:blip>
          <a:stretch>
            <a:fillRect/>
          </a:stretch>
        </p:blipFill>
        <p:spPr>
          <a:xfrm>
            <a:off x="2783777" y="1272586"/>
            <a:ext cx="2682255" cy="557547"/>
          </a:xfrm>
          <a:prstGeom prst="rect">
            <a:avLst/>
          </a:prstGeom>
          <a:noFill/>
          <a:ln>
            <a:noFill/>
          </a:ln>
        </p:spPr>
      </p:pic>
      <p:pic>
        <p:nvPicPr>
          <p:cNvPr id="2323" name="Google Shape;2323;p262"/>
          <p:cNvPicPr preferRelativeResize="0"/>
          <p:nvPr/>
        </p:nvPicPr>
        <p:blipFill>
          <a:blip r:embed="rId4">
            <a:alphaModFix/>
          </a:blip>
          <a:stretch>
            <a:fillRect/>
          </a:stretch>
        </p:blipFill>
        <p:spPr>
          <a:xfrm>
            <a:off x="107191" y="1964369"/>
            <a:ext cx="6697264" cy="2060339"/>
          </a:xfrm>
          <a:prstGeom prst="rect">
            <a:avLst/>
          </a:prstGeom>
          <a:noFill/>
          <a:ln>
            <a:noFill/>
          </a:ln>
        </p:spPr>
      </p:pic>
      <p:sp>
        <p:nvSpPr>
          <p:cNvPr id="2324" name="Google Shape;2324;p262"/>
          <p:cNvSpPr txBox="1"/>
          <p:nvPr/>
        </p:nvSpPr>
        <p:spPr>
          <a:xfrm>
            <a:off x="357117" y="4250905"/>
            <a:ext cx="8429700" cy="273900"/>
          </a:xfrm>
          <a:prstGeom prst="rect">
            <a:avLst/>
          </a:prstGeom>
          <a:noFill/>
          <a:ln>
            <a:noFill/>
          </a:ln>
        </p:spPr>
        <p:txBody>
          <a:bodyPr anchorCtr="0" anchor="t"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Outputs a number between 0 and 1</a:t>
            </a:r>
            <a:endParaRPr sz="1900">
              <a:solidFill>
                <a:schemeClr val="dk2"/>
              </a:solidFill>
              <a:latin typeface="Gill Sans"/>
              <a:ea typeface="Gill Sans"/>
              <a:cs typeface="Gill Sans"/>
              <a:sym typeface="Gill Sans"/>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26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Estimating Probabilities</a:t>
            </a:r>
            <a:endParaRPr sz="3100">
              <a:solidFill>
                <a:schemeClr val="dk2"/>
              </a:solidFill>
              <a:latin typeface="Gill Sans"/>
              <a:ea typeface="Gill Sans"/>
              <a:cs typeface="Gill Sans"/>
              <a:sym typeface="Gill Sans"/>
            </a:endParaRPr>
          </a:p>
        </p:txBody>
      </p:sp>
      <p:sp>
        <p:nvSpPr>
          <p:cNvPr id="2330" name="Google Shape;2330;p263"/>
          <p:cNvSpPr txBox="1"/>
          <p:nvPr/>
        </p:nvSpPr>
        <p:spPr>
          <a:xfrm>
            <a:off x="357100" y="901441"/>
            <a:ext cx="8429700" cy="4791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Logistic Regression Model Estimated Probability</a:t>
            </a:r>
            <a:endParaRPr b="1" sz="1900">
              <a:solidFill>
                <a:schemeClr val="dk2"/>
              </a:solidFill>
              <a:latin typeface="Gill Sans"/>
              <a:ea typeface="Gill Sans"/>
              <a:cs typeface="Gill Sans"/>
              <a:sym typeface="Gill Sans"/>
            </a:endParaRPr>
          </a:p>
        </p:txBody>
      </p:sp>
      <p:pic>
        <p:nvPicPr>
          <p:cNvPr id="2331" name="Google Shape;2331;p263"/>
          <p:cNvPicPr preferRelativeResize="0"/>
          <p:nvPr/>
        </p:nvPicPr>
        <p:blipFill>
          <a:blip r:embed="rId3">
            <a:alphaModFix/>
          </a:blip>
          <a:stretch>
            <a:fillRect/>
          </a:stretch>
        </p:blipFill>
        <p:spPr>
          <a:xfrm>
            <a:off x="1941557" y="1597206"/>
            <a:ext cx="3945713" cy="616518"/>
          </a:xfrm>
          <a:prstGeom prst="rect">
            <a:avLst/>
          </a:prstGeom>
          <a:noFill/>
          <a:ln>
            <a:noFill/>
          </a:ln>
        </p:spPr>
      </p:pic>
      <p:sp>
        <p:nvSpPr>
          <p:cNvPr id="2332" name="Google Shape;2332;p263"/>
          <p:cNvSpPr txBox="1"/>
          <p:nvPr/>
        </p:nvSpPr>
        <p:spPr>
          <a:xfrm>
            <a:off x="357100" y="2713157"/>
            <a:ext cx="8429700" cy="759900"/>
          </a:xfrm>
          <a:prstGeom prst="rect">
            <a:avLst/>
          </a:prstGeom>
          <a:noFill/>
          <a:ln>
            <a:noFill/>
          </a:ln>
        </p:spPr>
        <p:txBody>
          <a:bodyPr anchorCtr="0" anchor="t" bIns="58925" lIns="58925" spcFirstLastPara="1" rIns="58925" wrap="square" tIns="58925">
            <a:noAutofit/>
          </a:bodyPr>
          <a:lstStyle/>
          <a:p>
            <a:pPr indent="-260350" lvl="0" marL="292100" rtl="0" algn="l">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Once the probability p</a:t>
            </a:r>
            <a:r>
              <a:rPr baseline="30000" lang="en" sz="1900">
                <a:solidFill>
                  <a:schemeClr val="dk2"/>
                </a:solidFill>
                <a:latin typeface="Gill Sans"/>
                <a:ea typeface="Gill Sans"/>
                <a:cs typeface="Gill Sans"/>
                <a:sym typeface="Gill Sans"/>
              </a:rPr>
              <a:t>^ </a:t>
            </a:r>
            <a:r>
              <a:rPr lang="en" sz="1900">
                <a:solidFill>
                  <a:schemeClr val="dk2"/>
                </a:solidFill>
                <a:latin typeface="Gill Sans"/>
                <a:ea typeface="Gill Sans"/>
                <a:cs typeface="Gill Sans"/>
                <a:sym typeface="Gill Sans"/>
              </a:rPr>
              <a:t> (p-hat) is estimated</a:t>
            </a:r>
            <a:endParaRPr sz="1900">
              <a:solidFill>
                <a:schemeClr val="dk2"/>
              </a:solidFill>
              <a:latin typeface="Gill Sans"/>
              <a:ea typeface="Gill Sans"/>
              <a:cs typeface="Gill Sans"/>
              <a:sym typeface="Gill Sans"/>
            </a:endParaRPr>
          </a:p>
          <a:p>
            <a:pPr indent="-260350" lvl="1" marL="584200" rtl="0" algn="l">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Make predictions y</a:t>
            </a:r>
            <a:r>
              <a:rPr baseline="30000" lang="en" sz="1900">
                <a:solidFill>
                  <a:schemeClr val="dk2"/>
                </a:solidFill>
                <a:latin typeface="Gill Sans"/>
                <a:ea typeface="Gill Sans"/>
                <a:cs typeface="Gill Sans"/>
                <a:sym typeface="Gill Sans"/>
              </a:rPr>
              <a:t>^</a:t>
            </a:r>
            <a:r>
              <a:rPr lang="en" sz="1900">
                <a:solidFill>
                  <a:schemeClr val="dk2"/>
                </a:solidFill>
                <a:latin typeface="Gill Sans"/>
                <a:ea typeface="Gill Sans"/>
                <a:cs typeface="Gill Sans"/>
                <a:sym typeface="Gill Sans"/>
              </a:rPr>
              <a:t> (y-hat) using below equation</a:t>
            </a:r>
            <a:endParaRPr sz="1900">
              <a:solidFill>
                <a:schemeClr val="dk2"/>
              </a:solidFill>
              <a:latin typeface="Gill Sans"/>
              <a:ea typeface="Gill Sans"/>
              <a:cs typeface="Gill Sans"/>
              <a:sym typeface="Gill Sans"/>
            </a:endParaRPr>
          </a:p>
        </p:txBody>
      </p:sp>
      <p:pic>
        <p:nvPicPr>
          <p:cNvPr id="2333" name="Google Shape;2333;p263"/>
          <p:cNvPicPr preferRelativeResize="0"/>
          <p:nvPr/>
        </p:nvPicPr>
        <p:blipFill>
          <a:blip r:embed="rId4">
            <a:alphaModFix/>
          </a:blip>
          <a:stretch>
            <a:fillRect/>
          </a:stretch>
        </p:blipFill>
        <p:spPr>
          <a:xfrm>
            <a:off x="2978086" y="3527020"/>
            <a:ext cx="2390924" cy="838833"/>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sp>
        <p:nvSpPr>
          <p:cNvPr id="2338" name="Google Shape;2338;p26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Estimating Probabilities</a:t>
            </a:r>
            <a:endParaRPr sz="3100">
              <a:solidFill>
                <a:schemeClr val="dk2"/>
              </a:solidFill>
              <a:latin typeface="Gill Sans"/>
              <a:ea typeface="Gill Sans"/>
              <a:cs typeface="Gill Sans"/>
              <a:sym typeface="Gill Sans"/>
            </a:endParaRPr>
          </a:p>
        </p:txBody>
      </p:sp>
      <p:pic>
        <p:nvPicPr>
          <p:cNvPr id="2339" name="Google Shape;2339;p264"/>
          <p:cNvPicPr preferRelativeResize="0"/>
          <p:nvPr/>
        </p:nvPicPr>
        <p:blipFill>
          <a:blip r:embed="rId3">
            <a:alphaModFix/>
          </a:blip>
          <a:stretch>
            <a:fillRect/>
          </a:stretch>
        </p:blipFill>
        <p:spPr>
          <a:xfrm>
            <a:off x="357187" y="1211915"/>
            <a:ext cx="2904820" cy="453872"/>
          </a:xfrm>
          <a:prstGeom prst="rect">
            <a:avLst/>
          </a:prstGeom>
          <a:noFill/>
          <a:ln>
            <a:noFill/>
          </a:ln>
        </p:spPr>
      </p:pic>
      <p:pic>
        <p:nvPicPr>
          <p:cNvPr id="2340" name="Google Shape;2340;p264"/>
          <p:cNvPicPr preferRelativeResize="0"/>
          <p:nvPr/>
        </p:nvPicPr>
        <p:blipFill>
          <a:blip r:embed="rId4">
            <a:alphaModFix/>
          </a:blip>
          <a:stretch>
            <a:fillRect/>
          </a:stretch>
        </p:blipFill>
        <p:spPr>
          <a:xfrm>
            <a:off x="4864553" y="1019435"/>
            <a:ext cx="2390924" cy="838833"/>
          </a:xfrm>
          <a:prstGeom prst="rect">
            <a:avLst/>
          </a:prstGeom>
          <a:noFill/>
          <a:ln>
            <a:noFill/>
          </a:ln>
        </p:spPr>
      </p:pic>
      <p:pic>
        <p:nvPicPr>
          <p:cNvPr id="2341" name="Google Shape;2341;p264"/>
          <p:cNvPicPr preferRelativeResize="0"/>
          <p:nvPr/>
        </p:nvPicPr>
        <p:blipFill>
          <a:blip r:embed="rId5">
            <a:alphaModFix/>
          </a:blip>
          <a:stretch>
            <a:fillRect/>
          </a:stretch>
        </p:blipFill>
        <p:spPr>
          <a:xfrm>
            <a:off x="1455864" y="1941572"/>
            <a:ext cx="4674258" cy="1437987"/>
          </a:xfrm>
          <a:prstGeom prst="rect">
            <a:avLst/>
          </a:prstGeom>
          <a:noFill/>
          <a:ln>
            <a:noFill/>
          </a:ln>
        </p:spPr>
      </p:pic>
      <p:sp>
        <p:nvSpPr>
          <p:cNvPr id="2342" name="Google Shape;2342;p264"/>
          <p:cNvSpPr txBox="1"/>
          <p:nvPr/>
        </p:nvSpPr>
        <p:spPr>
          <a:xfrm>
            <a:off x="357275" y="3462869"/>
            <a:ext cx="8429700" cy="1335900"/>
          </a:xfrm>
          <a:prstGeom prst="rect">
            <a:avLst/>
          </a:prstGeom>
          <a:noFill/>
          <a:ln>
            <a:noFill/>
          </a:ln>
        </p:spPr>
        <p:txBody>
          <a:bodyPr anchorCtr="0" anchor="t" bIns="58925" lIns="58925" spcFirstLastPara="1" rIns="58925" wrap="square" tIns="58925">
            <a:noAutofit/>
          </a:bodyPr>
          <a:lstStyle/>
          <a:p>
            <a:pPr indent="-260350" lvl="0" marL="292100" rtl="0" algn="l">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σ(t) &lt; 0.5 when t &lt; 0 and </a:t>
            </a:r>
            <a:endParaRPr sz="1900">
              <a:solidFill>
                <a:schemeClr val="dk2"/>
              </a:solidFill>
              <a:latin typeface="Gill Sans"/>
              <a:ea typeface="Gill Sans"/>
              <a:cs typeface="Gill Sans"/>
              <a:sym typeface="Gill Sans"/>
            </a:endParaRPr>
          </a:p>
          <a:p>
            <a:pPr indent="-260350" lvl="0" marL="292100" rtl="0" algn="l">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σ(t) ≥ 0.5 when t ≥ 0</a:t>
            </a:r>
            <a:endParaRPr sz="1900">
              <a:solidFill>
                <a:schemeClr val="dk2"/>
              </a:solidFill>
              <a:latin typeface="Gill Sans"/>
              <a:ea typeface="Gill Sans"/>
              <a:cs typeface="Gill Sans"/>
              <a:sym typeface="Gill Sans"/>
            </a:endParaRPr>
          </a:p>
          <a:p>
            <a:pPr indent="-260350" lvl="0" marL="292100" rtl="0" algn="l">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So a Logistic Regression model predicts</a:t>
            </a:r>
            <a:endParaRPr sz="1900">
              <a:solidFill>
                <a:schemeClr val="dk2"/>
              </a:solidFill>
              <a:latin typeface="Gill Sans"/>
              <a:ea typeface="Gill Sans"/>
              <a:cs typeface="Gill Sans"/>
              <a:sym typeface="Gill Sans"/>
            </a:endParaRPr>
          </a:p>
          <a:p>
            <a:pPr indent="-260350" lvl="1" marL="584200" rtl="0" algn="l">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1 if θ</a:t>
            </a:r>
            <a:r>
              <a:rPr baseline="30000" lang="en" sz="1900">
                <a:solidFill>
                  <a:schemeClr val="dk2"/>
                </a:solidFill>
                <a:latin typeface="Gill Sans"/>
                <a:ea typeface="Gill Sans"/>
                <a:cs typeface="Gill Sans"/>
                <a:sym typeface="Gill Sans"/>
              </a:rPr>
              <a:t>T</a:t>
            </a:r>
            <a:r>
              <a:rPr lang="en" sz="1900">
                <a:solidFill>
                  <a:schemeClr val="dk2"/>
                </a:solidFill>
                <a:latin typeface="Gill Sans"/>
                <a:ea typeface="Gill Sans"/>
                <a:cs typeface="Gill Sans"/>
                <a:sym typeface="Gill Sans"/>
              </a:rPr>
              <a:t> · </a:t>
            </a:r>
            <a:r>
              <a:rPr b="1" lang="en" sz="1900">
                <a:solidFill>
                  <a:schemeClr val="dk2"/>
                </a:solidFill>
                <a:latin typeface="Gill Sans"/>
                <a:ea typeface="Gill Sans"/>
                <a:cs typeface="Gill Sans"/>
                <a:sym typeface="Gill Sans"/>
              </a:rPr>
              <a:t>X </a:t>
            </a:r>
            <a:r>
              <a:rPr lang="en" sz="1900">
                <a:solidFill>
                  <a:schemeClr val="dk2"/>
                </a:solidFill>
                <a:latin typeface="Gill Sans"/>
                <a:ea typeface="Gill Sans"/>
                <a:cs typeface="Gill Sans"/>
                <a:sym typeface="Gill Sans"/>
              </a:rPr>
              <a:t>is positive and </a:t>
            </a:r>
            <a:endParaRPr sz="1900">
              <a:solidFill>
                <a:schemeClr val="dk2"/>
              </a:solidFill>
              <a:latin typeface="Gill Sans"/>
              <a:ea typeface="Gill Sans"/>
              <a:cs typeface="Gill Sans"/>
              <a:sym typeface="Gill Sans"/>
            </a:endParaRPr>
          </a:p>
          <a:p>
            <a:pPr indent="-260350" lvl="1" marL="584200" rtl="0" algn="l">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0 if it is negative</a:t>
            </a:r>
            <a:endParaRPr sz="1900">
              <a:solidFill>
                <a:schemeClr val="dk2"/>
              </a:solidFill>
              <a:latin typeface="Gill Sans"/>
              <a:ea typeface="Gill Sans"/>
              <a:cs typeface="Gill Sans"/>
              <a:sym typeface="Gill Sans"/>
            </a:endParaRPr>
          </a:p>
          <a:p>
            <a:pPr indent="0" lvl="0" marL="0" rtl="0" algn="l">
              <a:spcBef>
                <a:spcPts val="0"/>
              </a:spcBef>
              <a:spcAft>
                <a:spcPts val="0"/>
              </a:spcAft>
              <a:buNone/>
            </a:pPr>
            <a:r>
              <a:t/>
            </a:r>
            <a:endParaRPr sz="1900">
              <a:solidFill>
                <a:schemeClr val="dk2"/>
              </a:solidFill>
              <a:latin typeface="Gill Sans"/>
              <a:ea typeface="Gill Sans"/>
              <a:cs typeface="Gill Sans"/>
              <a:sym typeface="Gill Sans"/>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6" name="Shape 2346"/>
        <p:cNvGrpSpPr/>
        <p:nvPr/>
      </p:nvGrpSpPr>
      <p:grpSpPr>
        <a:xfrm>
          <a:off x="0" y="0"/>
          <a:ext cx="0" cy="0"/>
          <a:chOff x="0" y="0"/>
          <a:chExt cx="0" cy="0"/>
        </a:xfrm>
      </p:grpSpPr>
      <p:sp>
        <p:nvSpPr>
          <p:cNvPr id="2347" name="Google Shape;2347;p26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Logistic Regression</a:t>
            </a:r>
            <a:endParaRPr sz="3200">
              <a:solidFill>
                <a:schemeClr val="dk1"/>
              </a:solidFill>
              <a:latin typeface="Gill Sans"/>
              <a:ea typeface="Gill Sans"/>
              <a:cs typeface="Gill Sans"/>
              <a:sym typeface="Gill Sans"/>
            </a:endParaRPr>
          </a:p>
        </p:txBody>
      </p:sp>
      <p:sp>
        <p:nvSpPr>
          <p:cNvPr id="2348" name="Google Shape;2348;p265"/>
          <p:cNvSpPr txBox="1"/>
          <p:nvPr/>
        </p:nvSpPr>
        <p:spPr>
          <a:xfrm>
            <a:off x="357100" y="901441"/>
            <a:ext cx="8429700" cy="3906300"/>
          </a:xfrm>
          <a:prstGeom prst="rect">
            <a:avLst/>
          </a:prstGeom>
          <a:noFill/>
          <a:ln>
            <a:noFill/>
          </a:ln>
        </p:spPr>
        <p:txBody>
          <a:bodyPr anchorCtr="0" anchor="ctr" bIns="58925" lIns="58925" spcFirstLastPara="1" rIns="58925" wrap="square" tIns="58925">
            <a:noAutofit/>
          </a:bodyPr>
          <a:lstStyle/>
          <a:p>
            <a:pPr indent="0" lvl="0" marL="0" marR="0" rtl="0" algn="ctr">
              <a:lnSpc>
                <a:spcPct val="115000"/>
              </a:lnSpc>
              <a:spcBef>
                <a:spcPts val="0"/>
              </a:spcBef>
              <a:spcAft>
                <a:spcPts val="0"/>
              </a:spcAft>
              <a:buNone/>
            </a:pPr>
            <a:r>
              <a:rPr lang="en" sz="3100">
                <a:solidFill>
                  <a:schemeClr val="dk2"/>
                </a:solidFill>
                <a:latin typeface="Gill Sans"/>
                <a:ea typeface="Gill Sans"/>
                <a:cs typeface="Gill Sans"/>
                <a:sym typeface="Gill Sans"/>
              </a:rPr>
              <a:t>Training and Cost Function</a:t>
            </a:r>
            <a:endParaRPr sz="3100">
              <a:solidFill>
                <a:schemeClr val="dk2"/>
              </a:solidFill>
              <a:latin typeface="Gill Sans"/>
              <a:ea typeface="Gill Sans"/>
              <a:cs typeface="Gill Sans"/>
              <a:sym typeface="Gill Sans"/>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26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Training and Cost Function</a:t>
            </a:r>
            <a:endParaRPr sz="3100">
              <a:solidFill>
                <a:schemeClr val="dk2"/>
              </a:solidFill>
              <a:latin typeface="Gill Sans"/>
              <a:ea typeface="Gill Sans"/>
              <a:cs typeface="Gill Sans"/>
              <a:sym typeface="Gill Sans"/>
            </a:endParaRPr>
          </a:p>
        </p:txBody>
      </p:sp>
      <p:sp>
        <p:nvSpPr>
          <p:cNvPr id="2354" name="Google Shape;2354;p266"/>
          <p:cNvSpPr txBox="1"/>
          <p:nvPr/>
        </p:nvSpPr>
        <p:spPr>
          <a:xfrm>
            <a:off x="357100" y="901441"/>
            <a:ext cx="8429700" cy="38709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Let’s understand how to train a Logistic Regression model</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objective of training is to</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Set the parameter vector θ so that model estimates</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High probabilities for positive instances (y = 1) and</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Low probabilities for negative instances (y = 0)</a:t>
            </a:r>
            <a:endParaRPr sz="1900">
              <a:solidFill>
                <a:schemeClr val="dk2"/>
              </a:solidFill>
              <a:latin typeface="Gill Sans"/>
              <a:ea typeface="Gill Sans"/>
              <a:cs typeface="Gill Sans"/>
              <a:sym typeface="Gill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cxnSp>
        <p:nvCxnSpPr>
          <p:cNvPr id="285" name="Google Shape;285;p42"/>
          <p:cNvCxnSpPr/>
          <p:nvPr/>
        </p:nvCxnSpPr>
        <p:spPr>
          <a:xfrm>
            <a:off x="2443626" y="4361268"/>
            <a:ext cx="4908900" cy="9900"/>
          </a:xfrm>
          <a:prstGeom prst="straightConnector1">
            <a:avLst/>
          </a:prstGeom>
          <a:noFill/>
          <a:ln cap="flat" cmpd="sng" w="19050">
            <a:solidFill>
              <a:schemeClr val="dk2"/>
            </a:solidFill>
            <a:prstDash val="solid"/>
            <a:round/>
            <a:headEnd len="med" w="med" type="none"/>
            <a:tailEnd len="med" w="med" type="none"/>
          </a:ln>
        </p:spPr>
      </p:cxnSp>
      <p:sp>
        <p:nvSpPr>
          <p:cNvPr id="286" name="Google Shape;286;p42"/>
          <p:cNvSpPr txBox="1"/>
          <p:nvPr/>
        </p:nvSpPr>
        <p:spPr>
          <a:xfrm>
            <a:off x="3060187" y="4418888"/>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1</a:t>
            </a:r>
            <a:endParaRPr>
              <a:solidFill>
                <a:srgbClr val="666666"/>
              </a:solidFill>
              <a:latin typeface="Quattrocento Sans"/>
              <a:ea typeface="Quattrocento Sans"/>
              <a:cs typeface="Quattrocento Sans"/>
              <a:sym typeface="Quattrocento Sans"/>
            </a:endParaRPr>
          </a:p>
        </p:txBody>
      </p:sp>
      <p:sp>
        <p:nvSpPr>
          <p:cNvPr id="287" name="Google Shape;287;p42"/>
          <p:cNvSpPr txBox="1"/>
          <p:nvPr/>
        </p:nvSpPr>
        <p:spPr>
          <a:xfrm>
            <a:off x="4000499"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a:t>
            </a:r>
            <a:endParaRPr>
              <a:solidFill>
                <a:srgbClr val="666666"/>
              </a:solidFill>
              <a:latin typeface="Quattrocento Sans"/>
              <a:ea typeface="Quattrocento Sans"/>
              <a:cs typeface="Quattrocento Sans"/>
              <a:sym typeface="Quattrocento Sans"/>
            </a:endParaRPr>
          </a:p>
        </p:txBody>
      </p:sp>
      <p:sp>
        <p:nvSpPr>
          <p:cNvPr id="288" name="Google Shape;288;p42"/>
          <p:cNvSpPr txBox="1"/>
          <p:nvPr/>
        </p:nvSpPr>
        <p:spPr>
          <a:xfrm>
            <a:off x="4999087"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a:t>
            </a:r>
            <a:endParaRPr>
              <a:solidFill>
                <a:srgbClr val="666666"/>
              </a:solidFill>
              <a:latin typeface="Quattrocento Sans"/>
              <a:ea typeface="Quattrocento Sans"/>
              <a:cs typeface="Quattrocento Sans"/>
              <a:sym typeface="Quattrocento Sans"/>
            </a:endParaRPr>
          </a:p>
        </p:txBody>
      </p:sp>
      <p:cxnSp>
        <p:nvCxnSpPr>
          <p:cNvPr id="289" name="Google Shape;289;p42"/>
          <p:cNvCxnSpPr/>
          <p:nvPr/>
        </p:nvCxnSpPr>
        <p:spPr>
          <a:xfrm rot="10800000">
            <a:off x="2445919" y="464563"/>
            <a:ext cx="0" cy="3906600"/>
          </a:xfrm>
          <a:prstGeom prst="straightConnector1">
            <a:avLst/>
          </a:prstGeom>
          <a:noFill/>
          <a:ln cap="flat" cmpd="sng" w="19050">
            <a:solidFill>
              <a:schemeClr val="dk2"/>
            </a:solidFill>
            <a:prstDash val="solid"/>
            <a:round/>
            <a:headEnd len="med" w="med" type="none"/>
            <a:tailEnd len="med" w="med" type="none"/>
          </a:ln>
        </p:spPr>
      </p:cxnSp>
      <p:sp>
        <p:nvSpPr>
          <p:cNvPr id="290" name="Google Shape;290;p42"/>
          <p:cNvSpPr txBox="1"/>
          <p:nvPr/>
        </p:nvSpPr>
        <p:spPr>
          <a:xfrm>
            <a:off x="1791463" y="3562913"/>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2000</a:t>
            </a:r>
            <a:endParaRPr>
              <a:solidFill>
                <a:srgbClr val="666666"/>
              </a:solidFill>
              <a:latin typeface="Quattrocento Sans"/>
              <a:ea typeface="Quattrocento Sans"/>
              <a:cs typeface="Quattrocento Sans"/>
              <a:sym typeface="Quattrocento Sans"/>
            </a:endParaRPr>
          </a:p>
        </p:txBody>
      </p:sp>
      <p:sp>
        <p:nvSpPr>
          <p:cNvPr id="291" name="Google Shape;291;p42"/>
          <p:cNvSpPr txBox="1"/>
          <p:nvPr/>
        </p:nvSpPr>
        <p:spPr>
          <a:xfrm>
            <a:off x="1791463" y="2812771"/>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4000</a:t>
            </a:r>
            <a:endParaRPr>
              <a:solidFill>
                <a:srgbClr val="666666"/>
              </a:solidFill>
              <a:latin typeface="Quattrocento Sans"/>
              <a:ea typeface="Quattrocento Sans"/>
              <a:cs typeface="Quattrocento Sans"/>
              <a:sym typeface="Quattrocento Sans"/>
            </a:endParaRPr>
          </a:p>
        </p:txBody>
      </p:sp>
      <p:sp>
        <p:nvSpPr>
          <p:cNvPr id="292" name="Google Shape;292;p42"/>
          <p:cNvSpPr txBox="1"/>
          <p:nvPr/>
        </p:nvSpPr>
        <p:spPr>
          <a:xfrm>
            <a:off x="1791463" y="1884458"/>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6000</a:t>
            </a:r>
            <a:endParaRPr>
              <a:solidFill>
                <a:srgbClr val="666666"/>
              </a:solidFill>
              <a:latin typeface="Quattrocento Sans"/>
              <a:ea typeface="Quattrocento Sans"/>
              <a:cs typeface="Quattrocento Sans"/>
              <a:sym typeface="Quattrocento Sans"/>
            </a:endParaRPr>
          </a:p>
        </p:txBody>
      </p:sp>
      <p:sp>
        <p:nvSpPr>
          <p:cNvPr id="293" name="Google Shape;293;p42"/>
          <p:cNvSpPr/>
          <p:nvPr/>
        </p:nvSpPr>
        <p:spPr>
          <a:xfrm>
            <a:off x="3060167" y="367870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2"/>
          <p:cNvSpPr/>
          <p:nvPr/>
        </p:nvSpPr>
        <p:spPr>
          <a:xfrm>
            <a:off x="4000496" y="29285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2"/>
          <p:cNvSpPr txBox="1"/>
          <p:nvPr/>
        </p:nvSpPr>
        <p:spPr>
          <a:xfrm>
            <a:off x="3088500" y="344200"/>
            <a:ext cx="5152500" cy="3804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How would a computer do it? - plot it</a:t>
            </a:r>
            <a:endParaRPr sz="2200">
              <a:solidFill>
                <a:srgbClr val="666666"/>
              </a:solidFill>
              <a:latin typeface="Quattrocento Sans"/>
              <a:ea typeface="Quattrocento Sans"/>
              <a:cs typeface="Quattrocento Sans"/>
              <a:sym typeface="Quattrocento Sans"/>
            </a:endParaRPr>
          </a:p>
        </p:txBody>
      </p:sp>
      <p:sp>
        <p:nvSpPr>
          <p:cNvPr id="296" name="Google Shape;296;p42"/>
          <p:cNvSpPr txBox="1"/>
          <p:nvPr/>
        </p:nvSpPr>
        <p:spPr>
          <a:xfrm>
            <a:off x="6870746" y="4418900"/>
            <a:ext cx="16248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1800">
                <a:solidFill>
                  <a:srgbClr val="666666"/>
                </a:solidFill>
                <a:latin typeface="Quattrocento Sans"/>
                <a:ea typeface="Quattrocento Sans"/>
                <a:cs typeface="Quattrocento Sans"/>
                <a:sym typeface="Quattrocento Sans"/>
              </a:rPr>
              <a:t>→ Years</a:t>
            </a:r>
            <a:endParaRPr sz="1800">
              <a:solidFill>
                <a:srgbClr val="666666"/>
              </a:solidFill>
              <a:latin typeface="Quattrocento Sans"/>
              <a:ea typeface="Quattrocento Sans"/>
              <a:cs typeface="Quattrocento Sans"/>
              <a:sym typeface="Quattrocento Sans"/>
            </a:endParaRPr>
          </a:p>
        </p:txBody>
      </p:sp>
      <p:sp>
        <p:nvSpPr>
          <p:cNvPr id="297" name="Google Shape;297;p42"/>
          <p:cNvSpPr txBox="1"/>
          <p:nvPr/>
        </p:nvSpPr>
        <p:spPr>
          <a:xfrm>
            <a:off x="1013423" y="2578794"/>
            <a:ext cx="7356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1800">
                <a:solidFill>
                  <a:srgbClr val="666666"/>
                </a:solidFill>
                <a:latin typeface="Quattrocento Sans"/>
                <a:ea typeface="Quattrocento Sans"/>
                <a:cs typeface="Quattrocento Sans"/>
                <a:sym typeface="Quattrocento Sans"/>
              </a:rPr>
              <a:t>Salary</a:t>
            </a:r>
            <a:endParaRPr sz="1800">
              <a:solidFill>
                <a:srgbClr val="666666"/>
              </a:solidFill>
              <a:latin typeface="Quattrocento Sans"/>
              <a:ea typeface="Quattrocento Sans"/>
              <a:cs typeface="Quattrocento Sans"/>
              <a:sym typeface="Quattrocento Sans"/>
            </a:endParaRPr>
          </a:p>
        </p:txBody>
      </p:sp>
      <p:cxnSp>
        <p:nvCxnSpPr>
          <p:cNvPr id="298" name="Google Shape;298;p42"/>
          <p:cNvCxnSpPr>
            <a:stCxn id="297" idx="0"/>
          </p:cNvCxnSpPr>
          <p:nvPr/>
        </p:nvCxnSpPr>
        <p:spPr>
          <a:xfrm rot="10800000">
            <a:off x="1379123" y="2184294"/>
            <a:ext cx="2100" cy="394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8" name="Shape 2358"/>
        <p:cNvGrpSpPr/>
        <p:nvPr/>
      </p:nvGrpSpPr>
      <p:grpSpPr>
        <a:xfrm>
          <a:off x="0" y="0"/>
          <a:ext cx="0" cy="0"/>
          <a:chOff x="0" y="0"/>
          <a:chExt cx="0" cy="0"/>
        </a:xfrm>
      </p:grpSpPr>
      <p:sp>
        <p:nvSpPr>
          <p:cNvPr id="2359" name="Google Shape;2359;p26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Training and Cost Function</a:t>
            </a:r>
            <a:endParaRPr sz="3100">
              <a:solidFill>
                <a:schemeClr val="dk2"/>
              </a:solidFill>
              <a:latin typeface="Gill Sans"/>
              <a:ea typeface="Gill Sans"/>
              <a:cs typeface="Gill Sans"/>
              <a:sym typeface="Gill Sans"/>
            </a:endParaRPr>
          </a:p>
        </p:txBody>
      </p:sp>
      <p:sp>
        <p:nvSpPr>
          <p:cNvPr id="2360" name="Google Shape;2360;p267"/>
          <p:cNvSpPr txBox="1"/>
          <p:nvPr/>
        </p:nvSpPr>
        <p:spPr>
          <a:xfrm>
            <a:off x="357188" y="2840046"/>
            <a:ext cx="8429700" cy="5448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lang="en" sz="1900">
                <a:solidFill>
                  <a:schemeClr val="dk2"/>
                </a:solidFill>
                <a:latin typeface="Gill Sans"/>
                <a:ea typeface="Gill Sans"/>
                <a:cs typeface="Gill Sans"/>
                <a:sym typeface="Gill Sans"/>
              </a:rPr>
              <a:t>Cost function of a single training instance</a:t>
            </a:r>
            <a:endParaRPr sz="1900">
              <a:solidFill>
                <a:schemeClr val="dk2"/>
              </a:solidFill>
              <a:latin typeface="Gill Sans"/>
              <a:ea typeface="Gill Sans"/>
              <a:cs typeface="Gill Sans"/>
              <a:sym typeface="Gill Sans"/>
            </a:endParaRPr>
          </a:p>
        </p:txBody>
      </p:sp>
      <p:pic>
        <p:nvPicPr>
          <p:cNvPr id="2361" name="Google Shape;2361;p267"/>
          <p:cNvPicPr preferRelativeResize="0"/>
          <p:nvPr/>
        </p:nvPicPr>
        <p:blipFill>
          <a:blip r:embed="rId3">
            <a:alphaModFix/>
          </a:blip>
          <a:stretch>
            <a:fillRect/>
          </a:stretch>
        </p:blipFill>
        <p:spPr>
          <a:xfrm>
            <a:off x="825038" y="1420660"/>
            <a:ext cx="5700863" cy="1194196"/>
          </a:xfrm>
          <a:prstGeom prst="rect">
            <a:avLst/>
          </a:prstGeom>
          <a:noFill/>
          <a:ln>
            <a:noFill/>
          </a:ln>
        </p:spPr>
      </p:pic>
      <p:sp>
        <p:nvSpPr>
          <p:cNvPr id="2362" name="Google Shape;2362;p267"/>
          <p:cNvSpPr txBox="1"/>
          <p:nvPr/>
        </p:nvSpPr>
        <p:spPr>
          <a:xfrm>
            <a:off x="357100" y="3517458"/>
            <a:ext cx="8429700" cy="5448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lang="en" sz="1900">
                <a:solidFill>
                  <a:schemeClr val="dk2"/>
                </a:solidFill>
                <a:latin typeface="Gill Sans"/>
                <a:ea typeface="Gill Sans"/>
                <a:cs typeface="Gill Sans"/>
                <a:sym typeface="Gill Sans"/>
              </a:rPr>
              <a:t>Note that in case of classification y can have only two values 0 and 1</a:t>
            </a:r>
            <a:endParaRPr sz="1900">
              <a:solidFill>
                <a:schemeClr val="dk2"/>
              </a:solidFill>
              <a:latin typeface="Gill Sans"/>
              <a:ea typeface="Gill Sans"/>
              <a:cs typeface="Gill Sans"/>
              <a:sym typeface="Gill Sans"/>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p26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Training and Cost Function</a:t>
            </a:r>
            <a:endParaRPr sz="3100">
              <a:solidFill>
                <a:schemeClr val="dk2"/>
              </a:solidFill>
              <a:latin typeface="Gill Sans"/>
              <a:ea typeface="Gill Sans"/>
              <a:cs typeface="Gill Sans"/>
              <a:sym typeface="Gill Sans"/>
            </a:endParaRPr>
          </a:p>
        </p:txBody>
      </p:sp>
      <p:sp>
        <p:nvSpPr>
          <p:cNvPr id="2368" name="Google Shape;2368;p268"/>
          <p:cNvSpPr txBox="1"/>
          <p:nvPr/>
        </p:nvSpPr>
        <p:spPr>
          <a:xfrm>
            <a:off x="1483471" y="3711788"/>
            <a:ext cx="1905300" cy="3714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c(θ) = -log(p^)</a:t>
            </a:r>
            <a:endParaRPr sz="1900">
              <a:solidFill>
                <a:schemeClr val="dk2"/>
              </a:solidFill>
              <a:latin typeface="Gill Sans"/>
              <a:ea typeface="Gill Sans"/>
              <a:cs typeface="Gill Sans"/>
              <a:sym typeface="Gill Sans"/>
            </a:endParaRPr>
          </a:p>
        </p:txBody>
      </p:sp>
      <p:sp>
        <p:nvSpPr>
          <p:cNvPr id="2369" name="Google Shape;2369;p268"/>
          <p:cNvSpPr txBox="1"/>
          <p:nvPr/>
        </p:nvSpPr>
        <p:spPr>
          <a:xfrm>
            <a:off x="5511340" y="3711788"/>
            <a:ext cx="1905300" cy="3714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lang="en" sz="1900">
                <a:solidFill>
                  <a:schemeClr val="dk2"/>
                </a:solidFill>
                <a:latin typeface="Gill Sans"/>
                <a:ea typeface="Gill Sans"/>
                <a:cs typeface="Gill Sans"/>
                <a:sym typeface="Gill Sans"/>
              </a:rPr>
              <a:t>c(θ)= -log(1-p^)</a:t>
            </a:r>
            <a:endParaRPr sz="1900">
              <a:solidFill>
                <a:schemeClr val="dk2"/>
              </a:solidFill>
              <a:latin typeface="Gill Sans"/>
              <a:ea typeface="Gill Sans"/>
              <a:cs typeface="Gill Sans"/>
              <a:sym typeface="Gill Sans"/>
            </a:endParaRPr>
          </a:p>
        </p:txBody>
      </p:sp>
      <p:pic>
        <p:nvPicPr>
          <p:cNvPr id="2370" name="Google Shape;2370;p268"/>
          <p:cNvPicPr preferRelativeResize="0"/>
          <p:nvPr/>
        </p:nvPicPr>
        <p:blipFill rotWithShape="1">
          <a:blip r:embed="rId3">
            <a:alphaModFix/>
          </a:blip>
          <a:srcRect b="0" l="0" r="47143" t="0"/>
          <a:stretch/>
        </p:blipFill>
        <p:spPr>
          <a:xfrm>
            <a:off x="717047" y="1515475"/>
            <a:ext cx="3438037" cy="2112552"/>
          </a:xfrm>
          <a:prstGeom prst="rect">
            <a:avLst/>
          </a:prstGeom>
          <a:noFill/>
          <a:ln>
            <a:noFill/>
          </a:ln>
        </p:spPr>
      </p:pic>
      <p:pic>
        <p:nvPicPr>
          <p:cNvPr id="2371" name="Google Shape;2371;p268"/>
          <p:cNvPicPr preferRelativeResize="0"/>
          <p:nvPr/>
        </p:nvPicPr>
        <p:blipFill rotWithShape="1">
          <a:blip r:embed="rId3">
            <a:alphaModFix/>
          </a:blip>
          <a:srcRect b="0" l="51758" r="0" t="0"/>
          <a:stretch/>
        </p:blipFill>
        <p:spPr>
          <a:xfrm>
            <a:off x="4894981" y="1515480"/>
            <a:ext cx="3137897" cy="2112552"/>
          </a:xfrm>
          <a:prstGeom prst="rect">
            <a:avLst/>
          </a:prstGeom>
          <a:noFill/>
          <a:ln>
            <a:noFill/>
          </a:ln>
        </p:spPr>
      </p:pic>
      <p:sp>
        <p:nvSpPr>
          <p:cNvPr id="2372" name="Google Shape;2372;p268"/>
          <p:cNvSpPr/>
          <p:nvPr/>
        </p:nvSpPr>
        <p:spPr>
          <a:xfrm>
            <a:off x="1814660" y="3305272"/>
            <a:ext cx="1237500" cy="322800"/>
          </a:xfrm>
          <a:prstGeom prst="rect">
            <a:avLst/>
          </a:prstGeom>
          <a:solidFill>
            <a:srgbClr val="FFFFFF"/>
          </a:solidFill>
          <a:ln>
            <a:noFill/>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
        <p:nvSpPr>
          <p:cNvPr id="2373" name="Google Shape;2373;p268"/>
          <p:cNvSpPr/>
          <p:nvPr/>
        </p:nvSpPr>
        <p:spPr>
          <a:xfrm>
            <a:off x="5904633" y="3380221"/>
            <a:ext cx="1237500" cy="247800"/>
          </a:xfrm>
          <a:prstGeom prst="rect">
            <a:avLst/>
          </a:prstGeom>
          <a:solidFill>
            <a:srgbClr val="FFFFFF"/>
          </a:solidFill>
          <a:ln>
            <a:noFill/>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
        <p:nvSpPr>
          <p:cNvPr id="2374" name="Google Shape;2374;p268"/>
          <p:cNvSpPr txBox="1"/>
          <p:nvPr/>
        </p:nvSpPr>
        <p:spPr>
          <a:xfrm>
            <a:off x="189633" y="2107819"/>
            <a:ext cx="777600" cy="1944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c(θ)</a:t>
            </a:r>
            <a:endParaRPr baseline="30000" sz="1900">
              <a:solidFill>
                <a:schemeClr val="dk2"/>
              </a:solidFill>
              <a:latin typeface="Gill Sans"/>
              <a:ea typeface="Gill Sans"/>
              <a:cs typeface="Gill Sans"/>
              <a:sym typeface="Gill Sans"/>
            </a:endParaRPr>
          </a:p>
        </p:txBody>
      </p:sp>
      <p:sp>
        <p:nvSpPr>
          <p:cNvPr id="2375" name="Google Shape;2375;p268"/>
          <p:cNvSpPr txBox="1"/>
          <p:nvPr/>
        </p:nvSpPr>
        <p:spPr>
          <a:xfrm>
            <a:off x="4397449" y="2107819"/>
            <a:ext cx="777600" cy="1944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c(θ)</a:t>
            </a:r>
            <a:endParaRPr baseline="30000" sz="1900">
              <a:solidFill>
                <a:schemeClr val="dk2"/>
              </a:solidFill>
              <a:latin typeface="Gill Sans"/>
              <a:ea typeface="Gill Sans"/>
              <a:cs typeface="Gill Sans"/>
              <a:sym typeface="Gill Sans"/>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9" name="Shape 2379"/>
        <p:cNvGrpSpPr/>
        <p:nvPr/>
      </p:nvGrpSpPr>
      <p:grpSpPr>
        <a:xfrm>
          <a:off x="0" y="0"/>
          <a:ext cx="0" cy="0"/>
          <a:chOff x="0" y="0"/>
          <a:chExt cx="0" cy="0"/>
        </a:xfrm>
      </p:grpSpPr>
      <p:sp>
        <p:nvSpPr>
          <p:cNvPr id="2380" name="Google Shape;2380;p26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Training and Cost Function</a:t>
            </a:r>
            <a:endParaRPr sz="3100">
              <a:solidFill>
                <a:schemeClr val="dk2"/>
              </a:solidFill>
              <a:latin typeface="Gill Sans"/>
              <a:ea typeface="Gill Sans"/>
              <a:cs typeface="Gill Sans"/>
              <a:sym typeface="Gill Sans"/>
            </a:endParaRPr>
          </a:p>
        </p:txBody>
      </p:sp>
      <p:sp>
        <p:nvSpPr>
          <p:cNvPr id="2381" name="Google Shape;2381;p269"/>
          <p:cNvSpPr txBox="1"/>
          <p:nvPr/>
        </p:nvSpPr>
        <p:spPr>
          <a:xfrm>
            <a:off x="424090" y="929272"/>
            <a:ext cx="1905300" cy="3714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b="1" lang="en" sz="2300">
                <a:solidFill>
                  <a:schemeClr val="dk2"/>
                </a:solidFill>
                <a:latin typeface="Gill Sans"/>
                <a:ea typeface="Gill Sans"/>
                <a:cs typeface="Gill Sans"/>
                <a:sym typeface="Gill Sans"/>
              </a:rPr>
              <a:t>y = -log(p</a:t>
            </a:r>
            <a:r>
              <a:rPr b="1" baseline="30000" lang="en" sz="2300">
                <a:solidFill>
                  <a:schemeClr val="dk2"/>
                </a:solidFill>
                <a:latin typeface="Gill Sans"/>
                <a:ea typeface="Gill Sans"/>
                <a:cs typeface="Gill Sans"/>
                <a:sym typeface="Gill Sans"/>
              </a:rPr>
              <a:t>^</a:t>
            </a:r>
            <a:r>
              <a:rPr b="1" lang="en" sz="2300">
                <a:solidFill>
                  <a:schemeClr val="dk2"/>
                </a:solidFill>
                <a:latin typeface="Gill Sans"/>
                <a:ea typeface="Gill Sans"/>
                <a:cs typeface="Gill Sans"/>
                <a:sym typeface="Gill Sans"/>
              </a:rPr>
              <a:t>)</a:t>
            </a:r>
            <a:endParaRPr b="1" sz="2300">
              <a:solidFill>
                <a:schemeClr val="dk2"/>
              </a:solidFill>
              <a:latin typeface="Gill Sans"/>
              <a:ea typeface="Gill Sans"/>
              <a:cs typeface="Gill Sans"/>
              <a:sym typeface="Gill Sans"/>
            </a:endParaRPr>
          </a:p>
        </p:txBody>
      </p:sp>
      <p:pic>
        <p:nvPicPr>
          <p:cNvPr id="2382" name="Google Shape;2382;p269"/>
          <p:cNvPicPr preferRelativeResize="0"/>
          <p:nvPr/>
        </p:nvPicPr>
        <p:blipFill rotWithShape="1">
          <a:blip r:embed="rId3">
            <a:alphaModFix/>
          </a:blip>
          <a:srcRect b="0" l="0" r="47143" t="0"/>
          <a:stretch/>
        </p:blipFill>
        <p:spPr>
          <a:xfrm>
            <a:off x="2626102" y="898844"/>
            <a:ext cx="3924739" cy="2187804"/>
          </a:xfrm>
          <a:prstGeom prst="rect">
            <a:avLst/>
          </a:prstGeom>
          <a:noFill/>
          <a:ln>
            <a:noFill/>
          </a:ln>
        </p:spPr>
      </p:pic>
      <p:sp>
        <p:nvSpPr>
          <p:cNvPr id="2383" name="Google Shape;2383;p269"/>
          <p:cNvSpPr/>
          <p:nvPr/>
        </p:nvSpPr>
        <p:spPr>
          <a:xfrm>
            <a:off x="4071249" y="2701137"/>
            <a:ext cx="1629000" cy="385500"/>
          </a:xfrm>
          <a:prstGeom prst="rect">
            <a:avLst/>
          </a:prstGeom>
          <a:solidFill>
            <a:srgbClr val="FFFFFF"/>
          </a:solidFill>
          <a:ln>
            <a:noFill/>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
        <p:nvSpPr>
          <p:cNvPr id="2384" name="Google Shape;2384;p269"/>
          <p:cNvSpPr txBox="1"/>
          <p:nvPr/>
        </p:nvSpPr>
        <p:spPr>
          <a:xfrm>
            <a:off x="4300189" y="2796688"/>
            <a:ext cx="777600" cy="1944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p</a:t>
            </a:r>
            <a:r>
              <a:rPr baseline="30000" lang="en" sz="1900">
                <a:solidFill>
                  <a:schemeClr val="dk2"/>
                </a:solidFill>
                <a:latin typeface="Gill Sans"/>
                <a:ea typeface="Gill Sans"/>
                <a:cs typeface="Gill Sans"/>
                <a:sym typeface="Gill Sans"/>
              </a:rPr>
              <a:t>^</a:t>
            </a:r>
            <a:endParaRPr baseline="30000" sz="1900">
              <a:solidFill>
                <a:schemeClr val="dk2"/>
              </a:solidFill>
              <a:latin typeface="Gill Sans"/>
              <a:ea typeface="Gill Sans"/>
              <a:cs typeface="Gill Sans"/>
              <a:sym typeface="Gill Sans"/>
            </a:endParaRPr>
          </a:p>
        </p:txBody>
      </p:sp>
      <p:sp>
        <p:nvSpPr>
          <p:cNvPr id="2385" name="Google Shape;2385;p269"/>
          <p:cNvSpPr txBox="1"/>
          <p:nvPr/>
        </p:nvSpPr>
        <p:spPr>
          <a:xfrm>
            <a:off x="2156695" y="1392333"/>
            <a:ext cx="777600" cy="1944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c(θ)</a:t>
            </a:r>
            <a:endParaRPr baseline="30000" sz="1900">
              <a:solidFill>
                <a:schemeClr val="dk2"/>
              </a:solidFill>
              <a:latin typeface="Gill Sans"/>
              <a:ea typeface="Gill Sans"/>
              <a:cs typeface="Gill Sans"/>
              <a:sym typeface="Gill Sans"/>
            </a:endParaRPr>
          </a:p>
        </p:txBody>
      </p:sp>
      <p:sp>
        <p:nvSpPr>
          <p:cNvPr id="2386" name="Google Shape;2386;p269"/>
          <p:cNvSpPr txBox="1"/>
          <p:nvPr/>
        </p:nvSpPr>
        <p:spPr>
          <a:xfrm>
            <a:off x="357188" y="3216902"/>
            <a:ext cx="8429700" cy="1449300"/>
          </a:xfrm>
          <a:prstGeom prst="rect">
            <a:avLst/>
          </a:prstGeom>
          <a:noFill/>
          <a:ln>
            <a:noFill/>
          </a:ln>
        </p:spPr>
        <p:txBody>
          <a:bodyPr anchorCtr="0" anchor="t" bIns="58925" lIns="58925" spcFirstLastPara="1" rIns="58925" wrap="square" tIns="58925">
            <a:noAutofit/>
          </a:bodyPr>
          <a:lstStyle/>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If y = 1 and p^ = 1(both actual and predicted probability are one) </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Then Cost = 0</a:t>
            </a:r>
            <a:endParaRPr sz="1900">
              <a:solidFill>
                <a:schemeClr val="dk2"/>
              </a:solidFill>
              <a:latin typeface="Gill Sans"/>
              <a:ea typeface="Gill Sans"/>
              <a:cs typeface="Gill Sans"/>
              <a:sym typeface="Gill Sans"/>
            </a:endParaRPr>
          </a:p>
        </p:txBody>
      </p:sp>
      <p:sp>
        <p:nvSpPr>
          <p:cNvPr id="2387" name="Google Shape;2387;p269"/>
          <p:cNvSpPr/>
          <p:nvPr/>
        </p:nvSpPr>
        <p:spPr>
          <a:xfrm>
            <a:off x="5700322" y="2549259"/>
            <a:ext cx="542100" cy="441900"/>
          </a:xfrm>
          <a:prstGeom prst="rect">
            <a:avLst/>
          </a:prstGeom>
          <a:noFill/>
          <a:ln cap="flat" cmpd="sng" w="38100">
            <a:solidFill>
              <a:srgbClr val="99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p27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Training and Cost Function</a:t>
            </a:r>
            <a:endParaRPr sz="3100">
              <a:solidFill>
                <a:schemeClr val="dk2"/>
              </a:solidFill>
              <a:latin typeface="Gill Sans"/>
              <a:ea typeface="Gill Sans"/>
              <a:cs typeface="Gill Sans"/>
              <a:sym typeface="Gill Sans"/>
            </a:endParaRPr>
          </a:p>
        </p:txBody>
      </p:sp>
      <p:pic>
        <p:nvPicPr>
          <p:cNvPr id="2393" name="Google Shape;2393;p270"/>
          <p:cNvPicPr preferRelativeResize="0"/>
          <p:nvPr/>
        </p:nvPicPr>
        <p:blipFill rotWithShape="1">
          <a:blip r:embed="rId3">
            <a:alphaModFix/>
          </a:blip>
          <a:srcRect b="0" l="0" r="47143" t="0"/>
          <a:stretch/>
        </p:blipFill>
        <p:spPr>
          <a:xfrm>
            <a:off x="2626102" y="898844"/>
            <a:ext cx="3924739" cy="2187804"/>
          </a:xfrm>
          <a:prstGeom prst="rect">
            <a:avLst/>
          </a:prstGeom>
          <a:noFill/>
          <a:ln>
            <a:noFill/>
          </a:ln>
        </p:spPr>
      </p:pic>
      <p:sp>
        <p:nvSpPr>
          <p:cNvPr id="2394" name="Google Shape;2394;p270"/>
          <p:cNvSpPr/>
          <p:nvPr/>
        </p:nvSpPr>
        <p:spPr>
          <a:xfrm>
            <a:off x="4071249" y="2701137"/>
            <a:ext cx="1629000" cy="385500"/>
          </a:xfrm>
          <a:prstGeom prst="rect">
            <a:avLst/>
          </a:prstGeom>
          <a:solidFill>
            <a:srgbClr val="FFFFFF"/>
          </a:solidFill>
          <a:ln>
            <a:noFill/>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
        <p:nvSpPr>
          <p:cNvPr id="2395" name="Google Shape;2395;p270"/>
          <p:cNvSpPr txBox="1"/>
          <p:nvPr/>
        </p:nvSpPr>
        <p:spPr>
          <a:xfrm>
            <a:off x="4300189" y="2796688"/>
            <a:ext cx="777600" cy="1944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p</a:t>
            </a:r>
            <a:r>
              <a:rPr baseline="30000" lang="en" sz="1900">
                <a:solidFill>
                  <a:schemeClr val="dk2"/>
                </a:solidFill>
                <a:latin typeface="Gill Sans"/>
                <a:ea typeface="Gill Sans"/>
                <a:cs typeface="Gill Sans"/>
                <a:sym typeface="Gill Sans"/>
              </a:rPr>
              <a:t>^</a:t>
            </a:r>
            <a:endParaRPr baseline="30000" sz="1900">
              <a:solidFill>
                <a:schemeClr val="dk2"/>
              </a:solidFill>
              <a:latin typeface="Gill Sans"/>
              <a:ea typeface="Gill Sans"/>
              <a:cs typeface="Gill Sans"/>
              <a:sym typeface="Gill Sans"/>
            </a:endParaRPr>
          </a:p>
        </p:txBody>
      </p:sp>
      <p:sp>
        <p:nvSpPr>
          <p:cNvPr id="2396" name="Google Shape;2396;p270"/>
          <p:cNvSpPr txBox="1"/>
          <p:nvPr/>
        </p:nvSpPr>
        <p:spPr>
          <a:xfrm>
            <a:off x="2156695" y="1392333"/>
            <a:ext cx="777600" cy="1944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c(θ)</a:t>
            </a:r>
            <a:endParaRPr baseline="30000" sz="1900">
              <a:solidFill>
                <a:schemeClr val="dk2"/>
              </a:solidFill>
              <a:latin typeface="Gill Sans"/>
              <a:ea typeface="Gill Sans"/>
              <a:cs typeface="Gill Sans"/>
              <a:sym typeface="Gill Sans"/>
            </a:endParaRPr>
          </a:p>
        </p:txBody>
      </p:sp>
      <p:sp>
        <p:nvSpPr>
          <p:cNvPr id="2397" name="Google Shape;2397;p270"/>
          <p:cNvSpPr txBox="1"/>
          <p:nvPr/>
        </p:nvSpPr>
        <p:spPr>
          <a:xfrm>
            <a:off x="357188" y="3216902"/>
            <a:ext cx="8429700" cy="1449300"/>
          </a:xfrm>
          <a:prstGeom prst="rect">
            <a:avLst/>
          </a:prstGeom>
          <a:noFill/>
          <a:ln>
            <a:noFill/>
          </a:ln>
        </p:spPr>
        <p:txBody>
          <a:bodyPr anchorCtr="0" anchor="t" bIns="58925" lIns="58925" spcFirstLastPara="1" rIns="58925" wrap="square" tIns="58925">
            <a:noAutofit/>
          </a:bodyPr>
          <a:lstStyle/>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If y = 1 and p^ = 0 (Predicted probability is different from actual value)</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As p^ -&gt; 0, cost -&gt; infinity</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We penalize learning algorithm by a very large cost</a:t>
            </a:r>
            <a:endParaRPr sz="1900">
              <a:solidFill>
                <a:schemeClr val="dk2"/>
              </a:solidFill>
              <a:latin typeface="Gill Sans"/>
              <a:ea typeface="Gill Sans"/>
              <a:cs typeface="Gill Sans"/>
              <a:sym typeface="Gill Sans"/>
            </a:endParaRPr>
          </a:p>
        </p:txBody>
      </p:sp>
      <p:sp>
        <p:nvSpPr>
          <p:cNvPr id="2398" name="Google Shape;2398;p270"/>
          <p:cNvSpPr/>
          <p:nvPr/>
        </p:nvSpPr>
        <p:spPr>
          <a:xfrm>
            <a:off x="2742662" y="1422240"/>
            <a:ext cx="542100" cy="1209900"/>
          </a:xfrm>
          <a:prstGeom prst="rect">
            <a:avLst/>
          </a:prstGeom>
          <a:noFill/>
          <a:ln cap="flat" cmpd="sng" w="38100">
            <a:solidFill>
              <a:srgbClr val="99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
        <p:nvSpPr>
          <p:cNvPr id="2399" name="Google Shape;2399;p270"/>
          <p:cNvSpPr txBox="1"/>
          <p:nvPr/>
        </p:nvSpPr>
        <p:spPr>
          <a:xfrm>
            <a:off x="424090" y="929272"/>
            <a:ext cx="1905300" cy="3714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b="1" lang="en" sz="2300">
                <a:solidFill>
                  <a:schemeClr val="dk2"/>
                </a:solidFill>
                <a:latin typeface="Gill Sans"/>
                <a:ea typeface="Gill Sans"/>
                <a:cs typeface="Gill Sans"/>
                <a:sym typeface="Gill Sans"/>
              </a:rPr>
              <a:t>y = -log(p</a:t>
            </a:r>
            <a:r>
              <a:rPr b="1" baseline="30000" lang="en" sz="2300">
                <a:solidFill>
                  <a:schemeClr val="dk2"/>
                </a:solidFill>
                <a:latin typeface="Gill Sans"/>
                <a:ea typeface="Gill Sans"/>
                <a:cs typeface="Gill Sans"/>
                <a:sym typeface="Gill Sans"/>
              </a:rPr>
              <a:t>^</a:t>
            </a:r>
            <a:r>
              <a:rPr b="1" lang="en" sz="2300">
                <a:solidFill>
                  <a:schemeClr val="dk2"/>
                </a:solidFill>
                <a:latin typeface="Gill Sans"/>
                <a:ea typeface="Gill Sans"/>
                <a:cs typeface="Gill Sans"/>
                <a:sym typeface="Gill Sans"/>
              </a:rPr>
              <a:t>)</a:t>
            </a:r>
            <a:endParaRPr b="1" sz="2300">
              <a:solidFill>
                <a:schemeClr val="dk2"/>
              </a:solidFill>
              <a:latin typeface="Gill Sans"/>
              <a:ea typeface="Gill Sans"/>
              <a:cs typeface="Gill Sans"/>
              <a:sym typeface="Gill Sans"/>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3" name="Shape 2403"/>
        <p:cNvGrpSpPr/>
        <p:nvPr/>
      </p:nvGrpSpPr>
      <p:grpSpPr>
        <a:xfrm>
          <a:off x="0" y="0"/>
          <a:ext cx="0" cy="0"/>
          <a:chOff x="0" y="0"/>
          <a:chExt cx="0" cy="0"/>
        </a:xfrm>
      </p:grpSpPr>
      <p:sp>
        <p:nvSpPr>
          <p:cNvPr id="2404" name="Google Shape;2404;p27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Training and Cost Function</a:t>
            </a:r>
            <a:endParaRPr sz="3100">
              <a:solidFill>
                <a:schemeClr val="dk2"/>
              </a:solidFill>
              <a:latin typeface="Gill Sans"/>
              <a:ea typeface="Gill Sans"/>
              <a:cs typeface="Gill Sans"/>
              <a:sym typeface="Gill Sans"/>
            </a:endParaRPr>
          </a:p>
        </p:txBody>
      </p:sp>
      <p:sp>
        <p:nvSpPr>
          <p:cNvPr id="2405" name="Google Shape;2405;p271"/>
          <p:cNvSpPr txBox="1"/>
          <p:nvPr/>
        </p:nvSpPr>
        <p:spPr>
          <a:xfrm>
            <a:off x="357188" y="950234"/>
            <a:ext cx="1905300" cy="3714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b="1" lang="en" sz="1900">
                <a:solidFill>
                  <a:schemeClr val="dk2"/>
                </a:solidFill>
                <a:latin typeface="Gill Sans"/>
                <a:ea typeface="Gill Sans"/>
                <a:cs typeface="Gill Sans"/>
                <a:sym typeface="Gill Sans"/>
              </a:rPr>
              <a:t>y = -log(1-p^)</a:t>
            </a:r>
            <a:endParaRPr b="1" sz="1900">
              <a:solidFill>
                <a:schemeClr val="dk2"/>
              </a:solidFill>
              <a:latin typeface="Gill Sans"/>
              <a:ea typeface="Gill Sans"/>
              <a:cs typeface="Gill Sans"/>
              <a:sym typeface="Gill Sans"/>
            </a:endParaRPr>
          </a:p>
        </p:txBody>
      </p:sp>
      <p:pic>
        <p:nvPicPr>
          <p:cNvPr id="2406" name="Google Shape;2406;p271"/>
          <p:cNvPicPr preferRelativeResize="0"/>
          <p:nvPr/>
        </p:nvPicPr>
        <p:blipFill rotWithShape="1">
          <a:blip r:embed="rId3">
            <a:alphaModFix/>
          </a:blip>
          <a:srcRect b="0" l="51758" r="0" t="0"/>
          <a:stretch/>
        </p:blipFill>
        <p:spPr>
          <a:xfrm>
            <a:off x="3251813" y="888021"/>
            <a:ext cx="3137897" cy="2112552"/>
          </a:xfrm>
          <a:prstGeom prst="rect">
            <a:avLst/>
          </a:prstGeom>
          <a:noFill/>
          <a:ln>
            <a:noFill/>
          </a:ln>
        </p:spPr>
      </p:pic>
      <p:sp>
        <p:nvSpPr>
          <p:cNvPr id="2407" name="Google Shape;2407;p271"/>
          <p:cNvSpPr/>
          <p:nvPr/>
        </p:nvSpPr>
        <p:spPr>
          <a:xfrm>
            <a:off x="4261465" y="2752761"/>
            <a:ext cx="1237500" cy="247800"/>
          </a:xfrm>
          <a:prstGeom prst="rect">
            <a:avLst/>
          </a:prstGeom>
          <a:solidFill>
            <a:srgbClr val="FFFFFF"/>
          </a:solidFill>
          <a:ln>
            <a:noFill/>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
        <p:nvSpPr>
          <p:cNvPr id="2408" name="Google Shape;2408;p271"/>
          <p:cNvSpPr txBox="1"/>
          <p:nvPr/>
        </p:nvSpPr>
        <p:spPr>
          <a:xfrm>
            <a:off x="2754281" y="1480359"/>
            <a:ext cx="777600" cy="1944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c(θ)</a:t>
            </a:r>
            <a:endParaRPr baseline="30000" sz="1900">
              <a:solidFill>
                <a:schemeClr val="dk2"/>
              </a:solidFill>
              <a:latin typeface="Gill Sans"/>
              <a:ea typeface="Gill Sans"/>
              <a:cs typeface="Gill Sans"/>
              <a:sym typeface="Gill Sans"/>
            </a:endParaRPr>
          </a:p>
        </p:txBody>
      </p:sp>
      <p:sp>
        <p:nvSpPr>
          <p:cNvPr id="2409" name="Google Shape;2409;p271"/>
          <p:cNvSpPr txBox="1"/>
          <p:nvPr/>
        </p:nvSpPr>
        <p:spPr>
          <a:xfrm>
            <a:off x="357188" y="3128520"/>
            <a:ext cx="8429700" cy="1643700"/>
          </a:xfrm>
          <a:prstGeom prst="rect">
            <a:avLst/>
          </a:prstGeom>
          <a:noFill/>
          <a:ln>
            <a:noFill/>
          </a:ln>
        </p:spPr>
        <p:txBody>
          <a:bodyPr anchorCtr="0" anchor="t" bIns="58925" lIns="58925" spcFirstLastPara="1" rIns="58925" wrap="square" tIns="58925">
            <a:noAutofit/>
          </a:bodyPr>
          <a:lstStyle/>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If y = 0, p^ = 1 (Predicted probability is different from actual value)</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Then cost -&gt; infinity</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We penalize learning algorithm by a very large cost</a:t>
            </a:r>
            <a:endParaRPr sz="1900">
              <a:solidFill>
                <a:schemeClr val="dk2"/>
              </a:solidFill>
              <a:latin typeface="Gill Sans"/>
              <a:ea typeface="Gill Sans"/>
              <a:cs typeface="Gill Sans"/>
              <a:sym typeface="Gill Sans"/>
            </a:endParaRPr>
          </a:p>
        </p:txBody>
      </p:sp>
      <p:sp>
        <p:nvSpPr>
          <p:cNvPr id="2410" name="Google Shape;2410;p271"/>
          <p:cNvSpPr txBox="1"/>
          <p:nvPr/>
        </p:nvSpPr>
        <p:spPr>
          <a:xfrm>
            <a:off x="4431902" y="2779418"/>
            <a:ext cx="777600" cy="1944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p</a:t>
            </a:r>
            <a:r>
              <a:rPr baseline="30000" lang="en" sz="1900">
                <a:solidFill>
                  <a:schemeClr val="dk2"/>
                </a:solidFill>
                <a:latin typeface="Gill Sans"/>
                <a:ea typeface="Gill Sans"/>
                <a:cs typeface="Gill Sans"/>
                <a:sym typeface="Gill Sans"/>
              </a:rPr>
              <a:t>^</a:t>
            </a:r>
            <a:endParaRPr baseline="30000" sz="1900">
              <a:solidFill>
                <a:schemeClr val="dk2"/>
              </a:solidFill>
              <a:latin typeface="Gill Sans"/>
              <a:ea typeface="Gill Sans"/>
              <a:cs typeface="Gill Sans"/>
              <a:sym typeface="Gill Sans"/>
            </a:endParaRPr>
          </a:p>
        </p:txBody>
      </p:sp>
      <p:cxnSp>
        <p:nvCxnSpPr>
          <p:cNvPr id="2411" name="Google Shape;2411;p271"/>
          <p:cNvCxnSpPr/>
          <p:nvPr/>
        </p:nvCxnSpPr>
        <p:spPr>
          <a:xfrm>
            <a:off x="5915320" y="1290292"/>
            <a:ext cx="0" cy="1422900"/>
          </a:xfrm>
          <a:prstGeom prst="straightConnector1">
            <a:avLst/>
          </a:prstGeom>
          <a:noFill/>
          <a:ln cap="flat" cmpd="sng" w="38100">
            <a:solidFill>
              <a:srgbClr val="990000"/>
            </a:solidFill>
            <a:prstDash val="dashDot"/>
            <a:round/>
            <a:headEnd len="med" w="med" type="none"/>
            <a:tailEnd len="med" w="med" type="none"/>
          </a:ln>
        </p:spPr>
      </p:cxn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27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Training and Cost Function</a:t>
            </a:r>
            <a:endParaRPr sz="3100">
              <a:solidFill>
                <a:schemeClr val="dk2"/>
              </a:solidFill>
              <a:latin typeface="Gill Sans"/>
              <a:ea typeface="Gill Sans"/>
              <a:cs typeface="Gill Sans"/>
              <a:sym typeface="Gill Sans"/>
            </a:endParaRPr>
          </a:p>
        </p:txBody>
      </p:sp>
      <p:pic>
        <p:nvPicPr>
          <p:cNvPr id="2417" name="Google Shape;2417;p272"/>
          <p:cNvPicPr preferRelativeResize="0"/>
          <p:nvPr/>
        </p:nvPicPr>
        <p:blipFill rotWithShape="1">
          <a:blip r:embed="rId3">
            <a:alphaModFix/>
          </a:blip>
          <a:srcRect b="0" l="51758" r="0" t="0"/>
          <a:stretch/>
        </p:blipFill>
        <p:spPr>
          <a:xfrm>
            <a:off x="3251813" y="888021"/>
            <a:ext cx="3137897" cy="2112552"/>
          </a:xfrm>
          <a:prstGeom prst="rect">
            <a:avLst/>
          </a:prstGeom>
          <a:noFill/>
          <a:ln>
            <a:noFill/>
          </a:ln>
        </p:spPr>
      </p:pic>
      <p:sp>
        <p:nvSpPr>
          <p:cNvPr id="2418" name="Google Shape;2418;p272"/>
          <p:cNvSpPr/>
          <p:nvPr/>
        </p:nvSpPr>
        <p:spPr>
          <a:xfrm>
            <a:off x="4261465" y="2752761"/>
            <a:ext cx="1237500" cy="247800"/>
          </a:xfrm>
          <a:prstGeom prst="rect">
            <a:avLst/>
          </a:prstGeom>
          <a:solidFill>
            <a:srgbClr val="FFFFFF"/>
          </a:solidFill>
          <a:ln>
            <a:noFill/>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
        <p:nvSpPr>
          <p:cNvPr id="2419" name="Google Shape;2419;p272"/>
          <p:cNvSpPr txBox="1"/>
          <p:nvPr/>
        </p:nvSpPr>
        <p:spPr>
          <a:xfrm>
            <a:off x="2754281" y="1480359"/>
            <a:ext cx="777600" cy="1944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c(θ)</a:t>
            </a:r>
            <a:endParaRPr baseline="30000" sz="1900">
              <a:solidFill>
                <a:schemeClr val="dk2"/>
              </a:solidFill>
              <a:latin typeface="Gill Sans"/>
              <a:ea typeface="Gill Sans"/>
              <a:cs typeface="Gill Sans"/>
              <a:sym typeface="Gill Sans"/>
            </a:endParaRPr>
          </a:p>
        </p:txBody>
      </p:sp>
      <p:sp>
        <p:nvSpPr>
          <p:cNvPr id="2420" name="Google Shape;2420;p272"/>
          <p:cNvSpPr txBox="1"/>
          <p:nvPr/>
        </p:nvSpPr>
        <p:spPr>
          <a:xfrm>
            <a:off x="357188" y="3128520"/>
            <a:ext cx="8429700" cy="1643700"/>
          </a:xfrm>
          <a:prstGeom prst="rect">
            <a:avLst/>
          </a:prstGeom>
          <a:noFill/>
          <a:ln>
            <a:noFill/>
          </a:ln>
        </p:spPr>
        <p:txBody>
          <a:bodyPr anchorCtr="0" anchor="t" bIns="58925" lIns="58925" spcFirstLastPara="1" rIns="58925" wrap="square" tIns="58925">
            <a:noAutofit/>
          </a:bodyPr>
          <a:lstStyle/>
          <a:p>
            <a:pPr indent="-260350" lvl="0" marL="2921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If y = 0, p^ = 0 (both actual and predicted probability are zero)</a:t>
            </a:r>
            <a:endParaRPr sz="1900">
              <a:solidFill>
                <a:schemeClr val="dk2"/>
              </a:solidFill>
              <a:latin typeface="Gill Sans"/>
              <a:ea typeface="Gill Sans"/>
              <a:cs typeface="Gill Sans"/>
              <a:sym typeface="Gill Sans"/>
            </a:endParaRPr>
          </a:p>
          <a:p>
            <a:pPr indent="-260350" lvl="1" marL="58420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Then cost = 0</a:t>
            </a:r>
            <a:endParaRPr sz="1900">
              <a:solidFill>
                <a:schemeClr val="dk2"/>
              </a:solidFill>
              <a:latin typeface="Gill Sans"/>
              <a:ea typeface="Gill Sans"/>
              <a:cs typeface="Gill Sans"/>
              <a:sym typeface="Gill Sans"/>
            </a:endParaRPr>
          </a:p>
        </p:txBody>
      </p:sp>
      <p:sp>
        <p:nvSpPr>
          <p:cNvPr id="2421" name="Google Shape;2421;p272"/>
          <p:cNvSpPr txBox="1"/>
          <p:nvPr/>
        </p:nvSpPr>
        <p:spPr>
          <a:xfrm>
            <a:off x="4431902" y="2779418"/>
            <a:ext cx="777600" cy="1944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p</a:t>
            </a:r>
            <a:r>
              <a:rPr baseline="30000" lang="en" sz="1900">
                <a:solidFill>
                  <a:schemeClr val="dk2"/>
                </a:solidFill>
                <a:latin typeface="Gill Sans"/>
                <a:ea typeface="Gill Sans"/>
                <a:cs typeface="Gill Sans"/>
                <a:sym typeface="Gill Sans"/>
              </a:rPr>
              <a:t>^</a:t>
            </a:r>
            <a:endParaRPr baseline="30000" sz="1900">
              <a:solidFill>
                <a:schemeClr val="dk2"/>
              </a:solidFill>
              <a:latin typeface="Gill Sans"/>
              <a:ea typeface="Gill Sans"/>
              <a:cs typeface="Gill Sans"/>
              <a:sym typeface="Gill Sans"/>
            </a:endParaRPr>
          </a:p>
        </p:txBody>
      </p:sp>
      <p:sp>
        <p:nvSpPr>
          <p:cNvPr id="2422" name="Google Shape;2422;p272"/>
          <p:cNvSpPr/>
          <p:nvPr/>
        </p:nvSpPr>
        <p:spPr>
          <a:xfrm>
            <a:off x="3355400" y="2531988"/>
            <a:ext cx="542100" cy="441900"/>
          </a:xfrm>
          <a:prstGeom prst="rect">
            <a:avLst/>
          </a:prstGeom>
          <a:noFill/>
          <a:ln cap="flat" cmpd="sng" w="38100">
            <a:solidFill>
              <a:srgbClr val="99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
        <p:nvSpPr>
          <p:cNvPr id="2423" name="Google Shape;2423;p272"/>
          <p:cNvSpPr txBox="1"/>
          <p:nvPr/>
        </p:nvSpPr>
        <p:spPr>
          <a:xfrm>
            <a:off x="357188" y="950234"/>
            <a:ext cx="1905300" cy="3714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b="1" lang="en" sz="1900">
                <a:solidFill>
                  <a:schemeClr val="dk2"/>
                </a:solidFill>
                <a:latin typeface="Gill Sans"/>
                <a:ea typeface="Gill Sans"/>
                <a:cs typeface="Gill Sans"/>
                <a:sym typeface="Gill Sans"/>
              </a:rPr>
              <a:t>y = -log(1-p^)</a:t>
            </a:r>
            <a:endParaRPr b="1" sz="1900">
              <a:solidFill>
                <a:schemeClr val="dk2"/>
              </a:solidFill>
              <a:latin typeface="Gill Sans"/>
              <a:ea typeface="Gill Sans"/>
              <a:cs typeface="Gill Sans"/>
              <a:sym typeface="Gill Sans"/>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 name="Shape 2427"/>
        <p:cNvGrpSpPr/>
        <p:nvPr/>
      </p:nvGrpSpPr>
      <p:grpSpPr>
        <a:xfrm>
          <a:off x="0" y="0"/>
          <a:ext cx="0" cy="0"/>
          <a:chOff x="0" y="0"/>
          <a:chExt cx="0" cy="0"/>
        </a:xfrm>
      </p:grpSpPr>
      <p:sp>
        <p:nvSpPr>
          <p:cNvPr id="2428" name="Google Shape;2428;p27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Training and Cost Function</a:t>
            </a:r>
            <a:endParaRPr sz="3100">
              <a:solidFill>
                <a:schemeClr val="dk2"/>
              </a:solidFill>
              <a:latin typeface="Gill Sans"/>
              <a:ea typeface="Gill Sans"/>
              <a:cs typeface="Gill Sans"/>
              <a:sym typeface="Gill Sans"/>
            </a:endParaRPr>
          </a:p>
        </p:txBody>
      </p:sp>
      <p:sp>
        <p:nvSpPr>
          <p:cNvPr id="2429" name="Google Shape;2429;p273"/>
          <p:cNvSpPr txBox="1"/>
          <p:nvPr/>
        </p:nvSpPr>
        <p:spPr>
          <a:xfrm>
            <a:off x="357188" y="2716317"/>
            <a:ext cx="8429700" cy="5448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lang="en" sz="1900">
                <a:solidFill>
                  <a:schemeClr val="dk2"/>
                </a:solidFill>
                <a:latin typeface="Gill Sans"/>
                <a:ea typeface="Gill Sans"/>
                <a:cs typeface="Gill Sans"/>
                <a:sym typeface="Gill Sans"/>
              </a:rPr>
              <a:t>Logistics Regression Cost Function</a:t>
            </a:r>
            <a:endParaRPr sz="1900">
              <a:solidFill>
                <a:schemeClr val="dk2"/>
              </a:solidFill>
              <a:latin typeface="Gill Sans"/>
              <a:ea typeface="Gill Sans"/>
              <a:cs typeface="Gill Sans"/>
              <a:sym typeface="Gill Sans"/>
            </a:endParaRPr>
          </a:p>
        </p:txBody>
      </p:sp>
      <p:pic>
        <p:nvPicPr>
          <p:cNvPr id="2430" name="Google Shape;2430;p273"/>
          <p:cNvPicPr preferRelativeResize="0"/>
          <p:nvPr/>
        </p:nvPicPr>
        <p:blipFill>
          <a:blip r:embed="rId3">
            <a:alphaModFix/>
          </a:blip>
          <a:stretch>
            <a:fillRect/>
          </a:stretch>
        </p:blipFill>
        <p:spPr>
          <a:xfrm>
            <a:off x="285750" y="1704440"/>
            <a:ext cx="6429376" cy="788603"/>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27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Logistic Regression</a:t>
            </a:r>
            <a:endParaRPr sz="3200">
              <a:solidFill>
                <a:schemeClr val="dk1"/>
              </a:solidFill>
              <a:latin typeface="Gill Sans"/>
              <a:ea typeface="Gill Sans"/>
              <a:cs typeface="Gill Sans"/>
              <a:sym typeface="Gill Sans"/>
            </a:endParaRPr>
          </a:p>
        </p:txBody>
      </p:sp>
      <p:sp>
        <p:nvSpPr>
          <p:cNvPr id="2436" name="Google Shape;2436;p274"/>
          <p:cNvSpPr txBox="1"/>
          <p:nvPr/>
        </p:nvSpPr>
        <p:spPr>
          <a:xfrm>
            <a:off x="357100" y="901441"/>
            <a:ext cx="8429700" cy="3906300"/>
          </a:xfrm>
          <a:prstGeom prst="rect">
            <a:avLst/>
          </a:prstGeom>
          <a:noFill/>
          <a:ln>
            <a:noFill/>
          </a:ln>
        </p:spPr>
        <p:txBody>
          <a:bodyPr anchorCtr="0" anchor="ctr" bIns="58925" lIns="58925" spcFirstLastPara="1" rIns="58925" wrap="square" tIns="58925">
            <a:noAutofit/>
          </a:bodyPr>
          <a:lstStyle/>
          <a:p>
            <a:pPr indent="0" lvl="0" marL="0" marR="0" rtl="0" algn="ctr">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0" name="Shape 2440"/>
        <p:cNvGrpSpPr/>
        <p:nvPr/>
      </p:nvGrpSpPr>
      <p:grpSpPr>
        <a:xfrm>
          <a:off x="0" y="0"/>
          <a:ext cx="0" cy="0"/>
          <a:chOff x="0" y="0"/>
          <a:chExt cx="0" cy="0"/>
        </a:xfrm>
      </p:grpSpPr>
      <p:sp>
        <p:nvSpPr>
          <p:cNvPr id="2441" name="Google Shape;2441;p27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sp>
        <p:nvSpPr>
          <p:cNvPr id="2442" name="Google Shape;2442;p275"/>
          <p:cNvSpPr txBox="1"/>
          <p:nvPr/>
        </p:nvSpPr>
        <p:spPr>
          <a:xfrm>
            <a:off x="357100" y="901441"/>
            <a:ext cx="8429700" cy="38709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Let’s use the iris dataset to illustrate Logistic Regression</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This is the famous dataset</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That contains the sepal and petal length and width of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150 iris flowers of three different species</a:t>
            </a:r>
            <a:endParaRPr sz="1900">
              <a:solidFill>
                <a:schemeClr val="dk2"/>
              </a:solidFill>
              <a:latin typeface="Gill Sans"/>
              <a:ea typeface="Gill Sans"/>
              <a:cs typeface="Gill Sans"/>
              <a:sym typeface="Gill Sans"/>
            </a:endParaRPr>
          </a:p>
          <a:p>
            <a:pPr indent="-273050" lvl="2" marL="8890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Iris-Setosa</a:t>
            </a:r>
            <a:endParaRPr sz="1900">
              <a:solidFill>
                <a:schemeClr val="dk2"/>
              </a:solidFill>
              <a:latin typeface="Gill Sans"/>
              <a:ea typeface="Gill Sans"/>
              <a:cs typeface="Gill Sans"/>
              <a:sym typeface="Gill Sans"/>
            </a:endParaRPr>
          </a:p>
          <a:p>
            <a:pPr indent="-273050" lvl="2" marL="8890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Iris-Versicolor and</a:t>
            </a:r>
            <a:endParaRPr sz="1900">
              <a:solidFill>
                <a:schemeClr val="dk2"/>
              </a:solidFill>
              <a:latin typeface="Gill Sans"/>
              <a:ea typeface="Gill Sans"/>
              <a:cs typeface="Gill Sans"/>
              <a:sym typeface="Gill Sans"/>
            </a:endParaRPr>
          </a:p>
          <a:p>
            <a:pPr indent="-273050" lvl="2" marL="8890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Iris-Virginica</a:t>
            </a:r>
            <a:endParaRPr sz="1900">
              <a:solidFill>
                <a:schemeClr val="dk2"/>
              </a:solidFill>
              <a:latin typeface="Gill Sans"/>
              <a:ea typeface="Gill Sans"/>
              <a:cs typeface="Gill Sans"/>
              <a:sym typeface="Gill Sans"/>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6" name="Shape 2446"/>
        <p:cNvGrpSpPr/>
        <p:nvPr/>
      </p:nvGrpSpPr>
      <p:grpSpPr>
        <a:xfrm>
          <a:off x="0" y="0"/>
          <a:ext cx="0" cy="0"/>
          <a:chOff x="0" y="0"/>
          <a:chExt cx="0" cy="0"/>
        </a:xfrm>
      </p:grpSpPr>
      <p:sp>
        <p:nvSpPr>
          <p:cNvPr id="2447" name="Google Shape;2447;p27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sp>
        <p:nvSpPr>
          <p:cNvPr id="2448" name="Google Shape;2448;p276"/>
          <p:cNvSpPr txBox="1"/>
          <p:nvPr/>
        </p:nvSpPr>
        <p:spPr>
          <a:xfrm>
            <a:off x="357196" y="4202771"/>
            <a:ext cx="8429700" cy="318000"/>
          </a:xfrm>
          <a:prstGeom prst="rect">
            <a:avLst/>
          </a:prstGeom>
          <a:noFill/>
          <a:ln>
            <a:noFill/>
          </a:ln>
        </p:spPr>
        <p:txBody>
          <a:bodyPr anchorCtr="0" anchor="t" bIns="58925" lIns="58925" spcFirstLastPara="1" rIns="58925" wrap="square" tIns="58925">
            <a:noAutofit/>
          </a:bodyPr>
          <a:lstStyle/>
          <a:p>
            <a:pPr indent="0" lvl="0" marL="0" rtl="0" algn="ctr">
              <a:lnSpc>
                <a:spcPct val="150000"/>
              </a:lnSpc>
              <a:spcBef>
                <a:spcPts val="0"/>
              </a:spcBef>
              <a:spcAft>
                <a:spcPts val="0"/>
              </a:spcAft>
              <a:buNone/>
            </a:pPr>
            <a:r>
              <a:rPr lang="en" sz="1900">
                <a:solidFill>
                  <a:schemeClr val="dk2"/>
                </a:solidFill>
                <a:latin typeface="Gill Sans"/>
                <a:ea typeface="Gill Sans"/>
                <a:cs typeface="Gill Sans"/>
                <a:sym typeface="Gill Sans"/>
              </a:rPr>
              <a:t>Flowers of three iris plant species</a:t>
            </a:r>
            <a:endParaRPr sz="1900">
              <a:solidFill>
                <a:schemeClr val="dk2"/>
              </a:solidFill>
              <a:latin typeface="Gill Sans"/>
              <a:ea typeface="Gill Sans"/>
              <a:cs typeface="Gill Sans"/>
              <a:sym typeface="Gill Sans"/>
            </a:endParaRPr>
          </a:p>
        </p:txBody>
      </p:sp>
      <p:pic>
        <p:nvPicPr>
          <p:cNvPr id="2449" name="Google Shape;2449;p276"/>
          <p:cNvPicPr preferRelativeResize="0"/>
          <p:nvPr/>
        </p:nvPicPr>
        <p:blipFill>
          <a:blip r:embed="rId3">
            <a:alphaModFix/>
          </a:blip>
          <a:stretch>
            <a:fillRect/>
          </a:stretch>
        </p:blipFill>
        <p:spPr>
          <a:xfrm>
            <a:off x="672249" y="896273"/>
            <a:ext cx="5849678" cy="324773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cxnSp>
        <p:nvCxnSpPr>
          <p:cNvPr id="303" name="Google Shape;303;p43"/>
          <p:cNvCxnSpPr/>
          <p:nvPr/>
        </p:nvCxnSpPr>
        <p:spPr>
          <a:xfrm>
            <a:off x="2443626" y="4361268"/>
            <a:ext cx="4908900" cy="9900"/>
          </a:xfrm>
          <a:prstGeom prst="straightConnector1">
            <a:avLst/>
          </a:prstGeom>
          <a:noFill/>
          <a:ln cap="flat" cmpd="sng" w="19050">
            <a:solidFill>
              <a:schemeClr val="dk2"/>
            </a:solidFill>
            <a:prstDash val="solid"/>
            <a:round/>
            <a:headEnd len="med" w="med" type="none"/>
            <a:tailEnd len="med" w="med" type="none"/>
          </a:ln>
        </p:spPr>
      </p:cxnSp>
      <p:sp>
        <p:nvSpPr>
          <p:cNvPr id="304" name="Google Shape;304;p43"/>
          <p:cNvSpPr txBox="1"/>
          <p:nvPr/>
        </p:nvSpPr>
        <p:spPr>
          <a:xfrm>
            <a:off x="3060187" y="4418888"/>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1</a:t>
            </a:r>
            <a:endParaRPr>
              <a:solidFill>
                <a:srgbClr val="666666"/>
              </a:solidFill>
              <a:latin typeface="Quattrocento Sans"/>
              <a:ea typeface="Quattrocento Sans"/>
              <a:cs typeface="Quattrocento Sans"/>
              <a:sym typeface="Quattrocento Sans"/>
            </a:endParaRPr>
          </a:p>
        </p:txBody>
      </p:sp>
      <p:sp>
        <p:nvSpPr>
          <p:cNvPr id="305" name="Google Shape;305;p43"/>
          <p:cNvSpPr txBox="1"/>
          <p:nvPr/>
        </p:nvSpPr>
        <p:spPr>
          <a:xfrm>
            <a:off x="4000499"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a:t>
            </a:r>
            <a:endParaRPr>
              <a:solidFill>
                <a:srgbClr val="666666"/>
              </a:solidFill>
              <a:latin typeface="Quattrocento Sans"/>
              <a:ea typeface="Quattrocento Sans"/>
              <a:cs typeface="Quattrocento Sans"/>
              <a:sym typeface="Quattrocento Sans"/>
            </a:endParaRPr>
          </a:p>
        </p:txBody>
      </p:sp>
      <p:sp>
        <p:nvSpPr>
          <p:cNvPr id="306" name="Google Shape;306;p43"/>
          <p:cNvSpPr txBox="1"/>
          <p:nvPr/>
        </p:nvSpPr>
        <p:spPr>
          <a:xfrm>
            <a:off x="4999087"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a:t>
            </a:r>
            <a:endParaRPr>
              <a:solidFill>
                <a:srgbClr val="666666"/>
              </a:solidFill>
              <a:latin typeface="Quattrocento Sans"/>
              <a:ea typeface="Quattrocento Sans"/>
              <a:cs typeface="Quattrocento Sans"/>
              <a:sym typeface="Quattrocento Sans"/>
            </a:endParaRPr>
          </a:p>
        </p:txBody>
      </p:sp>
      <p:cxnSp>
        <p:nvCxnSpPr>
          <p:cNvPr id="307" name="Google Shape;307;p43"/>
          <p:cNvCxnSpPr/>
          <p:nvPr/>
        </p:nvCxnSpPr>
        <p:spPr>
          <a:xfrm rot="10800000">
            <a:off x="2445919" y="464563"/>
            <a:ext cx="0" cy="3906600"/>
          </a:xfrm>
          <a:prstGeom prst="straightConnector1">
            <a:avLst/>
          </a:prstGeom>
          <a:noFill/>
          <a:ln cap="flat" cmpd="sng" w="19050">
            <a:solidFill>
              <a:schemeClr val="dk2"/>
            </a:solidFill>
            <a:prstDash val="solid"/>
            <a:round/>
            <a:headEnd len="med" w="med" type="none"/>
            <a:tailEnd len="med" w="med" type="none"/>
          </a:ln>
        </p:spPr>
      </p:cxnSp>
      <p:sp>
        <p:nvSpPr>
          <p:cNvPr id="308" name="Google Shape;308;p43"/>
          <p:cNvSpPr txBox="1"/>
          <p:nvPr/>
        </p:nvSpPr>
        <p:spPr>
          <a:xfrm>
            <a:off x="1791463" y="3562913"/>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2000</a:t>
            </a:r>
            <a:endParaRPr>
              <a:solidFill>
                <a:srgbClr val="666666"/>
              </a:solidFill>
              <a:latin typeface="Quattrocento Sans"/>
              <a:ea typeface="Quattrocento Sans"/>
              <a:cs typeface="Quattrocento Sans"/>
              <a:sym typeface="Quattrocento Sans"/>
            </a:endParaRPr>
          </a:p>
        </p:txBody>
      </p:sp>
      <p:sp>
        <p:nvSpPr>
          <p:cNvPr id="309" name="Google Shape;309;p43"/>
          <p:cNvSpPr txBox="1"/>
          <p:nvPr/>
        </p:nvSpPr>
        <p:spPr>
          <a:xfrm>
            <a:off x="1791463" y="2812771"/>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4000</a:t>
            </a:r>
            <a:endParaRPr>
              <a:solidFill>
                <a:srgbClr val="666666"/>
              </a:solidFill>
              <a:latin typeface="Quattrocento Sans"/>
              <a:ea typeface="Quattrocento Sans"/>
              <a:cs typeface="Quattrocento Sans"/>
              <a:sym typeface="Quattrocento Sans"/>
            </a:endParaRPr>
          </a:p>
        </p:txBody>
      </p:sp>
      <p:sp>
        <p:nvSpPr>
          <p:cNvPr id="310" name="Google Shape;310;p43"/>
          <p:cNvSpPr txBox="1"/>
          <p:nvPr/>
        </p:nvSpPr>
        <p:spPr>
          <a:xfrm>
            <a:off x="1791463" y="1884458"/>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6000</a:t>
            </a:r>
            <a:endParaRPr>
              <a:solidFill>
                <a:srgbClr val="666666"/>
              </a:solidFill>
              <a:latin typeface="Quattrocento Sans"/>
              <a:ea typeface="Quattrocento Sans"/>
              <a:cs typeface="Quattrocento Sans"/>
              <a:sym typeface="Quattrocento Sans"/>
            </a:endParaRPr>
          </a:p>
        </p:txBody>
      </p:sp>
      <p:sp>
        <p:nvSpPr>
          <p:cNvPr id="311" name="Google Shape;311;p43"/>
          <p:cNvSpPr/>
          <p:nvPr/>
        </p:nvSpPr>
        <p:spPr>
          <a:xfrm>
            <a:off x="3060167" y="367870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3"/>
          <p:cNvSpPr/>
          <p:nvPr/>
        </p:nvSpPr>
        <p:spPr>
          <a:xfrm>
            <a:off x="4000496" y="29285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p:nvPr/>
        </p:nvSpPr>
        <p:spPr>
          <a:xfrm>
            <a:off x="5095079" y="2000275"/>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3"/>
          <p:cNvSpPr txBox="1"/>
          <p:nvPr/>
        </p:nvSpPr>
        <p:spPr>
          <a:xfrm>
            <a:off x="3088500" y="344200"/>
            <a:ext cx="5152500" cy="3804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How would a computer do it? - plot it</a:t>
            </a:r>
            <a:endParaRPr sz="2200">
              <a:solidFill>
                <a:srgbClr val="666666"/>
              </a:solidFill>
              <a:latin typeface="Quattrocento Sans"/>
              <a:ea typeface="Quattrocento Sans"/>
              <a:cs typeface="Quattrocento Sans"/>
              <a:sym typeface="Quattrocento Sans"/>
            </a:endParaRPr>
          </a:p>
        </p:txBody>
      </p:sp>
      <p:sp>
        <p:nvSpPr>
          <p:cNvPr id="315" name="Google Shape;315;p43"/>
          <p:cNvSpPr txBox="1"/>
          <p:nvPr/>
        </p:nvSpPr>
        <p:spPr>
          <a:xfrm>
            <a:off x="6870746" y="4418900"/>
            <a:ext cx="16248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1800">
                <a:solidFill>
                  <a:srgbClr val="666666"/>
                </a:solidFill>
                <a:latin typeface="Quattrocento Sans"/>
                <a:ea typeface="Quattrocento Sans"/>
                <a:cs typeface="Quattrocento Sans"/>
                <a:sym typeface="Quattrocento Sans"/>
              </a:rPr>
              <a:t>→ Years</a:t>
            </a:r>
            <a:endParaRPr sz="1800">
              <a:solidFill>
                <a:srgbClr val="666666"/>
              </a:solidFill>
              <a:latin typeface="Quattrocento Sans"/>
              <a:ea typeface="Quattrocento Sans"/>
              <a:cs typeface="Quattrocento Sans"/>
              <a:sym typeface="Quattrocento Sans"/>
            </a:endParaRPr>
          </a:p>
        </p:txBody>
      </p:sp>
      <p:sp>
        <p:nvSpPr>
          <p:cNvPr id="316" name="Google Shape;316;p43"/>
          <p:cNvSpPr txBox="1"/>
          <p:nvPr/>
        </p:nvSpPr>
        <p:spPr>
          <a:xfrm>
            <a:off x="1013423" y="2578794"/>
            <a:ext cx="7356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1800">
                <a:solidFill>
                  <a:srgbClr val="666666"/>
                </a:solidFill>
                <a:latin typeface="Quattrocento Sans"/>
                <a:ea typeface="Quattrocento Sans"/>
                <a:cs typeface="Quattrocento Sans"/>
                <a:sym typeface="Quattrocento Sans"/>
              </a:rPr>
              <a:t>Salary</a:t>
            </a:r>
            <a:endParaRPr sz="1800">
              <a:solidFill>
                <a:srgbClr val="666666"/>
              </a:solidFill>
              <a:latin typeface="Quattrocento Sans"/>
              <a:ea typeface="Quattrocento Sans"/>
              <a:cs typeface="Quattrocento Sans"/>
              <a:sym typeface="Quattrocento Sans"/>
            </a:endParaRPr>
          </a:p>
        </p:txBody>
      </p:sp>
      <p:cxnSp>
        <p:nvCxnSpPr>
          <p:cNvPr id="317" name="Google Shape;317;p43"/>
          <p:cNvCxnSpPr>
            <a:stCxn id="316" idx="0"/>
          </p:cNvCxnSpPr>
          <p:nvPr/>
        </p:nvCxnSpPr>
        <p:spPr>
          <a:xfrm rot="10800000">
            <a:off x="1379123" y="2184294"/>
            <a:ext cx="2100" cy="394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3" name="Shape 2453"/>
        <p:cNvGrpSpPr/>
        <p:nvPr/>
      </p:nvGrpSpPr>
      <p:grpSpPr>
        <a:xfrm>
          <a:off x="0" y="0"/>
          <a:ext cx="0" cy="0"/>
          <a:chOff x="0" y="0"/>
          <a:chExt cx="0" cy="0"/>
        </a:xfrm>
      </p:grpSpPr>
      <p:sp>
        <p:nvSpPr>
          <p:cNvPr id="2454" name="Google Shape;2454;p27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pic>
        <p:nvPicPr>
          <p:cNvPr id="2455" name="Google Shape;2455;p277"/>
          <p:cNvPicPr preferRelativeResize="0"/>
          <p:nvPr/>
        </p:nvPicPr>
        <p:blipFill>
          <a:blip r:embed="rId3">
            <a:alphaModFix/>
          </a:blip>
          <a:stretch>
            <a:fillRect/>
          </a:stretch>
        </p:blipFill>
        <p:spPr>
          <a:xfrm>
            <a:off x="1567810" y="925014"/>
            <a:ext cx="4506284" cy="3441986"/>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9" name="Shape 2459"/>
        <p:cNvGrpSpPr/>
        <p:nvPr/>
      </p:nvGrpSpPr>
      <p:grpSpPr>
        <a:xfrm>
          <a:off x="0" y="0"/>
          <a:ext cx="0" cy="0"/>
          <a:chOff x="0" y="0"/>
          <a:chExt cx="0" cy="0"/>
        </a:xfrm>
      </p:grpSpPr>
      <p:sp>
        <p:nvSpPr>
          <p:cNvPr id="2460" name="Google Shape;2460;p27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pic>
        <p:nvPicPr>
          <p:cNvPr id="2461" name="Google Shape;2461;p278"/>
          <p:cNvPicPr preferRelativeResize="0"/>
          <p:nvPr/>
        </p:nvPicPr>
        <p:blipFill rotWithShape="1">
          <a:blip r:embed="rId3">
            <a:alphaModFix/>
          </a:blip>
          <a:srcRect b="-5720" l="0" r="0" t="3742"/>
          <a:stretch/>
        </p:blipFill>
        <p:spPr>
          <a:xfrm>
            <a:off x="1364080" y="949430"/>
            <a:ext cx="6415892" cy="3476605"/>
          </a:xfrm>
          <a:prstGeom prst="rect">
            <a:avLst/>
          </a:prstGeom>
          <a:noFill/>
          <a:ln>
            <a:noFill/>
          </a:ln>
        </p:spPr>
      </p:pic>
      <p:sp>
        <p:nvSpPr>
          <p:cNvPr id="2462" name="Google Shape;2462;p278"/>
          <p:cNvSpPr txBox="1"/>
          <p:nvPr/>
        </p:nvSpPr>
        <p:spPr>
          <a:xfrm>
            <a:off x="3529160" y="4373011"/>
            <a:ext cx="2085900" cy="2562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IRIS Dataset</a:t>
            </a:r>
            <a:endParaRPr sz="1900">
              <a:solidFill>
                <a:schemeClr val="dk2"/>
              </a:solidFill>
              <a:latin typeface="Gill Sans"/>
              <a:ea typeface="Gill Sans"/>
              <a:cs typeface="Gill Sans"/>
              <a:sym typeface="Gill Sans"/>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6" name="Shape 2466"/>
        <p:cNvGrpSpPr/>
        <p:nvPr/>
      </p:nvGrpSpPr>
      <p:grpSpPr>
        <a:xfrm>
          <a:off x="0" y="0"/>
          <a:ext cx="0" cy="0"/>
          <a:chOff x="0" y="0"/>
          <a:chExt cx="0" cy="0"/>
        </a:xfrm>
      </p:grpSpPr>
      <p:sp>
        <p:nvSpPr>
          <p:cNvPr id="2467" name="Google Shape;2467;p27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sp>
        <p:nvSpPr>
          <p:cNvPr id="2468" name="Google Shape;2468;p279"/>
          <p:cNvSpPr txBox="1"/>
          <p:nvPr/>
        </p:nvSpPr>
        <p:spPr>
          <a:xfrm>
            <a:off x="357100" y="901441"/>
            <a:ext cx="8429700" cy="38709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Let’s look at the dataset</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from sklearn import datasets</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iris = datasets.load_iris()</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list(iris.keys())</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rPr b="1" lang="en" sz="1500">
                <a:solidFill>
                  <a:schemeClr val="dk2"/>
                </a:solidFill>
                <a:latin typeface="Consolas"/>
                <a:ea typeface="Consolas"/>
                <a:cs typeface="Consolas"/>
                <a:sym typeface="Consolas"/>
              </a:rPr>
              <a:t>Output -</a:t>
            </a:r>
            <a:endParaRPr b="1"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rPr lang="en" sz="1500">
                <a:solidFill>
                  <a:schemeClr val="dk2"/>
                </a:solidFill>
                <a:latin typeface="Consolas"/>
                <a:ea typeface="Consolas"/>
                <a:cs typeface="Consolas"/>
                <a:sym typeface="Consolas"/>
              </a:rPr>
              <a:t>['data', 'target', 'target_names', 'DESCR', 'feature_names']</a:t>
            </a:r>
            <a:endParaRPr sz="1500">
              <a:solidFill>
                <a:schemeClr val="dk2"/>
              </a:solidFill>
              <a:latin typeface="Consolas"/>
              <a:ea typeface="Consolas"/>
              <a:cs typeface="Consolas"/>
              <a:sym typeface="Consolas"/>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2" name="Shape 2472"/>
        <p:cNvGrpSpPr/>
        <p:nvPr/>
      </p:nvGrpSpPr>
      <p:grpSpPr>
        <a:xfrm>
          <a:off x="0" y="0"/>
          <a:ext cx="0" cy="0"/>
          <a:chOff x="0" y="0"/>
          <a:chExt cx="0" cy="0"/>
        </a:xfrm>
      </p:grpSpPr>
      <p:sp>
        <p:nvSpPr>
          <p:cNvPr id="2473" name="Google Shape;2473;p28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sp>
        <p:nvSpPr>
          <p:cNvPr id="2474" name="Google Shape;2474;p280"/>
          <p:cNvSpPr txBox="1"/>
          <p:nvPr/>
        </p:nvSpPr>
        <p:spPr>
          <a:xfrm>
            <a:off x="357100" y="901441"/>
            <a:ext cx="8429700" cy="38709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Let’s look at the dataset</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from sklearn import datasets</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iris = datasets.load_iris()</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list(iris.keys())</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rPr b="1" lang="en" sz="1500">
                <a:solidFill>
                  <a:schemeClr val="dk2"/>
                </a:solidFill>
                <a:latin typeface="Consolas"/>
                <a:ea typeface="Consolas"/>
                <a:cs typeface="Consolas"/>
                <a:sym typeface="Consolas"/>
              </a:rPr>
              <a:t>Output -</a:t>
            </a:r>
            <a:endParaRPr b="1"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rPr lang="en" sz="1500">
                <a:solidFill>
                  <a:schemeClr val="dk2"/>
                </a:solidFill>
                <a:latin typeface="Consolas"/>
                <a:ea typeface="Consolas"/>
                <a:cs typeface="Consolas"/>
                <a:sym typeface="Consolas"/>
              </a:rPr>
              <a:t>['data', 'target', 'target_names', 'DESCR', 'feature_names']</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ctr">
              <a:lnSpc>
                <a:spcPct val="115000"/>
              </a:lnSpc>
              <a:spcBef>
                <a:spcPts val="0"/>
              </a:spcBef>
              <a:spcAft>
                <a:spcPts val="0"/>
              </a:spcAft>
              <a:buNone/>
            </a:pPr>
            <a:r>
              <a:rPr lang="en" sz="1900">
                <a:solidFill>
                  <a:schemeClr val="dk2"/>
                </a:solidFill>
                <a:latin typeface="Consolas"/>
                <a:ea typeface="Consolas"/>
                <a:cs typeface="Consolas"/>
                <a:sym typeface="Consolas"/>
              </a:rPr>
              <a:t>Let’s look at the keys</a:t>
            </a:r>
            <a:endParaRPr sz="1900">
              <a:solidFill>
                <a:schemeClr val="dk2"/>
              </a:solidFill>
              <a:latin typeface="Consolas"/>
              <a:ea typeface="Consolas"/>
              <a:cs typeface="Consolas"/>
              <a:sym typeface="Consolas"/>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28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sp>
        <p:nvSpPr>
          <p:cNvPr id="2480" name="Google Shape;2480;p281"/>
          <p:cNvSpPr txBox="1"/>
          <p:nvPr/>
        </p:nvSpPr>
        <p:spPr>
          <a:xfrm>
            <a:off x="357100" y="901441"/>
            <a:ext cx="8429700" cy="38709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Check description of dataset</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rtl="0" algn="l">
              <a:lnSpc>
                <a:spcPct val="115000"/>
              </a:lnSpc>
              <a:spcBef>
                <a:spcPts val="0"/>
              </a:spcBef>
              <a:spcAft>
                <a:spcPts val="0"/>
              </a:spcAft>
              <a:buNone/>
            </a:pPr>
            <a:r>
              <a:rPr lang="en" sz="1500">
                <a:solidFill>
                  <a:schemeClr val="dk2"/>
                </a:solidFill>
                <a:latin typeface="Consolas"/>
                <a:ea typeface="Consolas"/>
                <a:cs typeface="Consolas"/>
                <a:sym typeface="Consolas"/>
              </a:rPr>
              <a:t>['data', 'target', 'target_names', </a:t>
            </a:r>
            <a:r>
              <a:rPr b="1" lang="en" sz="1500">
                <a:solidFill>
                  <a:schemeClr val="dk2"/>
                </a:solidFill>
                <a:latin typeface="Consolas"/>
                <a:ea typeface="Consolas"/>
                <a:cs typeface="Consolas"/>
                <a:sym typeface="Consolas"/>
              </a:rPr>
              <a:t>'DESCR'</a:t>
            </a:r>
            <a:r>
              <a:rPr lang="en" sz="1500">
                <a:solidFill>
                  <a:schemeClr val="dk2"/>
                </a:solidFill>
                <a:latin typeface="Consolas"/>
                <a:ea typeface="Consolas"/>
                <a:cs typeface="Consolas"/>
                <a:sym typeface="Consolas"/>
              </a:rPr>
              <a:t>, 'feature_names']</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print(iris.DESCR)</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9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9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900">
              <a:solidFill>
                <a:schemeClr val="dk2"/>
              </a:solidFill>
              <a:latin typeface="Consolas"/>
              <a:ea typeface="Consolas"/>
              <a:cs typeface="Consolas"/>
              <a:sym typeface="Consolas"/>
            </a:endParaRPr>
          </a:p>
          <a:p>
            <a:pPr indent="0" lvl="0" marL="0" marR="0" rtl="0" algn="ctr">
              <a:lnSpc>
                <a:spcPct val="115000"/>
              </a:lnSpc>
              <a:spcBef>
                <a:spcPts val="0"/>
              </a:spcBef>
              <a:spcAft>
                <a:spcPts val="0"/>
              </a:spcAft>
              <a:buNone/>
            </a:pPr>
            <a:r>
              <a:rPr lang="en" sz="1900">
                <a:solidFill>
                  <a:schemeClr val="dk2"/>
                </a:solidFill>
                <a:latin typeface="Consolas"/>
                <a:ea typeface="Consolas"/>
                <a:cs typeface="Consolas"/>
                <a:sym typeface="Consolas"/>
              </a:rPr>
              <a:t>Check the description in notebook</a:t>
            </a:r>
            <a:endParaRPr sz="19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9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900">
              <a:solidFill>
                <a:schemeClr val="dk2"/>
              </a:solidFill>
              <a:latin typeface="Consolas"/>
              <a:ea typeface="Consolas"/>
              <a:cs typeface="Consolas"/>
              <a:sym typeface="Consolas"/>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4" name="Shape 2484"/>
        <p:cNvGrpSpPr/>
        <p:nvPr/>
      </p:nvGrpSpPr>
      <p:grpSpPr>
        <a:xfrm>
          <a:off x="0" y="0"/>
          <a:ext cx="0" cy="0"/>
          <a:chOff x="0" y="0"/>
          <a:chExt cx="0" cy="0"/>
        </a:xfrm>
      </p:grpSpPr>
      <p:sp>
        <p:nvSpPr>
          <p:cNvPr id="2485" name="Google Shape;2485;p28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pic>
        <p:nvPicPr>
          <p:cNvPr id="2486" name="Google Shape;2486;p282"/>
          <p:cNvPicPr preferRelativeResize="0"/>
          <p:nvPr/>
        </p:nvPicPr>
        <p:blipFill>
          <a:blip r:embed="rId3">
            <a:alphaModFix/>
          </a:blip>
          <a:stretch>
            <a:fillRect/>
          </a:stretch>
        </p:blipFill>
        <p:spPr>
          <a:xfrm>
            <a:off x="2931407" y="3260180"/>
            <a:ext cx="2460810" cy="919819"/>
          </a:xfrm>
          <a:prstGeom prst="rect">
            <a:avLst/>
          </a:prstGeom>
          <a:noFill/>
          <a:ln>
            <a:noFill/>
          </a:ln>
        </p:spPr>
      </p:pic>
      <p:sp>
        <p:nvSpPr>
          <p:cNvPr id="2487" name="Google Shape;2487;p282"/>
          <p:cNvSpPr txBox="1"/>
          <p:nvPr/>
        </p:nvSpPr>
        <p:spPr>
          <a:xfrm>
            <a:off x="357100" y="901441"/>
            <a:ext cx="8429700" cy="17763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Check data</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rtl="0" algn="l">
              <a:lnSpc>
                <a:spcPct val="115000"/>
              </a:lnSpc>
              <a:spcBef>
                <a:spcPts val="0"/>
              </a:spcBef>
              <a:spcAft>
                <a:spcPts val="0"/>
              </a:spcAft>
              <a:buNone/>
            </a:pPr>
            <a:r>
              <a:rPr lang="en" sz="1500">
                <a:solidFill>
                  <a:schemeClr val="dk2"/>
                </a:solidFill>
                <a:latin typeface="Consolas"/>
                <a:ea typeface="Consolas"/>
                <a:cs typeface="Consolas"/>
                <a:sym typeface="Consolas"/>
              </a:rPr>
              <a:t>[</a:t>
            </a:r>
            <a:r>
              <a:rPr b="1" lang="en" sz="1500">
                <a:solidFill>
                  <a:schemeClr val="dk2"/>
                </a:solidFill>
                <a:latin typeface="Consolas"/>
                <a:ea typeface="Consolas"/>
                <a:cs typeface="Consolas"/>
                <a:sym typeface="Consolas"/>
              </a:rPr>
              <a:t>'data'</a:t>
            </a:r>
            <a:r>
              <a:rPr lang="en" sz="1500">
                <a:solidFill>
                  <a:schemeClr val="dk2"/>
                </a:solidFill>
                <a:latin typeface="Consolas"/>
                <a:ea typeface="Consolas"/>
                <a:cs typeface="Consolas"/>
                <a:sym typeface="Consolas"/>
              </a:rPr>
              <a:t>, 'target', 'target_names', 'DESCR', 'feature_names']</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print(iris.data)</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rPr b="1" lang="en" sz="1500">
                <a:solidFill>
                  <a:schemeClr val="dk2"/>
                </a:solidFill>
                <a:latin typeface="Consolas"/>
                <a:ea typeface="Consolas"/>
                <a:cs typeface="Consolas"/>
                <a:sym typeface="Consolas"/>
              </a:rPr>
              <a:t>Output -</a:t>
            </a:r>
            <a:r>
              <a:rPr lang="en" sz="1500">
                <a:solidFill>
                  <a:schemeClr val="dk2"/>
                </a:solidFill>
                <a:latin typeface="Consolas"/>
                <a:ea typeface="Consolas"/>
                <a:cs typeface="Consolas"/>
                <a:sym typeface="Consolas"/>
              </a:rPr>
              <a:t>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900">
              <a:solidFill>
                <a:schemeClr val="dk2"/>
              </a:solidFill>
              <a:latin typeface="Consolas"/>
              <a:ea typeface="Consolas"/>
              <a:cs typeface="Consolas"/>
              <a:sym typeface="Consolas"/>
            </a:endParaRPr>
          </a:p>
        </p:txBody>
      </p:sp>
      <p:sp>
        <p:nvSpPr>
          <p:cNvPr id="2488" name="Google Shape;2488;p282"/>
          <p:cNvSpPr txBox="1"/>
          <p:nvPr/>
        </p:nvSpPr>
        <p:spPr>
          <a:xfrm>
            <a:off x="357188" y="2881063"/>
            <a:ext cx="2824500" cy="2562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Sepal Length (in cm)</a:t>
            </a:r>
            <a:endParaRPr sz="1900">
              <a:solidFill>
                <a:schemeClr val="dk2"/>
              </a:solidFill>
              <a:latin typeface="Gill Sans"/>
              <a:ea typeface="Gill Sans"/>
              <a:cs typeface="Gill Sans"/>
              <a:sym typeface="Gill Sans"/>
            </a:endParaRPr>
          </a:p>
        </p:txBody>
      </p:sp>
      <p:sp>
        <p:nvSpPr>
          <p:cNvPr id="2489" name="Google Shape;2489;p282"/>
          <p:cNvSpPr txBox="1"/>
          <p:nvPr/>
        </p:nvSpPr>
        <p:spPr>
          <a:xfrm>
            <a:off x="5234379" y="2589416"/>
            <a:ext cx="2824500" cy="2562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Sepal Width (in cm)</a:t>
            </a:r>
            <a:endParaRPr sz="1900">
              <a:solidFill>
                <a:schemeClr val="dk2"/>
              </a:solidFill>
              <a:latin typeface="Gill Sans"/>
              <a:ea typeface="Gill Sans"/>
              <a:cs typeface="Gill Sans"/>
              <a:sym typeface="Gill Sans"/>
            </a:endParaRPr>
          </a:p>
        </p:txBody>
      </p:sp>
      <p:cxnSp>
        <p:nvCxnSpPr>
          <p:cNvPr id="2490" name="Google Shape;2490;p282"/>
          <p:cNvCxnSpPr>
            <a:stCxn id="2488" idx="2"/>
          </p:cNvCxnSpPr>
          <p:nvPr/>
        </p:nvCxnSpPr>
        <p:spPr>
          <a:xfrm>
            <a:off x="1769438" y="3137263"/>
            <a:ext cx="1824600" cy="238500"/>
          </a:xfrm>
          <a:prstGeom prst="straightConnector1">
            <a:avLst/>
          </a:prstGeom>
          <a:noFill/>
          <a:ln cap="flat" cmpd="sng" w="19050">
            <a:solidFill>
              <a:schemeClr val="dk2"/>
            </a:solidFill>
            <a:prstDash val="solid"/>
            <a:round/>
            <a:headEnd len="med" w="med" type="none"/>
            <a:tailEnd len="med" w="med" type="triangle"/>
          </a:ln>
        </p:spPr>
      </p:cxnSp>
      <p:cxnSp>
        <p:nvCxnSpPr>
          <p:cNvPr id="2491" name="Google Shape;2491;p282"/>
          <p:cNvCxnSpPr>
            <a:stCxn id="2489" idx="2"/>
          </p:cNvCxnSpPr>
          <p:nvPr/>
        </p:nvCxnSpPr>
        <p:spPr>
          <a:xfrm flipH="1">
            <a:off x="4630929" y="2845616"/>
            <a:ext cx="2015700" cy="592200"/>
          </a:xfrm>
          <a:prstGeom prst="straightConnector1">
            <a:avLst/>
          </a:prstGeom>
          <a:noFill/>
          <a:ln cap="flat" cmpd="sng" w="19050">
            <a:solidFill>
              <a:schemeClr val="dk2"/>
            </a:solidFill>
            <a:prstDash val="solid"/>
            <a:round/>
            <a:headEnd len="med" w="med" type="none"/>
            <a:tailEnd len="med" w="med" type="triangle"/>
          </a:ln>
        </p:spPr>
      </p:cxnSp>
      <p:sp>
        <p:nvSpPr>
          <p:cNvPr id="2492" name="Google Shape;2492;p282"/>
          <p:cNvSpPr txBox="1"/>
          <p:nvPr/>
        </p:nvSpPr>
        <p:spPr>
          <a:xfrm>
            <a:off x="357188" y="4393129"/>
            <a:ext cx="2624100" cy="2562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Petal Length (in cm)</a:t>
            </a:r>
            <a:endParaRPr sz="1900">
              <a:solidFill>
                <a:schemeClr val="dk2"/>
              </a:solidFill>
              <a:latin typeface="Gill Sans"/>
              <a:ea typeface="Gill Sans"/>
              <a:cs typeface="Gill Sans"/>
              <a:sym typeface="Gill Sans"/>
            </a:endParaRPr>
          </a:p>
        </p:txBody>
      </p:sp>
      <p:sp>
        <p:nvSpPr>
          <p:cNvPr id="2493" name="Google Shape;2493;p282"/>
          <p:cNvSpPr txBox="1"/>
          <p:nvPr/>
        </p:nvSpPr>
        <p:spPr>
          <a:xfrm>
            <a:off x="5514680" y="4491163"/>
            <a:ext cx="2544000" cy="2562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Petal Width (in cm)</a:t>
            </a:r>
            <a:endParaRPr sz="1900">
              <a:solidFill>
                <a:schemeClr val="dk2"/>
              </a:solidFill>
              <a:latin typeface="Gill Sans"/>
              <a:ea typeface="Gill Sans"/>
              <a:cs typeface="Gill Sans"/>
              <a:sym typeface="Gill Sans"/>
            </a:endParaRPr>
          </a:p>
        </p:txBody>
      </p:sp>
      <p:cxnSp>
        <p:nvCxnSpPr>
          <p:cNvPr id="2494" name="Google Shape;2494;p282"/>
          <p:cNvCxnSpPr>
            <a:stCxn id="2492" idx="0"/>
          </p:cNvCxnSpPr>
          <p:nvPr/>
        </p:nvCxnSpPr>
        <p:spPr>
          <a:xfrm flipH="1" rot="10800000">
            <a:off x="1669238" y="3535129"/>
            <a:ext cx="3432900" cy="858000"/>
          </a:xfrm>
          <a:prstGeom prst="straightConnector1">
            <a:avLst/>
          </a:prstGeom>
          <a:noFill/>
          <a:ln cap="flat" cmpd="sng" w="19050">
            <a:solidFill>
              <a:schemeClr val="dk2"/>
            </a:solidFill>
            <a:prstDash val="solid"/>
            <a:round/>
            <a:headEnd len="med" w="med" type="none"/>
            <a:tailEnd len="med" w="med" type="triangle"/>
          </a:ln>
        </p:spPr>
      </p:cxnSp>
      <p:cxnSp>
        <p:nvCxnSpPr>
          <p:cNvPr id="2495" name="Google Shape;2495;p282"/>
          <p:cNvCxnSpPr>
            <a:stCxn id="2493" idx="0"/>
          </p:cNvCxnSpPr>
          <p:nvPr/>
        </p:nvCxnSpPr>
        <p:spPr>
          <a:xfrm rot="10800000">
            <a:off x="5660780" y="3490963"/>
            <a:ext cx="1125900" cy="1000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9" name="Shape 2499"/>
        <p:cNvGrpSpPr/>
        <p:nvPr/>
      </p:nvGrpSpPr>
      <p:grpSpPr>
        <a:xfrm>
          <a:off x="0" y="0"/>
          <a:ext cx="0" cy="0"/>
          <a:chOff x="0" y="0"/>
          <a:chExt cx="0" cy="0"/>
        </a:xfrm>
      </p:grpSpPr>
      <p:sp>
        <p:nvSpPr>
          <p:cNvPr id="2500" name="Google Shape;2500;p28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sp>
        <p:nvSpPr>
          <p:cNvPr id="2501" name="Google Shape;2501;p283"/>
          <p:cNvSpPr txBox="1"/>
          <p:nvPr/>
        </p:nvSpPr>
        <p:spPr>
          <a:xfrm>
            <a:off x="357100" y="901441"/>
            <a:ext cx="8429700" cy="38709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Check features_names</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rtl="0" algn="l">
              <a:lnSpc>
                <a:spcPct val="115000"/>
              </a:lnSpc>
              <a:spcBef>
                <a:spcPts val="0"/>
              </a:spcBef>
              <a:spcAft>
                <a:spcPts val="0"/>
              </a:spcAft>
              <a:buNone/>
            </a:pPr>
            <a:r>
              <a:rPr lang="en" sz="1500">
                <a:solidFill>
                  <a:schemeClr val="dk2"/>
                </a:solidFill>
                <a:latin typeface="Consolas"/>
                <a:ea typeface="Consolas"/>
                <a:cs typeface="Consolas"/>
                <a:sym typeface="Consolas"/>
              </a:rPr>
              <a:t>['data', 'target', 'target_names', 'DESCR', </a:t>
            </a:r>
            <a:r>
              <a:rPr b="1" lang="en" sz="1500">
                <a:solidFill>
                  <a:schemeClr val="dk2"/>
                </a:solidFill>
                <a:latin typeface="Consolas"/>
                <a:ea typeface="Consolas"/>
                <a:cs typeface="Consolas"/>
                <a:sym typeface="Consolas"/>
              </a:rPr>
              <a:t>'feature_names'</a:t>
            </a:r>
            <a:r>
              <a:rPr lang="en" sz="1500">
                <a:solidFill>
                  <a:schemeClr val="dk2"/>
                </a:solidFill>
                <a:latin typeface="Consolas"/>
                <a:ea typeface="Consolas"/>
                <a:cs typeface="Consolas"/>
                <a:sym typeface="Consolas"/>
              </a:rPr>
              <a:t>]</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print(iris.feature_names)</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rPr b="1" lang="en" sz="1500">
                <a:solidFill>
                  <a:schemeClr val="dk2"/>
                </a:solidFill>
                <a:latin typeface="Consolas"/>
                <a:ea typeface="Consolas"/>
                <a:cs typeface="Consolas"/>
                <a:sym typeface="Consolas"/>
              </a:rPr>
              <a:t>Output -</a:t>
            </a:r>
            <a:r>
              <a:rPr lang="en" sz="1500">
                <a:solidFill>
                  <a:schemeClr val="dk2"/>
                </a:solidFill>
                <a:latin typeface="Consolas"/>
                <a:ea typeface="Consolas"/>
                <a:cs typeface="Consolas"/>
                <a:sym typeface="Consolas"/>
              </a:rPr>
              <a:t>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rPr lang="en" sz="1500">
                <a:solidFill>
                  <a:schemeClr val="dk2"/>
                </a:solidFill>
                <a:latin typeface="Consolas"/>
                <a:ea typeface="Consolas"/>
                <a:cs typeface="Consolas"/>
                <a:sym typeface="Consolas"/>
              </a:rPr>
              <a:t>['sepal length (cm)', 'sepal width (cm)', 'petal length (cm)', 'petal width (cm)']</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900">
              <a:solidFill>
                <a:schemeClr val="dk2"/>
              </a:solidFill>
              <a:latin typeface="Consolas"/>
              <a:ea typeface="Consolas"/>
              <a:cs typeface="Consolas"/>
              <a:sym typeface="Consolas"/>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sp>
        <p:nvSpPr>
          <p:cNvPr id="2506" name="Google Shape;2506;p28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sp>
        <p:nvSpPr>
          <p:cNvPr id="2507" name="Google Shape;2507;p284"/>
          <p:cNvSpPr txBox="1"/>
          <p:nvPr/>
        </p:nvSpPr>
        <p:spPr>
          <a:xfrm>
            <a:off x="357100" y="901441"/>
            <a:ext cx="8429700" cy="18999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Check target</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rtl="0" algn="l">
              <a:lnSpc>
                <a:spcPct val="115000"/>
              </a:lnSpc>
              <a:spcBef>
                <a:spcPts val="0"/>
              </a:spcBef>
              <a:spcAft>
                <a:spcPts val="0"/>
              </a:spcAft>
              <a:buNone/>
            </a:pPr>
            <a:r>
              <a:rPr lang="en" sz="1500">
                <a:solidFill>
                  <a:schemeClr val="dk2"/>
                </a:solidFill>
                <a:latin typeface="Consolas"/>
                <a:ea typeface="Consolas"/>
                <a:cs typeface="Consolas"/>
                <a:sym typeface="Consolas"/>
              </a:rPr>
              <a:t>['data', </a:t>
            </a:r>
            <a:r>
              <a:rPr b="1" lang="en" sz="1500">
                <a:solidFill>
                  <a:schemeClr val="dk2"/>
                </a:solidFill>
                <a:latin typeface="Consolas"/>
                <a:ea typeface="Consolas"/>
                <a:cs typeface="Consolas"/>
                <a:sym typeface="Consolas"/>
              </a:rPr>
              <a:t>'target'</a:t>
            </a:r>
            <a:r>
              <a:rPr lang="en" sz="1500">
                <a:solidFill>
                  <a:schemeClr val="dk2"/>
                </a:solidFill>
                <a:latin typeface="Consolas"/>
                <a:ea typeface="Consolas"/>
                <a:cs typeface="Consolas"/>
                <a:sym typeface="Consolas"/>
              </a:rPr>
              <a:t>, 'target_names', 'DESCR', 'feature_names']</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print(iris.target)</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rPr b="1" lang="en" sz="1500">
                <a:solidFill>
                  <a:schemeClr val="dk2"/>
                </a:solidFill>
                <a:latin typeface="Consolas"/>
                <a:ea typeface="Consolas"/>
                <a:cs typeface="Consolas"/>
                <a:sym typeface="Consolas"/>
              </a:rPr>
              <a:t>Output -</a:t>
            </a:r>
            <a:r>
              <a:rPr lang="en" sz="1500">
                <a:solidFill>
                  <a:schemeClr val="dk2"/>
                </a:solidFill>
                <a:latin typeface="Consolas"/>
                <a:ea typeface="Consolas"/>
                <a:cs typeface="Consolas"/>
                <a:sym typeface="Consolas"/>
              </a:rPr>
              <a:t>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900">
              <a:solidFill>
                <a:schemeClr val="dk2"/>
              </a:solidFill>
              <a:latin typeface="Consolas"/>
              <a:ea typeface="Consolas"/>
              <a:cs typeface="Consolas"/>
              <a:sym typeface="Consolas"/>
            </a:endParaRPr>
          </a:p>
        </p:txBody>
      </p:sp>
      <p:pic>
        <p:nvPicPr>
          <p:cNvPr id="2508" name="Google Shape;2508;p284"/>
          <p:cNvPicPr preferRelativeResize="0"/>
          <p:nvPr/>
        </p:nvPicPr>
        <p:blipFill>
          <a:blip r:embed="rId3">
            <a:alphaModFix/>
          </a:blip>
          <a:stretch>
            <a:fillRect/>
          </a:stretch>
        </p:blipFill>
        <p:spPr>
          <a:xfrm>
            <a:off x="1316030" y="2938205"/>
            <a:ext cx="4884008" cy="676357"/>
          </a:xfrm>
          <a:prstGeom prst="rect">
            <a:avLst/>
          </a:prstGeom>
          <a:noFill/>
          <a:ln>
            <a:noFill/>
          </a:ln>
        </p:spPr>
      </p:pic>
      <p:sp>
        <p:nvSpPr>
          <p:cNvPr id="2509" name="Google Shape;2509;p284"/>
          <p:cNvSpPr txBox="1"/>
          <p:nvPr/>
        </p:nvSpPr>
        <p:spPr>
          <a:xfrm>
            <a:off x="357064" y="3923912"/>
            <a:ext cx="8429700" cy="616500"/>
          </a:xfrm>
          <a:prstGeom prst="rect">
            <a:avLst/>
          </a:prstGeom>
          <a:noFill/>
          <a:ln>
            <a:noFill/>
          </a:ln>
        </p:spPr>
        <p:txBody>
          <a:bodyPr anchorCtr="0" anchor="t" bIns="58925" lIns="58925" spcFirstLastPara="1" rIns="58925" wrap="square" tIns="58925">
            <a:noAutofit/>
          </a:bodyPr>
          <a:lstStyle/>
          <a:p>
            <a:pPr indent="-260350" lvl="0" marL="292100" rtl="0" algn="l">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There are 150 targets with 50 0s, 50 1s and 50 2s</a:t>
            </a:r>
            <a:endParaRPr sz="1900">
              <a:solidFill>
                <a:schemeClr val="dk2"/>
              </a:solidFill>
              <a:latin typeface="Gill Sans"/>
              <a:ea typeface="Gill Sans"/>
              <a:cs typeface="Gill Sans"/>
              <a:sym typeface="Gill Sans"/>
            </a:endParaRPr>
          </a:p>
          <a:p>
            <a:pPr indent="-260350" lvl="0" marL="292100" rtl="0" algn="l">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What does 0, 1 and 2 means here?</a:t>
            </a:r>
            <a:endParaRPr sz="1900">
              <a:solidFill>
                <a:schemeClr val="dk2"/>
              </a:solidFill>
              <a:latin typeface="Gill Sans"/>
              <a:ea typeface="Gill Sans"/>
              <a:cs typeface="Gill Sans"/>
              <a:sym typeface="Gill Sans"/>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3" name="Shape 2513"/>
        <p:cNvGrpSpPr/>
        <p:nvPr/>
      </p:nvGrpSpPr>
      <p:grpSpPr>
        <a:xfrm>
          <a:off x="0" y="0"/>
          <a:ext cx="0" cy="0"/>
          <a:chOff x="0" y="0"/>
          <a:chExt cx="0" cy="0"/>
        </a:xfrm>
      </p:grpSpPr>
      <p:sp>
        <p:nvSpPr>
          <p:cNvPr id="2514" name="Google Shape;2514;p28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sp>
        <p:nvSpPr>
          <p:cNvPr id="2515" name="Google Shape;2515;p285"/>
          <p:cNvSpPr txBox="1"/>
          <p:nvPr/>
        </p:nvSpPr>
        <p:spPr>
          <a:xfrm>
            <a:off x="357100" y="901441"/>
            <a:ext cx="8429700" cy="18999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Check target_names</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rtl="0" algn="l">
              <a:lnSpc>
                <a:spcPct val="115000"/>
              </a:lnSpc>
              <a:spcBef>
                <a:spcPts val="0"/>
              </a:spcBef>
              <a:spcAft>
                <a:spcPts val="0"/>
              </a:spcAft>
              <a:buNone/>
            </a:pPr>
            <a:r>
              <a:rPr lang="en" sz="1500">
                <a:solidFill>
                  <a:schemeClr val="dk2"/>
                </a:solidFill>
                <a:latin typeface="Consolas"/>
                <a:ea typeface="Consolas"/>
                <a:cs typeface="Consolas"/>
                <a:sym typeface="Consolas"/>
              </a:rPr>
              <a:t>['data', 'target', </a:t>
            </a:r>
            <a:r>
              <a:rPr b="1" lang="en" sz="1500">
                <a:solidFill>
                  <a:schemeClr val="dk2"/>
                </a:solidFill>
                <a:latin typeface="Consolas"/>
                <a:ea typeface="Consolas"/>
                <a:cs typeface="Consolas"/>
                <a:sym typeface="Consolas"/>
              </a:rPr>
              <a:t>'target_names'</a:t>
            </a:r>
            <a:r>
              <a:rPr lang="en" sz="1500">
                <a:solidFill>
                  <a:schemeClr val="dk2"/>
                </a:solidFill>
                <a:latin typeface="Consolas"/>
                <a:ea typeface="Consolas"/>
                <a:cs typeface="Consolas"/>
                <a:sym typeface="Consolas"/>
              </a:rPr>
              <a:t>, 'DESCR', 'feature_names']</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print(iris.target_names)</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rPr b="1" lang="en" sz="1500">
                <a:solidFill>
                  <a:schemeClr val="dk2"/>
                </a:solidFill>
                <a:latin typeface="Consolas"/>
                <a:ea typeface="Consolas"/>
                <a:cs typeface="Consolas"/>
                <a:sym typeface="Consolas"/>
              </a:rPr>
              <a:t>Output -</a:t>
            </a:r>
            <a:r>
              <a:rPr lang="en" sz="1500">
                <a:solidFill>
                  <a:schemeClr val="dk2"/>
                </a:solidFill>
                <a:latin typeface="Consolas"/>
                <a:ea typeface="Consolas"/>
                <a:cs typeface="Consolas"/>
                <a:sym typeface="Consolas"/>
              </a:rPr>
              <a:t>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900">
              <a:solidFill>
                <a:schemeClr val="dk2"/>
              </a:solidFill>
              <a:latin typeface="Consolas"/>
              <a:ea typeface="Consolas"/>
              <a:cs typeface="Consolas"/>
              <a:sym typeface="Consolas"/>
            </a:endParaRPr>
          </a:p>
        </p:txBody>
      </p:sp>
      <p:sp>
        <p:nvSpPr>
          <p:cNvPr id="2516" name="Google Shape;2516;p285"/>
          <p:cNvSpPr txBox="1"/>
          <p:nvPr/>
        </p:nvSpPr>
        <p:spPr>
          <a:xfrm>
            <a:off x="2265996" y="3917320"/>
            <a:ext cx="562200" cy="3072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0</a:t>
            </a:r>
            <a:endParaRPr sz="1900">
              <a:solidFill>
                <a:schemeClr val="dk2"/>
              </a:solidFill>
              <a:latin typeface="Gill Sans"/>
              <a:ea typeface="Gill Sans"/>
              <a:cs typeface="Gill Sans"/>
              <a:sym typeface="Gill Sans"/>
            </a:endParaRPr>
          </a:p>
        </p:txBody>
      </p:sp>
      <p:pic>
        <p:nvPicPr>
          <p:cNvPr id="2517" name="Google Shape;2517;p285"/>
          <p:cNvPicPr preferRelativeResize="0"/>
          <p:nvPr/>
        </p:nvPicPr>
        <p:blipFill>
          <a:blip r:embed="rId3">
            <a:alphaModFix/>
          </a:blip>
          <a:stretch>
            <a:fillRect/>
          </a:stretch>
        </p:blipFill>
        <p:spPr>
          <a:xfrm>
            <a:off x="1720978" y="2801461"/>
            <a:ext cx="4276586" cy="432751"/>
          </a:xfrm>
          <a:prstGeom prst="rect">
            <a:avLst/>
          </a:prstGeom>
          <a:noFill/>
          <a:ln>
            <a:noFill/>
          </a:ln>
        </p:spPr>
      </p:pic>
      <p:sp>
        <p:nvSpPr>
          <p:cNvPr id="2518" name="Google Shape;2518;p285"/>
          <p:cNvSpPr txBox="1"/>
          <p:nvPr/>
        </p:nvSpPr>
        <p:spPr>
          <a:xfrm>
            <a:off x="4290873" y="3917320"/>
            <a:ext cx="562200" cy="3072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1</a:t>
            </a:r>
            <a:endParaRPr sz="1900">
              <a:solidFill>
                <a:schemeClr val="dk2"/>
              </a:solidFill>
              <a:latin typeface="Gill Sans"/>
              <a:ea typeface="Gill Sans"/>
              <a:cs typeface="Gill Sans"/>
              <a:sym typeface="Gill Sans"/>
            </a:endParaRPr>
          </a:p>
        </p:txBody>
      </p:sp>
      <p:sp>
        <p:nvSpPr>
          <p:cNvPr id="2519" name="Google Shape;2519;p285"/>
          <p:cNvSpPr txBox="1"/>
          <p:nvPr/>
        </p:nvSpPr>
        <p:spPr>
          <a:xfrm>
            <a:off x="6684205" y="3917320"/>
            <a:ext cx="562200" cy="3072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2</a:t>
            </a:r>
            <a:endParaRPr sz="1900">
              <a:solidFill>
                <a:schemeClr val="dk2"/>
              </a:solidFill>
              <a:latin typeface="Gill Sans"/>
              <a:ea typeface="Gill Sans"/>
              <a:cs typeface="Gill Sans"/>
              <a:sym typeface="Gill Sans"/>
            </a:endParaRPr>
          </a:p>
        </p:txBody>
      </p:sp>
      <p:cxnSp>
        <p:nvCxnSpPr>
          <p:cNvPr id="2520" name="Google Shape;2520;p285"/>
          <p:cNvCxnSpPr>
            <a:stCxn id="2516" idx="0"/>
          </p:cNvCxnSpPr>
          <p:nvPr/>
        </p:nvCxnSpPr>
        <p:spPr>
          <a:xfrm flipH="1" rot="10800000">
            <a:off x="2547096" y="3137320"/>
            <a:ext cx="163200" cy="780000"/>
          </a:xfrm>
          <a:prstGeom prst="straightConnector1">
            <a:avLst/>
          </a:prstGeom>
          <a:noFill/>
          <a:ln cap="flat" cmpd="sng" w="19050">
            <a:solidFill>
              <a:schemeClr val="dk2"/>
            </a:solidFill>
            <a:prstDash val="solid"/>
            <a:round/>
            <a:headEnd len="med" w="med" type="none"/>
            <a:tailEnd len="med" w="med" type="triangle"/>
          </a:ln>
        </p:spPr>
      </p:cxnSp>
      <p:cxnSp>
        <p:nvCxnSpPr>
          <p:cNvPr id="2521" name="Google Shape;2521;p285"/>
          <p:cNvCxnSpPr>
            <a:stCxn id="2518" idx="0"/>
          </p:cNvCxnSpPr>
          <p:nvPr/>
        </p:nvCxnSpPr>
        <p:spPr>
          <a:xfrm rot="10800000">
            <a:off x="4383273" y="3101920"/>
            <a:ext cx="188700" cy="815400"/>
          </a:xfrm>
          <a:prstGeom prst="straightConnector1">
            <a:avLst/>
          </a:prstGeom>
          <a:noFill/>
          <a:ln cap="flat" cmpd="sng" w="19050">
            <a:solidFill>
              <a:schemeClr val="dk2"/>
            </a:solidFill>
            <a:prstDash val="solid"/>
            <a:round/>
            <a:headEnd len="med" w="med" type="none"/>
            <a:tailEnd len="med" w="med" type="triangle"/>
          </a:ln>
        </p:spPr>
      </p:cxnSp>
      <p:cxnSp>
        <p:nvCxnSpPr>
          <p:cNvPr id="2522" name="Google Shape;2522;p285"/>
          <p:cNvCxnSpPr>
            <a:stCxn id="2519" idx="0"/>
          </p:cNvCxnSpPr>
          <p:nvPr/>
        </p:nvCxnSpPr>
        <p:spPr>
          <a:xfrm rot="10800000">
            <a:off x="6386605" y="3128620"/>
            <a:ext cx="578700" cy="7887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sp>
        <p:nvSpPr>
          <p:cNvPr id="2527" name="Google Shape;2527;p28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sp>
        <p:nvSpPr>
          <p:cNvPr id="2528" name="Google Shape;2528;p286"/>
          <p:cNvSpPr txBox="1"/>
          <p:nvPr/>
        </p:nvSpPr>
        <p:spPr>
          <a:xfrm>
            <a:off x="357100" y="901441"/>
            <a:ext cx="8429700" cy="3870900"/>
          </a:xfrm>
          <a:prstGeom prst="rect">
            <a:avLst/>
          </a:prstGeom>
          <a:noFill/>
          <a:ln>
            <a:noFill/>
          </a:ln>
        </p:spPr>
        <p:txBody>
          <a:bodyPr anchorCtr="0" anchor="ctr" bIns="58925" lIns="58925" spcFirstLastPara="1" rIns="58925" wrap="square" tIns="58925">
            <a:noAutofit/>
          </a:bodyPr>
          <a:lstStyle/>
          <a:p>
            <a:pPr indent="0" lvl="0" marL="0" marR="0" rtl="0" algn="ctr">
              <a:lnSpc>
                <a:spcPct val="115000"/>
              </a:lnSpc>
              <a:spcBef>
                <a:spcPts val="0"/>
              </a:spcBef>
              <a:spcAft>
                <a:spcPts val="0"/>
              </a:spcAft>
              <a:buNone/>
            </a:pPr>
            <a:r>
              <a:rPr lang="en" sz="3100">
                <a:solidFill>
                  <a:schemeClr val="dk2"/>
                </a:solidFill>
                <a:latin typeface="Gill Sans"/>
                <a:ea typeface="Gill Sans"/>
                <a:cs typeface="Gill Sans"/>
                <a:sym typeface="Gill Sans"/>
              </a:rPr>
              <a:t>Now let’s build a classifier to detect the </a:t>
            </a:r>
            <a:r>
              <a:rPr b="1" lang="en" sz="3100">
                <a:solidFill>
                  <a:schemeClr val="dk2"/>
                </a:solidFill>
                <a:latin typeface="Gill Sans"/>
                <a:ea typeface="Gill Sans"/>
                <a:cs typeface="Gill Sans"/>
                <a:sym typeface="Gill Sans"/>
              </a:rPr>
              <a:t>Iris-Virginica</a:t>
            </a:r>
            <a:r>
              <a:rPr lang="en" sz="3100">
                <a:solidFill>
                  <a:schemeClr val="dk2"/>
                </a:solidFill>
                <a:latin typeface="Gill Sans"/>
                <a:ea typeface="Gill Sans"/>
                <a:cs typeface="Gill Sans"/>
                <a:sym typeface="Gill Sans"/>
              </a:rPr>
              <a:t> type based only on the petal width feature</a:t>
            </a:r>
            <a:endParaRPr sz="3100">
              <a:solidFill>
                <a:schemeClr val="dk2"/>
              </a:solidFill>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cxnSp>
        <p:nvCxnSpPr>
          <p:cNvPr id="322" name="Google Shape;322;p44"/>
          <p:cNvCxnSpPr/>
          <p:nvPr/>
        </p:nvCxnSpPr>
        <p:spPr>
          <a:xfrm>
            <a:off x="2443626" y="4361268"/>
            <a:ext cx="4908900" cy="9900"/>
          </a:xfrm>
          <a:prstGeom prst="straightConnector1">
            <a:avLst/>
          </a:prstGeom>
          <a:noFill/>
          <a:ln cap="flat" cmpd="sng" w="19050">
            <a:solidFill>
              <a:schemeClr val="dk2"/>
            </a:solidFill>
            <a:prstDash val="solid"/>
            <a:round/>
            <a:headEnd len="med" w="med" type="none"/>
            <a:tailEnd len="med" w="med" type="none"/>
          </a:ln>
        </p:spPr>
      </p:cxnSp>
      <p:sp>
        <p:nvSpPr>
          <p:cNvPr id="323" name="Google Shape;323;p44"/>
          <p:cNvSpPr txBox="1"/>
          <p:nvPr/>
        </p:nvSpPr>
        <p:spPr>
          <a:xfrm>
            <a:off x="3060187" y="4418888"/>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1</a:t>
            </a:r>
            <a:endParaRPr>
              <a:solidFill>
                <a:srgbClr val="666666"/>
              </a:solidFill>
              <a:latin typeface="Quattrocento Sans"/>
              <a:ea typeface="Quattrocento Sans"/>
              <a:cs typeface="Quattrocento Sans"/>
              <a:sym typeface="Quattrocento Sans"/>
            </a:endParaRPr>
          </a:p>
        </p:txBody>
      </p:sp>
      <p:sp>
        <p:nvSpPr>
          <p:cNvPr id="324" name="Google Shape;324;p44"/>
          <p:cNvSpPr txBox="1"/>
          <p:nvPr/>
        </p:nvSpPr>
        <p:spPr>
          <a:xfrm>
            <a:off x="4000499"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a:t>
            </a:r>
            <a:endParaRPr>
              <a:solidFill>
                <a:srgbClr val="666666"/>
              </a:solidFill>
              <a:latin typeface="Quattrocento Sans"/>
              <a:ea typeface="Quattrocento Sans"/>
              <a:cs typeface="Quattrocento Sans"/>
              <a:sym typeface="Quattrocento Sans"/>
            </a:endParaRPr>
          </a:p>
        </p:txBody>
      </p:sp>
      <p:sp>
        <p:nvSpPr>
          <p:cNvPr id="325" name="Google Shape;325;p44"/>
          <p:cNvSpPr txBox="1"/>
          <p:nvPr/>
        </p:nvSpPr>
        <p:spPr>
          <a:xfrm>
            <a:off x="4999087"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a:t>
            </a:r>
            <a:endParaRPr>
              <a:solidFill>
                <a:srgbClr val="666666"/>
              </a:solidFill>
              <a:latin typeface="Quattrocento Sans"/>
              <a:ea typeface="Quattrocento Sans"/>
              <a:cs typeface="Quattrocento Sans"/>
              <a:sym typeface="Quattrocento Sans"/>
            </a:endParaRPr>
          </a:p>
        </p:txBody>
      </p:sp>
      <p:cxnSp>
        <p:nvCxnSpPr>
          <p:cNvPr id="326" name="Google Shape;326;p44"/>
          <p:cNvCxnSpPr/>
          <p:nvPr/>
        </p:nvCxnSpPr>
        <p:spPr>
          <a:xfrm rot="10800000">
            <a:off x="2445919" y="464563"/>
            <a:ext cx="0" cy="3906600"/>
          </a:xfrm>
          <a:prstGeom prst="straightConnector1">
            <a:avLst/>
          </a:prstGeom>
          <a:noFill/>
          <a:ln cap="flat" cmpd="sng" w="19050">
            <a:solidFill>
              <a:schemeClr val="dk2"/>
            </a:solidFill>
            <a:prstDash val="solid"/>
            <a:round/>
            <a:headEnd len="med" w="med" type="none"/>
            <a:tailEnd len="med" w="med" type="none"/>
          </a:ln>
        </p:spPr>
      </p:cxnSp>
      <p:sp>
        <p:nvSpPr>
          <p:cNvPr id="327" name="Google Shape;327;p44"/>
          <p:cNvSpPr txBox="1"/>
          <p:nvPr/>
        </p:nvSpPr>
        <p:spPr>
          <a:xfrm>
            <a:off x="1791463" y="3562913"/>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2000</a:t>
            </a:r>
            <a:endParaRPr>
              <a:solidFill>
                <a:srgbClr val="666666"/>
              </a:solidFill>
              <a:latin typeface="Quattrocento Sans"/>
              <a:ea typeface="Quattrocento Sans"/>
              <a:cs typeface="Quattrocento Sans"/>
              <a:sym typeface="Quattrocento Sans"/>
            </a:endParaRPr>
          </a:p>
        </p:txBody>
      </p:sp>
      <p:sp>
        <p:nvSpPr>
          <p:cNvPr id="328" name="Google Shape;328;p44"/>
          <p:cNvSpPr txBox="1"/>
          <p:nvPr/>
        </p:nvSpPr>
        <p:spPr>
          <a:xfrm>
            <a:off x="1791463" y="2812771"/>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4000</a:t>
            </a:r>
            <a:endParaRPr>
              <a:solidFill>
                <a:srgbClr val="666666"/>
              </a:solidFill>
              <a:latin typeface="Quattrocento Sans"/>
              <a:ea typeface="Quattrocento Sans"/>
              <a:cs typeface="Quattrocento Sans"/>
              <a:sym typeface="Quattrocento Sans"/>
            </a:endParaRPr>
          </a:p>
        </p:txBody>
      </p:sp>
      <p:sp>
        <p:nvSpPr>
          <p:cNvPr id="329" name="Google Shape;329;p44"/>
          <p:cNvSpPr txBox="1"/>
          <p:nvPr/>
        </p:nvSpPr>
        <p:spPr>
          <a:xfrm>
            <a:off x="1791463" y="1884458"/>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6000</a:t>
            </a:r>
            <a:endParaRPr>
              <a:solidFill>
                <a:srgbClr val="666666"/>
              </a:solidFill>
              <a:latin typeface="Quattrocento Sans"/>
              <a:ea typeface="Quattrocento Sans"/>
              <a:cs typeface="Quattrocento Sans"/>
              <a:sym typeface="Quattrocento Sans"/>
            </a:endParaRPr>
          </a:p>
        </p:txBody>
      </p:sp>
      <p:cxnSp>
        <p:nvCxnSpPr>
          <p:cNvPr id="330" name="Google Shape;330;p44"/>
          <p:cNvCxnSpPr/>
          <p:nvPr/>
        </p:nvCxnSpPr>
        <p:spPr>
          <a:xfrm flipH="1" rot="10800000">
            <a:off x="2452817" y="783600"/>
            <a:ext cx="4193400" cy="3576300"/>
          </a:xfrm>
          <a:prstGeom prst="straightConnector1">
            <a:avLst/>
          </a:prstGeom>
          <a:noFill/>
          <a:ln cap="flat" cmpd="sng" w="19050">
            <a:solidFill>
              <a:schemeClr val="dk2"/>
            </a:solidFill>
            <a:prstDash val="solid"/>
            <a:round/>
            <a:headEnd len="med" w="med" type="none"/>
            <a:tailEnd len="med" w="med" type="none"/>
          </a:ln>
        </p:spPr>
      </p:cxnSp>
      <p:sp>
        <p:nvSpPr>
          <p:cNvPr id="331" name="Google Shape;331;p44"/>
          <p:cNvSpPr/>
          <p:nvPr/>
        </p:nvSpPr>
        <p:spPr>
          <a:xfrm>
            <a:off x="3060167" y="367870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4"/>
          <p:cNvSpPr/>
          <p:nvPr/>
        </p:nvSpPr>
        <p:spPr>
          <a:xfrm>
            <a:off x="4000496" y="29285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4"/>
          <p:cNvSpPr/>
          <p:nvPr/>
        </p:nvSpPr>
        <p:spPr>
          <a:xfrm>
            <a:off x="5095079" y="2000275"/>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4"/>
          <p:cNvSpPr txBox="1"/>
          <p:nvPr/>
        </p:nvSpPr>
        <p:spPr>
          <a:xfrm>
            <a:off x="3088500" y="344200"/>
            <a:ext cx="5152500" cy="3804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How would a computer do it? - plot it</a:t>
            </a:r>
            <a:endParaRPr sz="2200">
              <a:solidFill>
                <a:srgbClr val="666666"/>
              </a:solidFill>
              <a:latin typeface="Quattrocento Sans"/>
              <a:ea typeface="Quattrocento Sans"/>
              <a:cs typeface="Quattrocento Sans"/>
              <a:sym typeface="Quattrocento Sans"/>
            </a:endParaRPr>
          </a:p>
        </p:txBody>
      </p:sp>
      <p:sp>
        <p:nvSpPr>
          <p:cNvPr id="335" name="Google Shape;335;p44"/>
          <p:cNvSpPr txBox="1"/>
          <p:nvPr/>
        </p:nvSpPr>
        <p:spPr>
          <a:xfrm>
            <a:off x="6870746" y="4418900"/>
            <a:ext cx="16248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1800">
                <a:solidFill>
                  <a:srgbClr val="666666"/>
                </a:solidFill>
                <a:latin typeface="Quattrocento Sans"/>
                <a:ea typeface="Quattrocento Sans"/>
                <a:cs typeface="Quattrocento Sans"/>
                <a:sym typeface="Quattrocento Sans"/>
              </a:rPr>
              <a:t>→ Years</a:t>
            </a:r>
            <a:endParaRPr sz="1800">
              <a:solidFill>
                <a:srgbClr val="666666"/>
              </a:solidFill>
              <a:latin typeface="Quattrocento Sans"/>
              <a:ea typeface="Quattrocento Sans"/>
              <a:cs typeface="Quattrocento Sans"/>
              <a:sym typeface="Quattrocento Sans"/>
            </a:endParaRPr>
          </a:p>
        </p:txBody>
      </p:sp>
      <p:sp>
        <p:nvSpPr>
          <p:cNvPr id="336" name="Google Shape;336;p44"/>
          <p:cNvSpPr txBox="1"/>
          <p:nvPr/>
        </p:nvSpPr>
        <p:spPr>
          <a:xfrm>
            <a:off x="1013423" y="2578794"/>
            <a:ext cx="7356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1800">
                <a:solidFill>
                  <a:srgbClr val="666666"/>
                </a:solidFill>
                <a:latin typeface="Quattrocento Sans"/>
                <a:ea typeface="Quattrocento Sans"/>
                <a:cs typeface="Quattrocento Sans"/>
                <a:sym typeface="Quattrocento Sans"/>
              </a:rPr>
              <a:t>Salary</a:t>
            </a:r>
            <a:endParaRPr sz="1800">
              <a:solidFill>
                <a:srgbClr val="666666"/>
              </a:solidFill>
              <a:latin typeface="Quattrocento Sans"/>
              <a:ea typeface="Quattrocento Sans"/>
              <a:cs typeface="Quattrocento Sans"/>
              <a:sym typeface="Quattrocento Sans"/>
            </a:endParaRPr>
          </a:p>
        </p:txBody>
      </p:sp>
      <p:cxnSp>
        <p:nvCxnSpPr>
          <p:cNvPr id="337" name="Google Shape;337;p44"/>
          <p:cNvCxnSpPr>
            <a:stCxn id="336" idx="0"/>
          </p:cNvCxnSpPr>
          <p:nvPr/>
        </p:nvCxnSpPr>
        <p:spPr>
          <a:xfrm rot="10800000">
            <a:off x="1379123" y="2184294"/>
            <a:ext cx="2100" cy="394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2" name="Shape 2532"/>
        <p:cNvGrpSpPr/>
        <p:nvPr/>
      </p:nvGrpSpPr>
      <p:grpSpPr>
        <a:xfrm>
          <a:off x="0" y="0"/>
          <a:ext cx="0" cy="0"/>
          <a:chOff x="0" y="0"/>
          <a:chExt cx="0" cy="0"/>
        </a:xfrm>
      </p:grpSpPr>
      <p:sp>
        <p:nvSpPr>
          <p:cNvPr id="2533" name="Google Shape;2533;p28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sp>
        <p:nvSpPr>
          <p:cNvPr id="2534" name="Google Shape;2534;p287"/>
          <p:cNvSpPr txBox="1"/>
          <p:nvPr/>
        </p:nvSpPr>
        <p:spPr>
          <a:xfrm>
            <a:off x="357100" y="901441"/>
            <a:ext cx="8429700" cy="38709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Train a Logistic Regression model</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5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X = iris["data"][:, 3:]  # petal width</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y = (iris["target"] == 2).astype(np.int)  # 1 if Iris-Virginica, else 0</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from sklearn.linear_model import LogisticRegression</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log_reg = LogisticRegression(random_state=42)</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log_reg.fit(X, y)</a:t>
            </a:r>
            <a:endParaRPr sz="1900">
              <a:solidFill>
                <a:schemeClr val="dk2"/>
              </a:solidFill>
              <a:latin typeface="Consolas"/>
              <a:ea typeface="Consolas"/>
              <a:cs typeface="Consolas"/>
              <a:sym typeface="Consolas"/>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8" name="Shape 2538"/>
        <p:cNvGrpSpPr/>
        <p:nvPr/>
      </p:nvGrpSpPr>
      <p:grpSpPr>
        <a:xfrm>
          <a:off x="0" y="0"/>
          <a:ext cx="0" cy="0"/>
          <a:chOff x="0" y="0"/>
          <a:chExt cx="0" cy="0"/>
        </a:xfrm>
      </p:grpSpPr>
      <p:sp>
        <p:nvSpPr>
          <p:cNvPr id="2539" name="Google Shape;2539;p28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sp>
        <p:nvSpPr>
          <p:cNvPr id="2540" name="Google Shape;2540;p288"/>
          <p:cNvSpPr txBox="1"/>
          <p:nvPr/>
        </p:nvSpPr>
        <p:spPr>
          <a:xfrm>
            <a:off x="357100" y="901441"/>
            <a:ext cx="8429700" cy="38709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Now let’s look at the model’s estimated probabilities</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For flowers with petal widths varying from 0 to 3 cm</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X_new = np.linspace(0, 3, 1000).reshape(-1, 1)</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y_proba = log_reg.predict_proba(X_new)</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plt.plot(X_new, y_proba[:, 1], "g-", linewidth=2, label="Iris-Virginica")</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plt.plot(X_new, y_proba[:, 0], "b--", linewidth=2, label="Not Iris-Virginica")</a:t>
            </a:r>
            <a:endParaRPr sz="1500">
              <a:solidFill>
                <a:schemeClr val="dk2"/>
              </a:solidFill>
              <a:latin typeface="Consolas"/>
              <a:ea typeface="Consolas"/>
              <a:cs typeface="Consolas"/>
              <a:sym typeface="Consolas"/>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4" name="Shape 2544"/>
        <p:cNvGrpSpPr/>
        <p:nvPr/>
      </p:nvGrpSpPr>
      <p:grpSpPr>
        <a:xfrm>
          <a:off x="0" y="0"/>
          <a:ext cx="0" cy="0"/>
          <a:chOff x="0" y="0"/>
          <a:chExt cx="0" cy="0"/>
        </a:xfrm>
      </p:grpSpPr>
      <p:sp>
        <p:nvSpPr>
          <p:cNvPr id="2545" name="Google Shape;2545;p28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sp>
        <p:nvSpPr>
          <p:cNvPr id="2546" name="Google Shape;2546;p289"/>
          <p:cNvSpPr txBox="1"/>
          <p:nvPr/>
        </p:nvSpPr>
        <p:spPr>
          <a:xfrm>
            <a:off x="357100" y="901441"/>
            <a:ext cx="8429700" cy="344700"/>
          </a:xfrm>
          <a:prstGeom prst="rect">
            <a:avLst/>
          </a:prstGeom>
          <a:noFill/>
          <a:ln>
            <a:noFill/>
          </a:ln>
        </p:spPr>
        <p:txBody>
          <a:bodyPr anchorCtr="0" anchor="t" bIns="58925" lIns="58925" spcFirstLastPara="1" rIns="58925" wrap="square" tIns="58925">
            <a:noAutofit/>
          </a:bodyPr>
          <a:lstStyle/>
          <a:p>
            <a:pPr indent="0" lvl="0" marL="0" marR="0" rtl="0" algn="l">
              <a:lnSpc>
                <a:spcPct val="115000"/>
              </a:lnSpc>
              <a:spcBef>
                <a:spcPts val="0"/>
              </a:spcBef>
              <a:spcAft>
                <a:spcPts val="0"/>
              </a:spcAft>
              <a:buNone/>
            </a:pPr>
            <a:r>
              <a:rPr lang="en" sz="1900">
                <a:solidFill>
                  <a:schemeClr val="dk2"/>
                </a:solidFill>
                <a:latin typeface="Gill Sans"/>
                <a:ea typeface="Gill Sans"/>
                <a:cs typeface="Gill Sans"/>
                <a:sym typeface="Gill Sans"/>
              </a:rPr>
              <a:t>Output-</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p:txBody>
      </p:sp>
      <p:pic>
        <p:nvPicPr>
          <p:cNvPr id="2547" name="Google Shape;2547;p289"/>
          <p:cNvPicPr preferRelativeResize="0"/>
          <p:nvPr/>
        </p:nvPicPr>
        <p:blipFill>
          <a:blip r:embed="rId3">
            <a:alphaModFix/>
          </a:blip>
          <a:stretch>
            <a:fillRect/>
          </a:stretch>
        </p:blipFill>
        <p:spPr>
          <a:xfrm>
            <a:off x="107156" y="1326533"/>
            <a:ext cx="6697264" cy="2339391"/>
          </a:xfrm>
          <a:prstGeom prst="rect">
            <a:avLst/>
          </a:prstGeom>
          <a:noFill/>
          <a:ln>
            <a:noFill/>
          </a:ln>
        </p:spPr>
      </p:pic>
      <p:sp>
        <p:nvSpPr>
          <p:cNvPr id="2548" name="Google Shape;2548;p289"/>
          <p:cNvSpPr txBox="1"/>
          <p:nvPr/>
        </p:nvSpPr>
        <p:spPr>
          <a:xfrm>
            <a:off x="357188" y="3746290"/>
            <a:ext cx="8429700" cy="344700"/>
          </a:xfrm>
          <a:prstGeom prst="rect">
            <a:avLst/>
          </a:prstGeom>
          <a:noFill/>
          <a:ln>
            <a:noFill/>
          </a:ln>
        </p:spPr>
        <p:txBody>
          <a:bodyPr anchorCtr="0" anchor="t" bIns="58925" lIns="58925" spcFirstLastPara="1" rIns="58925" wrap="square" tIns="58925">
            <a:noAutofit/>
          </a:bodyPr>
          <a:lstStyle/>
          <a:p>
            <a:pPr indent="0" lvl="0" marL="0" marR="0" rtl="0" algn="ctr">
              <a:lnSpc>
                <a:spcPct val="115000"/>
              </a:lnSpc>
              <a:spcBef>
                <a:spcPts val="0"/>
              </a:spcBef>
              <a:spcAft>
                <a:spcPts val="0"/>
              </a:spcAft>
              <a:buNone/>
            </a:pPr>
            <a:r>
              <a:rPr lang="en" sz="1900">
                <a:solidFill>
                  <a:schemeClr val="dk2"/>
                </a:solidFill>
                <a:latin typeface="Gill Sans"/>
                <a:ea typeface="Gill Sans"/>
                <a:cs typeface="Gill Sans"/>
                <a:sym typeface="Gill Sans"/>
              </a:rPr>
              <a:t>Estimated probabilities and decision boundary</a:t>
            </a:r>
            <a:endParaRPr sz="1900">
              <a:solidFill>
                <a:schemeClr val="dk2"/>
              </a:solidFill>
              <a:latin typeface="Gill Sans"/>
              <a:ea typeface="Gill Sans"/>
              <a:cs typeface="Gill Sans"/>
              <a:sym typeface="Gill Sans"/>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2" name="Shape 2552"/>
        <p:cNvGrpSpPr/>
        <p:nvPr/>
      </p:nvGrpSpPr>
      <p:grpSpPr>
        <a:xfrm>
          <a:off x="0" y="0"/>
          <a:ext cx="0" cy="0"/>
          <a:chOff x="0" y="0"/>
          <a:chExt cx="0" cy="0"/>
        </a:xfrm>
      </p:grpSpPr>
      <p:sp>
        <p:nvSpPr>
          <p:cNvPr id="2553" name="Google Shape;2553;p29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pic>
        <p:nvPicPr>
          <p:cNvPr id="2554" name="Google Shape;2554;p290"/>
          <p:cNvPicPr preferRelativeResize="0"/>
          <p:nvPr/>
        </p:nvPicPr>
        <p:blipFill>
          <a:blip r:embed="rId3">
            <a:alphaModFix/>
          </a:blip>
          <a:stretch>
            <a:fillRect/>
          </a:stretch>
        </p:blipFill>
        <p:spPr>
          <a:xfrm>
            <a:off x="107156" y="945455"/>
            <a:ext cx="6697264" cy="2339391"/>
          </a:xfrm>
          <a:prstGeom prst="rect">
            <a:avLst/>
          </a:prstGeom>
          <a:noFill/>
          <a:ln>
            <a:noFill/>
          </a:ln>
        </p:spPr>
      </p:pic>
      <p:sp>
        <p:nvSpPr>
          <p:cNvPr id="2555" name="Google Shape;2555;p290"/>
          <p:cNvSpPr txBox="1"/>
          <p:nvPr/>
        </p:nvSpPr>
        <p:spPr>
          <a:xfrm>
            <a:off x="357188" y="3392785"/>
            <a:ext cx="8429700" cy="13884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petal width of Iris-Virginica flowers</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Represented by triangles</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Ranges from 1.4 cm to 2.5 cm</a:t>
            </a:r>
            <a:endParaRPr sz="1900">
              <a:solidFill>
                <a:schemeClr val="dk2"/>
              </a:solidFill>
              <a:latin typeface="Gill Sans"/>
              <a:ea typeface="Gill Sans"/>
              <a:cs typeface="Gill Sans"/>
              <a:sym typeface="Gill Sans"/>
            </a:endParaRPr>
          </a:p>
        </p:txBody>
      </p:sp>
      <p:sp>
        <p:nvSpPr>
          <p:cNvPr id="2556" name="Google Shape;2556;p290"/>
          <p:cNvSpPr/>
          <p:nvPr/>
        </p:nvSpPr>
        <p:spPr>
          <a:xfrm>
            <a:off x="4171359" y="813059"/>
            <a:ext cx="3546900" cy="530400"/>
          </a:xfrm>
          <a:prstGeom prst="rect">
            <a:avLst/>
          </a:prstGeom>
          <a:noFill/>
          <a:ln cap="flat" cmpd="sng" w="38100">
            <a:solidFill>
              <a:srgbClr val="99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0" name="Shape 2560"/>
        <p:cNvGrpSpPr/>
        <p:nvPr/>
      </p:nvGrpSpPr>
      <p:grpSpPr>
        <a:xfrm>
          <a:off x="0" y="0"/>
          <a:ext cx="0" cy="0"/>
          <a:chOff x="0" y="0"/>
          <a:chExt cx="0" cy="0"/>
        </a:xfrm>
      </p:grpSpPr>
      <p:sp>
        <p:nvSpPr>
          <p:cNvPr id="2561" name="Google Shape;2561;p29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pic>
        <p:nvPicPr>
          <p:cNvPr id="2562" name="Google Shape;2562;p291"/>
          <p:cNvPicPr preferRelativeResize="0"/>
          <p:nvPr/>
        </p:nvPicPr>
        <p:blipFill>
          <a:blip r:embed="rId3">
            <a:alphaModFix/>
          </a:blip>
          <a:stretch>
            <a:fillRect/>
          </a:stretch>
        </p:blipFill>
        <p:spPr>
          <a:xfrm>
            <a:off x="107156" y="945455"/>
            <a:ext cx="6697264" cy="2339391"/>
          </a:xfrm>
          <a:prstGeom prst="rect">
            <a:avLst/>
          </a:prstGeom>
          <a:noFill/>
          <a:ln>
            <a:noFill/>
          </a:ln>
        </p:spPr>
      </p:pic>
      <p:sp>
        <p:nvSpPr>
          <p:cNvPr id="2563" name="Google Shape;2563;p291"/>
          <p:cNvSpPr txBox="1"/>
          <p:nvPr/>
        </p:nvSpPr>
        <p:spPr>
          <a:xfrm>
            <a:off x="357188" y="3392785"/>
            <a:ext cx="8429700" cy="13884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Other Iris flowers</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Represented by Squares</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Have a smaller petal width</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Ranging from 0.1 cm to 1.8 cm</a:t>
            </a:r>
            <a:endParaRPr sz="1900">
              <a:solidFill>
                <a:schemeClr val="dk2"/>
              </a:solidFill>
              <a:latin typeface="Gill Sans"/>
              <a:ea typeface="Gill Sans"/>
              <a:cs typeface="Gill Sans"/>
              <a:sym typeface="Gill Sans"/>
            </a:endParaRPr>
          </a:p>
        </p:txBody>
      </p:sp>
      <p:sp>
        <p:nvSpPr>
          <p:cNvPr id="2564" name="Google Shape;2564;p291"/>
          <p:cNvSpPr/>
          <p:nvPr/>
        </p:nvSpPr>
        <p:spPr>
          <a:xfrm>
            <a:off x="934576" y="2607095"/>
            <a:ext cx="4886400" cy="530400"/>
          </a:xfrm>
          <a:prstGeom prst="rect">
            <a:avLst/>
          </a:prstGeom>
          <a:noFill/>
          <a:ln cap="flat" cmpd="sng" w="38100">
            <a:solidFill>
              <a:srgbClr val="99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sp>
        <p:nvSpPr>
          <p:cNvPr id="2569" name="Google Shape;2569;p29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pic>
        <p:nvPicPr>
          <p:cNvPr id="2570" name="Google Shape;2570;p292"/>
          <p:cNvPicPr preferRelativeResize="0"/>
          <p:nvPr/>
        </p:nvPicPr>
        <p:blipFill>
          <a:blip r:embed="rId3">
            <a:alphaModFix/>
          </a:blip>
          <a:stretch>
            <a:fillRect/>
          </a:stretch>
        </p:blipFill>
        <p:spPr>
          <a:xfrm>
            <a:off x="107156" y="945455"/>
            <a:ext cx="6697264" cy="2339391"/>
          </a:xfrm>
          <a:prstGeom prst="rect">
            <a:avLst/>
          </a:prstGeom>
          <a:noFill/>
          <a:ln>
            <a:noFill/>
          </a:ln>
        </p:spPr>
      </p:pic>
      <p:sp>
        <p:nvSpPr>
          <p:cNvPr id="2571" name="Google Shape;2571;p292"/>
          <p:cNvSpPr txBox="1"/>
          <p:nvPr/>
        </p:nvSpPr>
        <p:spPr>
          <a:xfrm>
            <a:off x="357188" y="3392785"/>
            <a:ext cx="8429700" cy="13884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Notice there is a bit of overlap</a:t>
            </a:r>
            <a:endParaRPr sz="1900">
              <a:solidFill>
                <a:schemeClr val="dk2"/>
              </a:solidFill>
              <a:latin typeface="Gill Sans"/>
              <a:ea typeface="Gill Sans"/>
              <a:cs typeface="Gill Sans"/>
              <a:sym typeface="Gill Sans"/>
            </a:endParaRPr>
          </a:p>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How does classifier predicts then?</a:t>
            </a:r>
            <a:endParaRPr sz="1900">
              <a:solidFill>
                <a:schemeClr val="dk2"/>
              </a:solidFill>
              <a:latin typeface="Gill Sans"/>
              <a:ea typeface="Gill Sans"/>
              <a:cs typeface="Gill Sans"/>
              <a:sym typeface="Gill Sans"/>
            </a:endParaRPr>
          </a:p>
        </p:txBody>
      </p:sp>
      <p:sp>
        <p:nvSpPr>
          <p:cNvPr id="2572" name="Google Shape;2572;p292"/>
          <p:cNvSpPr/>
          <p:nvPr/>
        </p:nvSpPr>
        <p:spPr>
          <a:xfrm>
            <a:off x="4489523" y="883762"/>
            <a:ext cx="1331400" cy="2253600"/>
          </a:xfrm>
          <a:prstGeom prst="rect">
            <a:avLst/>
          </a:prstGeom>
          <a:noFill/>
          <a:ln cap="flat" cmpd="sng" w="38100">
            <a:solidFill>
              <a:srgbClr val="99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sp>
        <p:nvSpPr>
          <p:cNvPr id="2577" name="Google Shape;2577;p29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pic>
        <p:nvPicPr>
          <p:cNvPr id="2578" name="Google Shape;2578;p293"/>
          <p:cNvPicPr preferRelativeResize="0"/>
          <p:nvPr/>
        </p:nvPicPr>
        <p:blipFill>
          <a:blip r:embed="rId3">
            <a:alphaModFix/>
          </a:blip>
          <a:stretch>
            <a:fillRect/>
          </a:stretch>
        </p:blipFill>
        <p:spPr>
          <a:xfrm>
            <a:off x="107156" y="945455"/>
            <a:ext cx="6697264" cy="2339391"/>
          </a:xfrm>
          <a:prstGeom prst="rect">
            <a:avLst/>
          </a:prstGeom>
          <a:noFill/>
          <a:ln>
            <a:noFill/>
          </a:ln>
        </p:spPr>
      </p:pic>
      <p:sp>
        <p:nvSpPr>
          <p:cNvPr id="2579" name="Google Shape;2579;p293"/>
          <p:cNvSpPr txBox="1"/>
          <p:nvPr/>
        </p:nvSpPr>
        <p:spPr>
          <a:xfrm>
            <a:off x="357188" y="3392785"/>
            <a:ext cx="8429700" cy="13884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Above about 2 cm</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classifier is highly confident that the</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Flower is an Iris-Virginica</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As it outputs a high probability to that class</a:t>
            </a:r>
            <a:endParaRPr sz="1900">
              <a:solidFill>
                <a:schemeClr val="dk2"/>
              </a:solidFill>
              <a:latin typeface="Gill Sans"/>
              <a:ea typeface="Gill Sans"/>
              <a:cs typeface="Gill Sans"/>
              <a:sym typeface="Gill Sans"/>
            </a:endParaRPr>
          </a:p>
        </p:txBody>
      </p:sp>
      <p:sp>
        <p:nvSpPr>
          <p:cNvPr id="2580" name="Google Shape;2580;p293"/>
          <p:cNvSpPr/>
          <p:nvPr/>
        </p:nvSpPr>
        <p:spPr>
          <a:xfrm rot="5400000">
            <a:off x="7024295" y="-1498"/>
            <a:ext cx="998700" cy="2769300"/>
          </a:xfrm>
          <a:prstGeom prst="rect">
            <a:avLst/>
          </a:prstGeom>
          <a:noFill/>
          <a:ln cap="flat" cmpd="sng" w="38100">
            <a:solidFill>
              <a:srgbClr val="99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cxnSp>
        <p:nvCxnSpPr>
          <p:cNvPr id="2581" name="Google Shape;2581;p293"/>
          <p:cNvCxnSpPr/>
          <p:nvPr/>
        </p:nvCxnSpPr>
        <p:spPr>
          <a:xfrm flipH="1" rot="10800000">
            <a:off x="777709" y="1272438"/>
            <a:ext cx="6139200" cy="26700"/>
          </a:xfrm>
          <a:prstGeom prst="straightConnector1">
            <a:avLst/>
          </a:prstGeom>
          <a:noFill/>
          <a:ln cap="flat" cmpd="sng" w="38100">
            <a:solidFill>
              <a:srgbClr val="990000"/>
            </a:solidFill>
            <a:prstDash val="solid"/>
            <a:round/>
            <a:headEnd len="med" w="med" type="none"/>
            <a:tailEnd len="med" w="med" type="none"/>
          </a:ln>
        </p:spPr>
      </p:cxn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5" name="Shape 2585"/>
        <p:cNvGrpSpPr/>
        <p:nvPr/>
      </p:nvGrpSpPr>
      <p:grpSpPr>
        <a:xfrm>
          <a:off x="0" y="0"/>
          <a:ext cx="0" cy="0"/>
          <a:chOff x="0" y="0"/>
          <a:chExt cx="0" cy="0"/>
        </a:xfrm>
      </p:grpSpPr>
      <p:sp>
        <p:nvSpPr>
          <p:cNvPr id="2586" name="Google Shape;2586;p29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pic>
        <p:nvPicPr>
          <p:cNvPr id="2587" name="Google Shape;2587;p294"/>
          <p:cNvPicPr preferRelativeResize="0"/>
          <p:nvPr/>
        </p:nvPicPr>
        <p:blipFill>
          <a:blip r:embed="rId3">
            <a:alphaModFix/>
          </a:blip>
          <a:stretch>
            <a:fillRect/>
          </a:stretch>
        </p:blipFill>
        <p:spPr>
          <a:xfrm>
            <a:off x="107156" y="945455"/>
            <a:ext cx="6697264" cy="2339391"/>
          </a:xfrm>
          <a:prstGeom prst="rect">
            <a:avLst/>
          </a:prstGeom>
          <a:noFill/>
          <a:ln>
            <a:noFill/>
          </a:ln>
        </p:spPr>
      </p:pic>
      <p:sp>
        <p:nvSpPr>
          <p:cNvPr id="2588" name="Google Shape;2588;p294"/>
          <p:cNvSpPr txBox="1"/>
          <p:nvPr/>
        </p:nvSpPr>
        <p:spPr>
          <a:xfrm>
            <a:off x="357188" y="3392785"/>
            <a:ext cx="8429700" cy="13884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While below 1(one) cm</a:t>
            </a:r>
            <a:endParaRPr sz="1900">
              <a:solidFill>
                <a:schemeClr val="dk2"/>
              </a:solidFill>
              <a:latin typeface="Gill Sans"/>
              <a:ea typeface="Gill Sans"/>
              <a:cs typeface="Gill Sans"/>
              <a:sym typeface="Gill Sans"/>
            </a:endParaRPr>
          </a:p>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classifier is highly confident that the</a:t>
            </a:r>
            <a:endParaRPr sz="1900">
              <a:solidFill>
                <a:schemeClr val="dk2"/>
              </a:solidFill>
              <a:latin typeface="Gill Sans"/>
              <a:ea typeface="Gill Sans"/>
              <a:cs typeface="Gill Sans"/>
              <a:sym typeface="Gill Sans"/>
            </a:endParaRPr>
          </a:p>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Flower is not an Iris-Virginica</a:t>
            </a:r>
            <a:endParaRPr sz="1900">
              <a:solidFill>
                <a:schemeClr val="dk2"/>
              </a:solidFill>
              <a:latin typeface="Gill Sans"/>
              <a:ea typeface="Gill Sans"/>
              <a:cs typeface="Gill Sans"/>
              <a:sym typeface="Gill Sans"/>
            </a:endParaRPr>
          </a:p>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As it outputs a high probability for the “Not Iris-Virginica” class</a:t>
            </a:r>
            <a:endParaRPr sz="1900">
              <a:solidFill>
                <a:schemeClr val="dk2"/>
              </a:solidFill>
              <a:latin typeface="Gill Sans"/>
              <a:ea typeface="Gill Sans"/>
              <a:cs typeface="Gill Sans"/>
              <a:sym typeface="Gill Sans"/>
            </a:endParaRPr>
          </a:p>
        </p:txBody>
      </p:sp>
      <p:sp>
        <p:nvSpPr>
          <p:cNvPr id="2589" name="Google Shape;2589;p294"/>
          <p:cNvSpPr/>
          <p:nvPr/>
        </p:nvSpPr>
        <p:spPr>
          <a:xfrm rot="5400000">
            <a:off x="620306" y="594000"/>
            <a:ext cx="2427600" cy="2954100"/>
          </a:xfrm>
          <a:prstGeom prst="rect">
            <a:avLst/>
          </a:prstGeom>
          <a:noFill/>
          <a:ln cap="flat" cmpd="sng" w="38100">
            <a:solidFill>
              <a:srgbClr val="99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cxnSp>
        <p:nvCxnSpPr>
          <p:cNvPr id="2590" name="Google Shape;2590;p294"/>
          <p:cNvCxnSpPr/>
          <p:nvPr/>
        </p:nvCxnSpPr>
        <p:spPr>
          <a:xfrm flipH="1" rot="10800000">
            <a:off x="742359" y="1263738"/>
            <a:ext cx="2407500" cy="35400"/>
          </a:xfrm>
          <a:prstGeom prst="straightConnector1">
            <a:avLst/>
          </a:prstGeom>
          <a:noFill/>
          <a:ln cap="flat" cmpd="sng" w="38100">
            <a:solidFill>
              <a:srgbClr val="990000"/>
            </a:solidFill>
            <a:prstDash val="solid"/>
            <a:round/>
            <a:headEnd len="med" w="med" type="none"/>
            <a:tailEnd len="med" w="med" type="none"/>
          </a:ln>
        </p:spPr>
      </p:cxn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4" name="Shape 2594"/>
        <p:cNvGrpSpPr/>
        <p:nvPr/>
      </p:nvGrpSpPr>
      <p:grpSpPr>
        <a:xfrm>
          <a:off x="0" y="0"/>
          <a:ext cx="0" cy="0"/>
          <a:chOff x="0" y="0"/>
          <a:chExt cx="0" cy="0"/>
        </a:xfrm>
      </p:grpSpPr>
      <p:sp>
        <p:nvSpPr>
          <p:cNvPr id="2595" name="Google Shape;2595;p29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pic>
        <p:nvPicPr>
          <p:cNvPr id="2596" name="Google Shape;2596;p295"/>
          <p:cNvPicPr preferRelativeResize="0"/>
          <p:nvPr/>
        </p:nvPicPr>
        <p:blipFill>
          <a:blip r:embed="rId3">
            <a:alphaModFix/>
          </a:blip>
          <a:stretch>
            <a:fillRect/>
          </a:stretch>
        </p:blipFill>
        <p:spPr>
          <a:xfrm>
            <a:off x="107156" y="945455"/>
            <a:ext cx="6697264" cy="2339391"/>
          </a:xfrm>
          <a:prstGeom prst="rect">
            <a:avLst/>
          </a:prstGeom>
          <a:noFill/>
          <a:ln>
            <a:noFill/>
          </a:ln>
        </p:spPr>
      </p:pic>
      <p:sp>
        <p:nvSpPr>
          <p:cNvPr id="2597" name="Google Shape;2597;p295"/>
          <p:cNvSpPr txBox="1"/>
          <p:nvPr/>
        </p:nvSpPr>
        <p:spPr>
          <a:xfrm>
            <a:off x="357188" y="3392785"/>
            <a:ext cx="8429700" cy="13884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There is a decision boundary at around 1.6 cm</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Where both probabilities are equal to 50%</a:t>
            </a:r>
            <a:endParaRPr sz="1900">
              <a:solidFill>
                <a:schemeClr val="dk2"/>
              </a:solidFill>
              <a:latin typeface="Gill Sans"/>
              <a:ea typeface="Gill Sans"/>
              <a:cs typeface="Gill Sans"/>
              <a:sym typeface="Gill Sans"/>
            </a:endParaRPr>
          </a:p>
        </p:txBody>
      </p:sp>
      <p:sp>
        <p:nvSpPr>
          <p:cNvPr id="2598" name="Google Shape;2598;p295"/>
          <p:cNvSpPr/>
          <p:nvPr/>
        </p:nvSpPr>
        <p:spPr>
          <a:xfrm rot="5400000">
            <a:off x="4066359" y="1778362"/>
            <a:ext cx="2142600" cy="353400"/>
          </a:xfrm>
          <a:prstGeom prst="rect">
            <a:avLst/>
          </a:prstGeom>
          <a:noFill/>
          <a:ln cap="flat" cmpd="sng" w="38100">
            <a:solidFill>
              <a:srgbClr val="99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cxnSp>
        <p:nvCxnSpPr>
          <p:cNvPr id="2599" name="Google Shape;2599;p295"/>
          <p:cNvCxnSpPr/>
          <p:nvPr/>
        </p:nvCxnSpPr>
        <p:spPr>
          <a:xfrm flipH="1" rot="10800000">
            <a:off x="742359" y="1937433"/>
            <a:ext cx="4383600" cy="35400"/>
          </a:xfrm>
          <a:prstGeom prst="straightConnector1">
            <a:avLst/>
          </a:prstGeom>
          <a:noFill/>
          <a:ln cap="flat" cmpd="sng" w="38100">
            <a:solidFill>
              <a:srgbClr val="990000"/>
            </a:solidFill>
            <a:prstDash val="solid"/>
            <a:round/>
            <a:headEnd len="med" w="med" type="none"/>
            <a:tailEnd len="med" w="med" type="none"/>
          </a:ln>
        </p:spPr>
      </p:cxn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3" name="Shape 2603"/>
        <p:cNvGrpSpPr/>
        <p:nvPr/>
      </p:nvGrpSpPr>
      <p:grpSpPr>
        <a:xfrm>
          <a:off x="0" y="0"/>
          <a:ext cx="0" cy="0"/>
          <a:chOff x="0" y="0"/>
          <a:chExt cx="0" cy="0"/>
        </a:xfrm>
      </p:grpSpPr>
      <p:sp>
        <p:nvSpPr>
          <p:cNvPr id="2604" name="Google Shape;2604;p29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pic>
        <p:nvPicPr>
          <p:cNvPr id="2605" name="Google Shape;2605;p296"/>
          <p:cNvPicPr preferRelativeResize="0"/>
          <p:nvPr/>
        </p:nvPicPr>
        <p:blipFill>
          <a:blip r:embed="rId3">
            <a:alphaModFix/>
          </a:blip>
          <a:stretch>
            <a:fillRect/>
          </a:stretch>
        </p:blipFill>
        <p:spPr>
          <a:xfrm>
            <a:off x="107156" y="945455"/>
            <a:ext cx="6697264" cy="2339391"/>
          </a:xfrm>
          <a:prstGeom prst="rect">
            <a:avLst/>
          </a:prstGeom>
          <a:noFill/>
          <a:ln>
            <a:noFill/>
          </a:ln>
        </p:spPr>
      </p:pic>
      <p:sp>
        <p:nvSpPr>
          <p:cNvPr id="2606" name="Google Shape;2606;p296"/>
          <p:cNvSpPr txBox="1"/>
          <p:nvPr/>
        </p:nvSpPr>
        <p:spPr>
          <a:xfrm>
            <a:off x="357188" y="3392785"/>
            <a:ext cx="8429700" cy="13884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If the petal width is higher than 1.6 cm</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classifier will predict that the flower is an Iris-Virginica</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Or else it will predict that it is not</a:t>
            </a:r>
            <a:endParaRPr sz="1900">
              <a:solidFill>
                <a:schemeClr val="dk2"/>
              </a:solidFill>
              <a:latin typeface="Gill Sans"/>
              <a:ea typeface="Gill Sans"/>
              <a:cs typeface="Gill Sans"/>
              <a:sym typeface="Gill Sans"/>
            </a:endParaRPr>
          </a:p>
        </p:txBody>
      </p:sp>
      <p:sp>
        <p:nvSpPr>
          <p:cNvPr id="2607" name="Google Shape;2607;p296"/>
          <p:cNvSpPr/>
          <p:nvPr/>
        </p:nvSpPr>
        <p:spPr>
          <a:xfrm rot="5400000">
            <a:off x="4066359" y="1778362"/>
            <a:ext cx="2142600" cy="353400"/>
          </a:xfrm>
          <a:prstGeom prst="rect">
            <a:avLst/>
          </a:prstGeom>
          <a:noFill/>
          <a:ln cap="flat" cmpd="sng" w="38100">
            <a:solidFill>
              <a:srgbClr val="990000"/>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cxnSp>
        <p:nvCxnSpPr>
          <p:cNvPr id="2608" name="Google Shape;2608;p296"/>
          <p:cNvCxnSpPr/>
          <p:nvPr/>
        </p:nvCxnSpPr>
        <p:spPr>
          <a:xfrm flipH="1" rot="10800000">
            <a:off x="742359" y="1937433"/>
            <a:ext cx="4383600" cy="35400"/>
          </a:xfrm>
          <a:prstGeom prst="straightConnector1">
            <a:avLst/>
          </a:prstGeom>
          <a:noFill/>
          <a:ln cap="flat" cmpd="sng" w="38100">
            <a:solidFill>
              <a:srgbClr val="990000"/>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cxnSp>
        <p:nvCxnSpPr>
          <p:cNvPr id="342" name="Google Shape;342;p45"/>
          <p:cNvCxnSpPr/>
          <p:nvPr/>
        </p:nvCxnSpPr>
        <p:spPr>
          <a:xfrm>
            <a:off x="2443626" y="4361268"/>
            <a:ext cx="4908900" cy="9900"/>
          </a:xfrm>
          <a:prstGeom prst="straightConnector1">
            <a:avLst/>
          </a:prstGeom>
          <a:noFill/>
          <a:ln cap="flat" cmpd="sng" w="19050">
            <a:solidFill>
              <a:schemeClr val="dk2"/>
            </a:solidFill>
            <a:prstDash val="solid"/>
            <a:round/>
            <a:headEnd len="med" w="med" type="none"/>
            <a:tailEnd len="med" w="med" type="none"/>
          </a:ln>
        </p:spPr>
      </p:cxnSp>
      <p:sp>
        <p:nvSpPr>
          <p:cNvPr id="343" name="Google Shape;343;p45"/>
          <p:cNvSpPr txBox="1"/>
          <p:nvPr/>
        </p:nvSpPr>
        <p:spPr>
          <a:xfrm>
            <a:off x="3060187" y="4418888"/>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1</a:t>
            </a:r>
            <a:endParaRPr>
              <a:solidFill>
                <a:srgbClr val="666666"/>
              </a:solidFill>
              <a:latin typeface="Quattrocento Sans"/>
              <a:ea typeface="Quattrocento Sans"/>
              <a:cs typeface="Quattrocento Sans"/>
              <a:sym typeface="Quattrocento Sans"/>
            </a:endParaRPr>
          </a:p>
        </p:txBody>
      </p:sp>
      <p:sp>
        <p:nvSpPr>
          <p:cNvPr id="344" name="Google Shape;344;p45"/>
          <p:cNvSpPr txBox="1"/>
          <p:nvPr/>
        </p:nvSpPr>
        <p:spPr>
          <a:xfrm>
            <a:off x="4000499"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a:t>
            </a:r>
            <a:endParaRPr>
              <a:solidFill>
                <a:srgbClr val="666666"/>
              </a:solidFill>
              <a:latin typeface="Quattrocento Sans"/>
              <a:ea typeface="Quattrocento Sans"/>
              <a:cs typeface="Quattrocento Sans"/>
              <a:sym typeface="Quattrocento Sans"/>
            </a:endParaRPr>
          </a:p>
        </p:txBody>
      </p:sp>
      <p:sp>
        <p:nvSpPr>
          <p:cNvPr id="345" name="Google Shape;345;p45"/>
          <p:cNvSpPr txBox="1"/>
          <p:nvPr/>
        </p:nvSpPr>
        <p:spPr>
          <a:xfrm>
            <a:off x="4999087"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a:t>
            </a:r>
            <a:endParaRPr>
              <a:solidFill>
                <a:srgbClr val="666666"/>
              </a:solidFill>
              <a:latin typeface="Quattrocento Sans"/>
              <a:ea typeface="Quattrocento Sans"/>
              <a:cs typeface="Quattrocento Sans"/>
              <a:sym typeface="Quattrocento Sans"/>
            </a:endParaRPr>
          </a:p>
        </p:txBody>
      </p:sp>
      <p:cxnSp>
        <p:nvCxnSpPr>
          <p:cNvPr id="346" name="Google Shape;346;p45"/>
          <p:cNvCxnSpPr/>
          <p:nvPr/>
        </p:nvCxnSpPr>
        <p:spPr>
          <a:xfrm rot="10800000">
            <a:off x="2445919" y="464563"/>
            <a:ext cx="0" cy="3906600"/>
          </a:xfrm>
          <a:prstGeom prst="straightConnector1">
            <a:avLst/>
          </a:prstGeom>
          <a:noFill/>
          <a:ln cap="flat" cmpd="sng" w="19050">
            <a:solidFill>
              <a:schemeClr val="dk2"/>
            </a:solidFill>
            <a:prstDash val="solid"/>
            <a:round/>
            <a:headEnd len="med" w="med" type="none"/>
            <a:tailEnd len="med" w="med" type="none"/>
          </a:ln>
        </p:spPr>
      </p:cxnSp>
      <p:sp>
        <p:nvSpPr>
          <p:cNvPr id="347" name="Google Shape;347;p45"/>
          <p:cNvSpPr txBox="1"/>
          <p:nvPr/>
        </p:nvSpPr>
        <p:spPr>
          <a:xfrm>
            <a:off x="1667878" y="3562925"/>
            <a:ext cx="7356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2000</a:t>
            </a:r>
            <a:endParaRPr>
              <a:solidFill>
                <a:srgbClr val="666666"/>
              </a:solidFill>
              <a:latin typeface="Quattrocento Sans"/>
              <a:ea typeface="Quattrocento Sans"/>
              <a:cs typeface="Quattrocento Sans"/>
              <a:sym typeface="Quattrocento Sans"/>
            </a:endParaRPr>
          </a:p>
        </p:txBody>
      </p:sp>
      <p:sp>
        <p:nvSpPr>
          <p:cNvPr id="348" name="Google Shape;348;p45"/>
          <p:cNvSpPr txBox="1"/>
          <p:nvPr/>
        </p:nvSpPr>
        <p:spPr>
          <a:xfrm>
            <a:off x="1667878" y="2812775"/>
            <a:ext cx="7356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4000</a:t>
            </a:r>
            <a:endParaRPr>
              <a:solidFill>
                <a:srgbClr val="666666"/>
              </a:solidFill>
              <a:latin typeface="Quattrocento Sans"/>
              <a:ea typeface="Quattrocento Sans"/>
              <a:cs typeface="Quattrocento Sans"/>
              <a:sym typeface="Quattrocento Sans"/>
            </a:endParaRPr>
          </a:p>
        </p:txBody>
      </p:sp>
      <p:sp>
        <p:nvSpPr>
          <p:cNvPr id="349" name="Google Shape;349;p45"/>
          <p:cNvSpPr txBox="1"/>
          <p:nvPr/>
        </p:nvSpPr>
        <p:spPr>
          <a:xfrm>
            <a:off x="1667878" y="1884450"/>
            <a:ext cx="7356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6000</a:t>
            </a:r>
            <a:endParaRPr>
              <a:solidFill>
                <a:srgbClr val="666666"/>
              </a:solidFill>
              <a:latin typeface="Quattrocento Sans"/>
              <a:ea typeface="Quattrocento Sans"/>
              <a:cs typeface="Quattrocento Sans"/>
              <a:sym typeface="Quattrocento Sans"/>
            </a:endParaRPr>
          </a:p>
        </p:txBody>
      </p:sp>
      <p:cxnSp>
        <p:nvCxnSpPr>
          <p:cNvPr id="350" name="Google Shape;350;p45"/>
          <p:cNvCxnSpPr/>
          <p:nvPr/>
        </p:nvCxnSpPr>
        <p:spPr>
          <a:xfrm flipH="1" rot="10800000">
            <a:off x="2452817" y="783600"/>
            <a:ext cx="4193400" cy="3576300"/>
          </a:xfrm>
          <a:prstGeom prst="straightConnector1">
            <a:avLst/>
          </a:prstGeom>
          <a:noFill/>
          <a:ln cap="flat" cmpd="sng" w="19050">
            <a:solidFill>
              <a:schemeClr val="dk2"/>
            </a:solidFill>
            <a:prstDash val="solid"/>
            <a:round/>
            <a:headEnd len="med" w="med" type="none"/>
            <a:tailEnd len="med" w="med" type="none"/>
          </a:ln>
        </p:spPr>
      </p:cxnSp>
      <p:sp>
        <p:nvSpPr>
          <p:cNvPr id="351" name="Google Shape;351;p45"/>
          <p:cNvSpPr/>
          <p:nvPr/>
        </p:nvSpPr>
        <p:spPr>
          <a:xfrm>
            <a:off x="3060167" y="367870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5"/>
          <p:cNvSpPr/>
          <p:nvPr/>
        </p:nvSpPr>
        <p:spPr>
          <a:xfrm>
            <a:off x="4000496" y="29285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5"/>
          <p:cNvSpPr/>
          <p:nvPr/>
        </p:nvSpPr>
        <p:spPr>
          <a:xfrm>
            <a:off x="5095079" y="2000275"/>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 name="Google Shape;354;p45"/>
          <p:cNvCxnSpPr/>
          <p:nvPr/>
        </p:nvCxnSpPr>
        <p:spPr>
          <a:xfrm>
            <a:off x="6183698" y="1181304"/>
            <a:ext cx="0" cy="3167100"/>
          </a:xfrm>
          <a:prstGeom prst="straightConnector1">
            <a:avLst/>
          </a:prstGeom>
          <a:noFill/>
          <a:ln cap="flat" cmpd="sng" w="38100">
            <a:solidFill>
              <a:srgbClr val="38761D"/>
            </a:solidFill>
            <a:prstDash val="dash"/>
            <a:round/>
            <a:headEnd len="med" w="med" type="none"/>
            <a:tailEnd len="med" w="med" type="none"/>
          </a:ln>
        </p:spPr>
      </p:cxnSp>
      <p:sp>
        <p:nvSpPr>
          <p:cNvPr id="355" name="Google Shape;355;p45"/>
          <p:cNvSpPr txBox="1"/>
          <p:nvPr/>
        </p:nvSpPr>
        <p:spPr>
          <a:xfrm>
            <a:off x="6013312"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4</a:t>
            </a:r>
            <a:endParaRPr>
              <a:solidFill>
                <a:srgbClr val="666666"/>
              </a:solidFill>
              <a:latin typeface="Quattrocento Sans"/>
              <a:ea typeface="Quattrocento Sans"/>
              <a:cs typeface="Quattrocento Sans"/>
              <a:sym typeface="Quattrocento Sans"/>
            </a:endParaRPr>
          </a:p>
        </p:txBody>
      </p:sp>
      <p:sp>
        <p:nvSpPr>
          <p:cNvPr id="356" name="Google Shape;356;p45"/>
          <p:cNvSpPr/>
          <p:nvPr/>
        </p:nvSpPr>
        <p:spPr>
          <a:xfrm>
            <a:off x="6109304" y="1071975"/>
            <a:ext cx="148800" cy="1488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5"/>
          <p:cNvSpPr txBox="1"/>
          <p:nvPr/>
        </p:nvSpPr>
        <p:spPr>
          <a:xfrm>
            <a:off x="3088500" y="344200"/>
            <a:ext cx="5152500" cy="3804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Ask the plot for the salary in 4th yr!</a:t>
            </a:r>
            <a:endParaRPr sz="2200">
              <a:solidFill>
                <a:srgbClr val="666666"/>
              </a:solidFill>
              <a:latin typeface="Quattrocento Sans"/>
              <a:ea typeface="Quattrocento Sans"/>
              <a:cs typeface="Quattrocento Sans"/>
              <a:sym typeface="Quattrocento Sans"/>
            </a:endParaRPr>
          </a:p>
        </p:txBody>
      </p:sp>
      <p:sp>
        <p:nvSpPr>
          <p:cNvPr id="358" name="Google Shape;358;p45"/>
          <p:cNvSpPr txBox="1"/>
          <p:nvPr/>
        </p:nvSpPr>
        <p:spPr>
          <a:xfrm>
            <a:off x="6870746" y="4418900"/>
            <a:ext cx="16248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1800">
                <a:solidFill>
                  <a:srgbClr val="666666"/>
                </a:solidFill>
                <a:latin typeface="Quattrocento Sans"/>
                <a:ea typeface="Quattrocento Sans"/>
                <a:cs typeface="Quattrocento Sans"/>
                <a:sym typeface="Quattrocento Sans"/>
              </a:rPr>
              <a:t>→ Years</a:t>
            </a:r>
            <a:endParaRPr sz="1800">
              <a:solidFill>
                <a:srgbClr val="666666"/>
              </a:solidFill>
              <a:latin typeface="Quattrocento Sans"/>
              <a:ea typeface="Quattrocento Sans"/>
              <a:cs typeface="Quattrocento Sans"/>
              <a:sym typeface="Quattrocento Sans"/>
            </a:endParaRPr>
          </a:p>
        </p:txBody>
      </p:sp>
      <p:sp>
        <p:nvSpPr>
          <p:cNvPr id="359" name="Google Shape;359;p45"/>
          <p:cNvSpPr txBox="1"/>
          <p:nvPr/>
        </p:nvSpPr>
        <p:spPr>
          <a:xfrm>
            <a:off x="787401" y="2578800"/>
            <a:ext cx="9615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1800">
                <a:solidFill>
                  <a:srgbClr val="666666"/>
                </a:solidFill>
                <a:latin typeface="Quattrocento Sans"/>
                <a:ea typeface="Quattrocento Sans"/>
                <a:cs typeface="Quattrocento Sans"/>
                <a:sym typeface="Quattrocento Sans"/>
              </a:rPr>
              <a:t>Salary</a:t>
            </a:r>
            <a:endParaRPr sz="1800">
              <a:solidFill>
                <a:srgbClr val="666666"/>
              </a:solidFill>
              <a:latin typeface="Quattrocento Sans"/>
              <a:ea typeface="Quattrocento Sans"/>
              <a:cs typeface="Quattrocento Sans"/>
              <a:sym typeface="Quattrocento Sans"/>
            </a:endParaRPr>
          </a:p>
        </p:txBody>
      </p:sp>
      <p:cxnSp>
        <p:nvCxnSpPr>
          <p:cNvPr id="360" name="Google Shape;360;p45"/>
          <p:cNvCxnSpPr>
            <a:stCxn id="359" idx="0"/>
          </p:cNvCxnSpPr>
          <p:nvPr/>
        </p:nvCxnSpPr>
        <p:spPr>
          <a:xfrm rot="10800000">
            <a:off x="1266051" y="2184300"/>
            <a:ext cx="2100" cy="394500"/>
          </a:xfrm>
          <a:prstGeom prst="straightConnector1">
            <a:avLst/>
          </a:prstGeom>
          <a:noFill/>
          <a:ln cap="flat" cmpd="sng" w="19050">
            <a:solidFill>
              <a:schemeClr val="dk2"/>
            </a:solidFill>
            <a:prstDash val="solid"/>
            <a:round/>
            <a:headEnd len="med" w="med" type="none"/>
            <a:tailEnd len="med" w="med" type="triangle"/>
          </a:ln>
        </p:spPr>
      </p:cxnSp>
      <p:sp>
        <p:nvSpPr>
          <p:cNvPr id="361" name="Google Shape;361;p45"/>
          <p:cNvSpPr txBox="1"/>
          <p:nvPr/>
        </p:nvSpPr>
        <p:spPr>
          <a:xfrm>
            <a:off x="6400800" y="1155700"/>
            <a:ext cx="17019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Respective Y value = 8000</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2" name="Shape 2612"/>
        <p:cNvGrpSpPr/>
        <p:nvPr/>
      </p:nvGrpSpPr>
      <p:grpSpPr>
        <a:xfrm>
          <a:off x="0" y="0"/>
          <a:ext cx="0" cy="0"/>
          <a:chOff x="0" y="0"/>
          <a:chExt cx="0" cy="0"/>
        </a:xfrm>
      </p:grpSpPr>
      <p:sp>
        <p:nvSpPr>
          <p:cNvPr id="2613" name="Google Shape;2613;p29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sp>
        <p:nvSpPr>
          <p:cNvPr id="2614" name="Google Shape;2614;p297"/>
          <p:cNvSpPr txBox="1"/>
          <p:nvPr/>
        </p:nvSpPr>
        <p:spPr>
          <a:xfrm>
            <a:off x="357100" y="901441"/>
            <a:ext cx="8429700" cy="38709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Let’s check the predictions</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rPr lang="en" sz="1500">
                <a:solidFill>
                  <a:schemeClr val="dk2"/>
                </a:solidFill>
                <a:latin typeface="Consolas"/>
                <a:ea typeface="Consolas"/>
                <a:cs typeface="Consolas"/>
                <a:sym typeface="Consolas"/>
              </a:rPr>
              <a:t>&gt;&gt;&gt; log_reg.predict([[1.7], [1.5]])</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rPr lang="en" sz="1500">
                <a:solidFill>
                  <a:schemeClr val="dk2"/>
                </a:solidFill>
                <a:latin typeface="Consolas"/>
                <a:ea typeface="Consolas"/>
                <a:cs typeface="Consolas"/>
                <a:sym typeface="Consolas"/>
              </a:rPr>
              <a:t>Output-</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rPr lang="en" sz="1500">
                <a:solidFill>
                  <a:schemeClr val="dk2"/>
                </a:solidFill>
                <a:latin typeface="Consolas"/>
                <a:ea typeface="Consolas"/>
                <a:cs typeface="Consolas"/>
                <a:sym typeface="Consolas"/>
              </a:rPr>
              <a:t>array([1, 0])</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500">
              <a:solidFill>
                <a:schemeClr val="dk2"/>
              </a:solidFill>
              <a:latin typeface="Consolas"/>
              <a:ea typeface="Consolas"/>
              <a:cs typeface="Consolas"/>
              <a:sym typeface="Consolas"/>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p29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sp>
        <p:nvSpPr>
          <p:cNvPr id="2620" name="Google Shape;2620;p298"/>
          <p:cNvSpPr txBox="1"/>
          <p:nvPr/>
        </p:nvSpPr>
        <p:spPr>
          <a:xfrm>
            <a:off x="357100" y="901441"/>
            <a:ext cx="8429700" cy="3870900"/>
          </a:xfrm>
          <a:prstGeom prst="rect">
            <a:avLst/>
          </a:prstGeom>
          <a:noFill/>
          <a:ln>
            <a:noFill/>
          </a:ln>
        </p:spPr>
        <p:txBody>
          <a:bodyPr anchorCtr="0" anchor="ctr" bIns="58925" lIns="58925" spcFirstLastPara="1" rIns="58925" wrap="square" tIns="58925">
            <a:noAutofit/>
          </a:bodyPr>
          <a:lstStyle/>
          <a:p>
            <a:pPr indent="0" lvl="0" marL="0" marR="0" rtl="0" algn="ctr">
              <a:lnSpc>
                <a:spcPct val="115000"/>
              </a:lnSpc>
              <a:spcBef>
                <a:spcPts val="0"/>
              </a:spcBef>
              <a:spcAft>
                <a:spcPts val="0"/>
              </a:spcAft>
              <a:buNone/>
            </a:pPr>
            <a:r>
              <a:rPr lang="en" sz="3100">
                <a:solidFill>
                  <a:schemeClr val="dk2"/>
                </a:solidFill>
                <a:latin typeface="Gill Sans"/>
                <a:ea typeface="Gill Sans"/>
                <a:cs typeface="Gill Sans"/>
                <a:sym typeface="Gill Sans"/>
              </a:rPr>
              <a:t>Now let’s build a classifier to detect the Iris-Virginica type based on petal width and length</a:t>
            </a:r>
            <a:endParaRPr sz="3100">
              <a:solidFill>
                <a:schemeClr val="dk2"/>
              </a:solidFill>
              <a:latin typeface="Gill Sans"/>
              <a:ea typeface="Gill Sans"/>
              <a:cs typeface="Gill Sans"/>
              <a:sym typeface="Gill Sans"/>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4" name="Shape 2624"/>
        <p:cNvGrpSpPr/>
        <p:nvPr/>
      </p:nvGrpSpPr>
      <p:grpSpPr>
        <a:xfrm>
          <a:off x="0" y="0"/>
          <a:ext cx="0" cy="0"/>
          <a:chOff x="0" y="0"/>
          <a:chExt cx="0" cy="0"/>
        </a:xfrm>
      </p:grpSpPr>
      <p:sp>
        <p:nvSpPr>
          <p:cNvPr id="2625" name="Google Shape;2625;p29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sp>
        <p:nvSpPr>
          <p:cNvPr id="2626" name="Google Shape;2626;p299"/>
          <p:cNvSpPr txBox="1"/>
          <p:nvPr/>
        </p:nvSpPr>
        <p:spPr>
          <a:xfrm>
            <a:off x="357100" y="901441"/>
            <a:ext cx="8429700" cy="38709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Now the the Logistic Regression classifier </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Estimates the probability that a </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New flower is an Iris-Virginica based on</a:t>
            </a:r>
            <a:endParaRPr sz="1900">
              <a:solidFill>
                <a:schemeClr val="dk2"/>
              </a:solidFill>
              <a:latin typeface="Gill Sans"/>
              <a:ea typeface="Gill Sans"/>
              <a:cs typeface="Gill Sans"/>
              <a:sym typeface="Gill Sans"/>
            </a:endParaRPr>
          </a:p>
          <a:p>
            <a:pPr indent="-273050" lvl="2" marL="8890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Petal width and </a:t>
            </a:r>
            <a:endParaRPr sz="1900">
              <a:solidFill>
                <a:schemeClr val="dk2"/>
              </a:solidFill>
              <a:latin typeface="Gill Sans"/>
              <a:ea typeface="Gill Sans"/>
              <a:cs typeface="Gill Sans"/>
              <a:sym typeface="Gill Sans"/>
            </a:endParaRPr>
          </a:p>
          <a:p>
            <a:pPr indent="-273050" lvl="2" marL="8890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Petal length features</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ctr">
              <a:lnSpc>
                <a:spcPct val="115000"/>
              </a:lnSpc>
              <a:spcBef>
                <a:spcPts val="0"/>
              </a:spcBef>
              <a:spcAft>
                <a:spcPts val="0"/>
              </a:spcAft>
              <a:buNone/>
            </a:pPr>
            <a:r>
              <a:rPr lang="en" sz="1900">
                <a:solidFill>
                  <a:schemeClr val="dk2"/>
                </a:solidFill>
                <a:latin typeface="Gill Sans"/>
                <a:ea typeface="Gill Sans"/>
                <a:cs typeface="Gill Sans"/>
                <a:sym typeface="Gill Sans"/>
              </a:rPr>
              <a:t>Check out the code in Jupyter notebook</a:t>
            </a:r>
            <a:endParaRPr sz="1900">
              <a:solidFill>
                <a:schemeClr val="dk2"/>
              </a:solidFill>
              <a:latin typeface="Gill Sans"/>
              <a:ea typeface="Gill Sans"/>
              <a:cs typeface="Gill Sans"/>
              <a:sym typeface="Gill Sans"/>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0" name="Shape 2630"/>
        <p:cNvGrpSpPr/>
        <p:nvPr/>
      </p:nvGrpSpPr>
      <p:grpSpPr>
        <a:xfrm>
          <a:off x="0" y="0"/>
          <a:ext cx="0" cy="0"/>
          <a:chOff x="0" y="0"/>
          <a:chExt cx="0" cy="0"/>
        </a:xfrm>
      </p:grpSpPr>
      <p:sp>
        <p:nvSpPr>
          <p:cNvPr id="2631" name="Google Shape;2631;p30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sp>
        <p:nvSpPr>
          <p:cNvPr id="2632" name="Google Shape;2632;p300"/>
          <p:cNvSpPr txBox="1"/>
          <p:nvPr/>
        </p:nvSpPr>
        <p:spPr>
          <a:xfrm>
            <a:off x="357152" y="3524687"/>
            <a:ext cx="8429700" cy="441900"/>
          </a:xfrm>
          <a:prstGeom prst="rect">
            <a:avLst/>
          </a:prstGeom>
          <a:noFill/>
          <a:ln>
            <a:noFill/>
          </a:ln>
        </p:spPr>
        <p:txBody>
          <a:bodyPr anchorCtr="0" anchor="ctr" bIns="58925" lIns="58925" spcFirstLastPara="1" rIns="58925" wrap="square" tIns="58925">
            <a:noAutofit/>
          </a:bodyPr>
          <a:lstStyle/>
          <a:p>
            <a:pPr indent="0" lvl="0" marL="0" marR="0" rtl="0" algn="ctr">
              <a:lnSpc>
                <a:spcPct val="115000"/>
              </a:lnSpc>
              <a:spcBef>
                <a:spcPts val="0"/>
              </a:spcBef>
              <a:spcAft>
                <a:spcPts val="0"/>
              </a:spcAft>
              <a:buNone/>
            </a:pPr>
            <a:r>
              <a:rPr lang="en" sz="1900">
                <a:solidFill>
                  <a:schemeClr val="dk2"/>
                </a:solidFill>
                <a:latin typeface="Gill Sans"/>
                <a:ea typeface="Gill Sans"/>
                <a:cs typeface="Gill Sans"/>
                <a:sym typeface="Gill Sans"/>
              </a:rPr>
              <a:t>Linear decision boundary</a:t>
            </a:r>
            <a:endParaRPr sz="1900">
              <a:solidFill>
                <a:schemeClr val="dk2"/>
              </a:solidFill>
              <a:latin typeface="Gill Sans"/>
              <a:ea typeface="Gill Sans"/>
              <a:cs typeface="Gill Sans"/>
              <a:sym typeface="Gill Sans"/>
            </a:endParaRPr>
          </a:p>
        </p:txBody>
      </p:sp>
      <p:pic>
        <p:nvPicPr>
          <p:cNvPr id="2633" name="Google Shape;2633;p300"/>
          <p:cNvPicPr preferRelativeResize="0"/>
          <p:nvPr/>
        </p:nvPicPr>
        <p:blipFill>
          <a:blip r:embed="rId3">
            <a:alphaModFix/>
          </a:blip>
          <a:stretch>
            <a:fillRect/>
          </a:stretch>
        </p:blipFill>
        <p:spPr>
          <a:xfrm>
            <a:off x="473186" y="803909"/>
            <a:ext cx="6148221" cy="2651603"/>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7" name="Shape 2637"/>
        <p:cNvGrpSpPr/>
        <p:nvPr/>
      </p:nvGrpSpPr>
      <p:grpSpPr>
        <a:xfrm>
          <a:off x="0" y="0"/>
          <a:ext cx="0" cy="0"/>
          <a:chOff x="0" y="0"/>
          <a:chExt cx="0" cy="0"/>
        </a:xfrm>
      </p:grpSpPr>
      <p:sp>
        <p:nvSpPr>
          <p:cNvPr id="2638" name="Google Shape;2638;p30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sp>
        <p:nvSpPr>
          <p:cNvPr id="2639" name="Google Shape;2639;p301"/>
          <p:cNvSpPr txBox="1"/>
          <p:nvPr/>
        </p:nvSpPr>
        <p:spPr>
          <a:xfrm>
            <a:off x="357152" y="3455512"/>
            <a:ext cx="8429700" cy="13875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dashed line represents the points</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Where the model estimates a 50% probability</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This is the model’s decision boundary</a:t>
            </a:r>
            <a:endParaRPr sz="1900">
              <a:solidFill>
                <a:schemeClr val="dk2"/>
              </a:solidFill>
              <a:latin typeface="Gill Sans"/>
              <a:ea typeface="Gill Sans"/>
              <a:cs typeface="Gill Sans"/>
              <a:sym typeface="Gill Sans"/>
            </a:endParaRPr>
          </a:p>
        </p:txBody>
      </p:sp>
      <p:pic>
        <p:nvPicPr>
          <p:cNvPr id="2640" name="Google Shape;2640;p301"/>
          <p:cNvPicPr preferRelativeResize="0"/>
          <p:nvPr/>
        </p:nvPicPr>
        <p:blipFill>
          <a:blip r:embed="rId3">
            <a:alphaModFix/>
          </a:blip>
          <a:stretch>
            <a:fillRect/>
          </a:stretch>
        </p:blipFill>
        <p:spPr>
          <a:xfrm>
            <a:off x="473186" y="803909"/>
            <a:ext cx="6148221" cy="2651603"/>
          </a:xfrm>
          <a:prstGeom prst="rect">
            <a:avLst/>
          </a:prstGeom>
          <a:noFill/>
          <a:ln>
            <a:noFill/>
          </a:ln>
        </p:spPr>
      </p:pic>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4" name="Shape 2644"/>
        <p:cNvGrpSpPr/>
        <p:nvPr/>
      </p:nvGrpSpPr>
      <p:grpSpPr>
        <a:xfrm>
          <a:off x="0" y="0"/>
          <a:ext cx="0" cy="0"/>
          <a:chOff x="0" y="0"/>
          <a:chExt cx="0" cy="0"/>
        </a:xfrm>
      </p:grpSpPr>
      <p:sp>
        <p:nvSpPr>
          <p:cNvPr id="2645" name="Google Shape;2645;p30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sp>
        <p:nvSpPr>
          <p:cNvPr id="2646" name="Google Shape;2646;p302"/>
          <p:cNvSpPr txBox="1"/>
          <p:nvPr/>
        </p:nvSpPr>
        <p:spPr>
          <a:xfrm>
            <a:off x="357152" y="3455512"/>
            <a:ext cx="8429700" cy="13875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Each parallel line represents the points</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Where the model outputs a specific probability</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from 15% (bottom left) to 90% (top right)</a:t>
            </a:r>
            <a:endParaRPr sz="1900">
              <a:solidFill>
                <a:schemeClr val="dk2"/>
              </a:solidFill>
              <a:latin typeface="Gill Sans"/>
              <a:ea typeface="Gill Sans"/>
              <a:cs typeface="Gill Sans"/>
              <a:sym typeface="Gill Sans"/>
            </a:endParaRPr>
          </a:p>
        </p:txBody>
      </p:sp>
      <p:pic>
        <p:nvPicPr>
          <p:cNvPr id="2647" name="Google Shape;2647;p302"/>
          <p:cNvPicPr preferRelativeResize="0"/>
          <p:nvPr/>
        </p:nvPicPr>
        <p:blipFill>
          <a:blip r:embed="rId3">
            <a:alphaModFix/>
          </a:blip>
          <a:stretch>
            <a:fillRect/>
          </a:stretch>
        </p:blipFill>
        <p:spPr>
          <a:xfrm>
            <a:off x="473186" y="803909"/>
            <a:ext cx="6148221" cy="2651603"/>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1" name="Shape 2651"/>
        <p:cNvGrpSpPr/>
        <p:nvPr/>
      </p:nvGrpSpPr>
      <p:grpSpPr>
        <a:xfrm>
          <a:off x="0" y="0"/>
          <a:ext cx="0" cy="0"/>
          <a:chOff x="0" y="0"/>
          <a:chExt cx="0" cy="0"/>
        </a:xfrm>
      </p:grpSpPr>
      <p:sp>
        <p:nvSpPr>
          <p:cNvPr id="2652" name="Google Shape;2652;p30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sp>
        <p:nvSpPr>
          <p:cNvPr id="2653" name="Google Shape;2653;p303"/>
          <p:cNvSpPr txBox="1"/>
          <p:nvPr/>
        </p:nvSpPr>
        <p:spPr>
          <a:xfrm>
            <a:off x="357152" y="3455512"/>
            <a:ext cx="8429700" cy="13875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All the flowers beyond the top-right line</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Have an over 90% chance of being Iris-Virginica</a:t>
            </a:r>
            <a:endParaRPr sz="1900">
              <a:solidFill>
                <a:schemeClr val="dk2"/>
              </a:solidFill>
              <a:latin typeface="Gill Sans"/>
              <a:ea typeface="Gill Sans"/>
              <a:cs typeface="Gill Sans"/>
              <a:sym typeface="Gill Sans"/>
            </a:endParaRPr>
          </a:p>
        </p:txBody>
      </p:sp>
      <p:pic>
        <p:nvPicPr>
          <p:cNvPr id="2654" name="Google Shape;2654;p303"/>
          <p:cNvPicPr preferRelativeResize="0"/>
          <p:nvPr/>
        </p:nvPicPr>
        <p:blipFill>
          <a:blip r:embed="rId3">
            <a:alphaModFix/>
          </a:blip>
          <a:stretch>
            <a:fillRect/>
          </a:stretch>
        </p:blipFill>
        <p:spPr>
          <a:xfrm>
            <a:off x="473186" y="803909"/>
            <a:ext cx="6148221" cy="2651603"/>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8" name="Shape 2658"/>
        <p:cNvGrpSpPr/>
        <p:nvPr/>
      </p:nvGrpSpPr>
      <p:grpSpPr>
        <a:xfrm>
          <a:off x="0" y="0"/>
          <a:ext cx="0" cy="0"/>
          <a:chOff x="0" y="0"/>
          <a:chExt cx="0" cy="0"/>
        </a:xfrm>
      </p:grpSpPr>
      <p:sp>
        <p:nvSpPr>
          <p:cNvPr id="2659" name="Google Shape;2659;p30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sp>
        <p:nvSpPr>
          <p:cNvPr id="2660" name="Google Shape;2660;p304"/>
          <p:cNvSpPr txBox="1"/>
          <p:nvPr/>
        </p:nvSpPr>
        <p:spPr>
          <a:xfrm>
            <a:off x="357100" y="901441"/>
            <a:ext cx="8429700" cy="3870900"/>
          </a:xfrm>
          <a:prstGeom prst="rect">
            <a:avLst/>
          </a:prstGeom>
          <a:noFill/>
          <a:ln>
            <a:noFill/>
          </a:ln>
        </p:spPr>
        <p:txBody>
          <a:bodyPr anchorCtr="0" anchor="t" bIns="58925" lIns="58925" spcFirstLastPara="1" rIns="58925" wrap="square" tIns="58925">
            <a:noAutofit/>
          </a:bodyPr>
          <a:lstStyle/>
          <a:p>
            <a:pPr indent="0" lvl="0" marL="0" marR="0" rtl="0" algn="l">
              <a:lnSpc>
                <a:spcPct val="115000"/>
              </a:lnSpc>
              <a:spcBef>
                <a:spcPts val="0"/>
              </a:spcBef>
              <a:spcAft>
                <a:spcPts val="0"/>
              </a:spcAft>
              <a:buNone/>
            </a:pPr>
            <a:r>
              <a:rPr b="1" lang="en" sz="1900">
                <a:solidFill>
                  <a:schemeClr val="dk2"/>
                </a:solidFill>
                <a:latin typeface="Gill Sans"/>
                <a:ea typeface="Gill Sans"/>
                <a:cs typeface="Gill Sans"/>
                <a:sym typeface="Gill Sans"/>
              </a:rPr>
              <a:t>Regularization</a:t>
            </a:r>
            <a:endParaRPr b="1"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Like linear models, Logistic Regression models can be regularized</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Using L1 or L2 penalties</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Scikit-Learn adds an L2 penalty by default</a:t>
            </a:r>
            <a:endParaRPr sz="1900">
              <a:solidFill>
                <a:schemeClr val="dk2"/>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900">
              <a:solidFill>
                <a:schemeClr val="dk2"/>
              </a:solidFill>
              <a:latin typeface="Gill Sans"/>
              <a:ea typeface="Gill Sans"/>
              <a:cs typeface="Gill Sans"/>
              <a:sym typeface="Gill Sans"/>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4" name="Shape 2664"/>
        <p:cNvGrpSpPr/>
        <p:nvPr/>
      </p:nvGrpSpPr>
      <p:grpSpPr>
        <a:xfrm>
          <a:off x="0" y="0"/>
          <a:ext cx="0" cy="0"/>
          <a:chOff x="0" y="0"/>
          <a:chExt cx="0" cy="0"/>
        </a:xfrm>
      </p:grpSpPr>
      <p:sp>
        <p:nvSpPr>
          <p:cNvPr id="2665" name="Google Shape;2665;p30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chemeClr val="dk1"/>
                </a:solidFill>
                <a:latin typeface="Gill Sans"/>
                <a:ea typeface="Gill Sans"/>
                <a:cs typeface="Gill Sans"/>
                <a:sym typeface="Gill Sans"/>
              </a:rPr>
              <a:t>Logistic Regression</a:t>
            </a:r>
            <a:endParaRPr sz="3200">
              <a:solidFill>
                <a:schemeClr val="dk1"/>
              </a:solidFill>
              <a:latin typeface="Gill Sans"/>
              <a:ea typeface="Gill Sans"/>
              <a:cs typeface="Gill Sans"/>
              <a:sym typeface="Gill Sans"/>
            </a:endParaRPr>
          </a:p>
        </p:txBody>
      </p:sp>
      <p:sp>
        <p:nvSpPr>
          <p:cNvPr id="2666" name="Google Shape;2666;p305"/>
          <p:cNvSpPr txBox="1"/>
          <p:nvPr/>
        </p:nvSpPr>
        <p:spPr>
          <a:xfrm>
            <a:off x="357100" y="901441"/>
            <a:ext cx="8429700" cy="3906300"/>
          </a:xfrm>
          <a:prstGeom prst="rect">
            <a:avLst/>
          </a:prstGeom>
          <a:noFill/>
          <a:ln>
            <a:noFill/>
          </a:ln>
        </p:spPr>
        <p:txBody>
          <a:bodyPr anchorCtr="0" anchor="ctr" bIns="58925" lIns="58925" spcFirstLastPara="1" rIns="58925" wrap="square" tIns="58925">
            <a:noAutofit/>
          </a:bodyPr>
          <a:lstStyle/>
          <a:p>
            <a:pPr indent="0" lvl="0" marL="0" marR="0" rtl="0" algn="ctr">
              <a:lnSpc>
                <a:spcPct val="115000"/>
              </a:lnSpc>
              <a:spcBef>
                <a:spcPts val="0"/>
              </a:spcBef>
              <a:spcAft>
                <a:spcPts val="0"/>
              </a:spcAft>
              <a:buNone/>
            </a:pPr>
            <a:r>
              <a:rPr lang="en" sz="3100">
                <a:solidFill>
                  <a:schemeClr val="dk2"/>
                </a:solidFill>
                <a:latin typeface="Gill Sans"/>
                <a:ea typeface="Gill Sans"/>
                <a:cs typeface="Gill Sans"/>
                <a:sym typeface="Gill Sans"/>
              </a:rPr>
              <a:t>Softmax Regression</a:t>
            </a:r>
            <a:endParaRPr sz="3100">
              <a:solidFill>
                <a:schemeClr val="dk2"/>
              </a:solidFill>
              <a:latin typeface="Gill Sans"/>
              <a:ea typeface="Gill Sans"/>
              <a:cs typeface="Gill Sans"/>
              <a:sym typeface="Gill Sans"/>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0" name="Shape 2670"/>
        <p:cNvGrpSpPr/>
        <p:nvPr/>
      </p:nvGrpSpPr>
      <p:grpSpPr>
        <a:xfrm>
          <a:off x="0" y="0"/>
          <a:ext cx="0" cy="0"/>
          <a:chOff x="0" y="0"/>
          <a:chExt cx="0" cy="0"/>
        </a:xfrm>
      </p:grpSpPr>
      <p:sp>
        <p:nvSpPr>
          <p:cNvPr id="2671" name="Google Shape;2671;p30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Softmax Regression</a:t>
            </a:r>
            <a:endParaRPr sz="3100">
              <a:solidFill>
                <a:schemeClr val="dk2"/>
              </a:solidFill>
              <a:latin typeface="Gill Sans"/>
              <a:ea typeface="Gill Sans"/>
              <a:cs typeface="Gill Sans"/>
              <a:sym typeface="Gill Sans"/>
            </a:endParaRPr>
          </a:p>
        </p:txBody>
      </p:sp>
      <p:sp>
        <p:nvSpPr>
          <p:cNvPr id="2672" name="Google Shape;2672;p306"/>
          <p:cNvSpPr txBox="1"/>
          <p:nvPr/>
        </p:nvSpPr>
        <p:spPr>
          <a:xfrm>
            <a:off x="357100" y="901441"/>
            <a:ext cx="8429700" cy="38709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Logistic Regression model</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Can be generalized to support multiple classes</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Without having to train and combine multiple binary classifiers</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This is called Softmax Regression or Multinomial Logistic Regression</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Let’s do a quick hands-on on Softmax Regression before going into theory</a:t>
            </a:r>
            <a:endParaRPr sz="1900">
              <a:solidFill>
                <a:schemeClr val="dk2"/>
              </a:solidFill>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cxnSp>
        <p:nvCxnSpPr>
          <p:cNvPr id="366" name="Google Shape;366;p46"/>
          <p:cNvCxnSpPr/>
          <p:nvPr/>
        </p:nvCxnSpPr>
        <p:spPr>
          <a:xfrm>
            <a:off x="2443626" y="4361268"/>
            <a:ext cx="4908900" cy="9900"/>
          </a:xfrm>
          <a:prstGeom prst="straightConnector1">
            <a:avLst/>
          </a:prstGeom>
          <a:noFill/>
          <a:ln cap="flat" cmpd="sng" w="19050">
            <a:solidFill>
              <a:schemeClr val="dk2"/>
            </a:solidFill>
            <a:prstDash val="solid"/>
            <a:round/>
            <a:headEnd len="med" w="med" type="none"/>
            <a:tailEnd len="med" w="med" type="none"/>
          </a:ln>
        </p:spPr>
      </p:cxnSp>
      <p:sp>
        <p:nvSpPr>
          <p:cNvPr id="367" name="Google Shape;367;p46"/>
          <p:cNvSpPr txBox="1"/>
          <p:nvPr/>
        </p:nvSpPr>
        <p:spPr>
          <a:xfrm>
            <a:off x="3060187" y="4418888"/>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1</a:t>
            </a:r>
            <a:endParaRPr>
              <a:solidFill>
                <a:srgbClr val="666666"/>
              </a:solidFill>
              <a:latin typeface="Quattrocento Sans"/>
              <a:ea typeface="Quattrocento Sans"/>
              <a:cs typeface="Quattrocento Sans"/>
              <a:sym typeface="Quattrocento Sans"/>
            </a:endParaRPr>
          </a:p>
        </p:txBody>
      </p:sp>
      <p:sp>
        <p:nvSpPr>
          <p:cNvPr id="368" name="Google Shape;368;p46"/>
          <p:cNvSpPr txBox="1"/>
          <p:nvPr/>
        </p:nvSpPr>
        <p:spPr>
          <a:xfrm>
            <a:off x="4000499"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a:t>
            </a:r>
            <a:endParaRPr>
              <a:solidFill>
                <a:srgbClr val="666666"/>
              </a:solidFill>
              <a:latin typeface="Quattrocento Sans"/>
              <a:ea typeface="Quattrocento Sans"/>
              <a:cs typeface="Quattrocento Sans"/>
              <a:sym typeface="Quattrocento Sans"/>
            </a:endParaRPr>
          </a:p>
        </p:txBody>
      </p:sp>
      <p:sp>
        <p:nvSpPr>
          <p:cNvPr id="369" name="Google Shape;369;p46"/>
          <p:cNvSpPr txBox="1"/>
          <p:nvPr/>
        </p:nvSpPr>
        <p:spPr>
          <a:xfrm>
            <a:off x="4999087"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a:t>
            </a:r>
            <a:endParaRPr>
              <a:solidFill>
                <a:srgbClr val="666666"/>
              </a:solidFill>
              <a:latin typeface="Quattrocento Sans"/>
              <a:ea typeface="Quattrocento Sans"/>
              <a:cs typeface="Quattrocento Sans"/>
              <a:sym typeface="Quattrocento Sans"/>
            </a:endParaRPr>
          </a:p>
        </p:txBody>
      </p:sp>
      <p:cxnSp>
        <p:nvCxnSpPr>
          <p:cNvPr id="370" name="Google Shape;370;p46"/>
          <p:cNvCxnSpPr/>
          <p:nvPr/>
        </p:nvCxnSpPr>
        <p:spPr>
          <a:xfrm rot="10800000">
            <a:off x="2445919" y="464563"/>
            <a:ext cx="0" cy="3906600"/>
          </a:xfrm>
          <a:prstGeom prst="straightConnector1">
            <a:avLst/>
          </a:prstGeom>
          <a:noFill/>
          <a:ln cap="flat" cmpd="sng" w="19050">
            <a:solidFill>
              <a:schemeClr val="dk2"/>
            </a:solidFill>
            <a:prstDash val="solid"/>
            <a:round/>
            <a:headEnd len="med" w="med" type="none"/>
            <a:tailEnd len="med" w="med" type="none"/>
          </a:ln>
        </p:spPr>
      </p:cxnSp>
      <p:sp>
        <p:nvSpPr>
          <p:cNvPr id="371" name="Google Shape;371;p46"/>
          <p:cNvSpPr txBox="1"/>
          <p:nvPr/>
        </p:nvSpPr>
        <p:spPr>
          <a:xfrm>
            <a:off x="1749026" y="3562925"/>
            <a:ext cx="6546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2000</a:t>
            </a:r>
            <a:endParaRPr>
              <a:solidFill>
                <a:srgbClr val="666666"/>
              </a:solidFill>
              <a:latin typeface="Quattrocento Sans"/>
              <a:ea typeface="Quattrocento Sans"/>
              <a:cs typeface="Quattrocento Sans"/>
              <a:sym typeface="Quattrocento Sans"/>
            </a:endParaRPr>
          </a:p>
        </p:txBody>
      </p:sp>
      <p:sp>
        <p:nvSpPr>
          <p:cNvPr id="372" name="Google Shape;372;p46"/>
          <p:cNvSpPr txBox="1"/>
          <p:nvPr/>
        </p:nvSpPr>
        <p:spPr>
          <a:xfrm>
            <a:off x="1549379" y="2812775"/>
            <a:ext cx="8541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4000</a:t>
            </a:r>
            <a:endParaRPr>
              <a:solidFill>
                <a:srgbClr val="666666"/>
              </a:solidFill>
              <a:latin typeface="Quattrocento Sans"/>
              <a:ea typeface="Quattrocento Sans"/>
              <a:cs typeface="Quattrocento Sans"/>
              <a:sym typeface="Quattrocento Sans"/>
            </a:endParaRPr>
          </a:p>
        </p:txBody>
      </p:sp>
      <p:sp>
        <p:nvSpPr>
          <p:cNvPr id="373" name="Google Shape;373;p46"/>
          <p:cNvSpPr txBox="1"/>
          <p:nvPr/>
        </p:nvSpPr>
        <p:spPr>
          <a:xfrm>
            <a:off x="1667877" y="1884450"/>
            <a:ext cx="7356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6000</a:t>
            </a:r>
            <a:endParaRPr>
              <a:solidFill>
                <a:srgbClr val="666666"/>
              </a:solidFill>
              <a:latin typeface="Quattrocento Sans"/>
              <a:ea typeface="Quattrocento Sans"/>
              <a:cs typeface="Quattrocento Sans"/>
              <a:sym typeface="Quattrocento Sans"/>
            </a:endParaRPr>
          </a:p>
        </p:txBody>
      </p:sp>
      <p:sp>
        <p:nvSpPr>
          <p:cNvPr id="374" name="Google Shape;374;p46"/>
          <p:cNvSpPr txBox="1"/>
          <p:nvPr/>
        </p:nvSpPr>
        <p:spPr>
          <a:xfrm>
            <a:off x="1549405" y="956175"/>
            <a:ext cx="8541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8000</a:t>
            </a:r>
            <a:endParaRPr>
              <a:solidFill>
                <a:srgbClr val="666666"/>
              </a:solidFill>
              <a:latin typeface="Quattrocento Sans"/>
              <a:ea typeface="Quattrocento Sans"/>
              <a:cs typeface="Quattrocento Sans"/>
              <a:sym typeface="Quattrocento Sans"/>
            </a:endParaRPr>
          </a:p>
        </p:txBody>
      </p:sp>
      <p:cxnSp>
        <p:nvCxnSpPr>
          <p:cNvPr id="375" name="Google Shape;375;p46"/>
          <p:cNvCxnSpPr/>
          <p:nvPr/>
        </p:nvCxnSpPr>
        <p:spPr>
          <a:xfrm flipH="1" rot="10800000">
            <a:off x="2452817" y="783600"/>
            <a:ext cx="4193400" cy="3576300"/>
          </a:xfrm>
          <a:prstGeom prst="straightConnector1">
            <a:avLst/>
          </a:prstGeom>
          <a:noFill/>
          <a:ln cap="flat" cmpd="sng" w="19050">
            <a:solidFill>
              <a:schemeClr val="dk2"/>
            </a:solidFill>
            <a:prstDash val="solid"/>
            <a:round/>
            <a:headEnd len="med" w="med" type="none"/>
            <a:tailEnd len="med" w="med" type="none"/>
          </a:ln>
        </p:spPr>
      </p:cxnSp>
      <p:sp>
        <p:nvSpPr>
          <p:cNvPr id="376" name="Google Shape;376;p46"/>
          <p:cNvSpPr/>
          <p:nvPr/>
        </p:nvSpPr>
        <p:spPr>
          <a:xfrm>
            <a:off x="3060167" y="367870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6"/>
          <p:cNvSpPr/>
          <p:nvPr/>
        </p:nvSpPr>
        <p:spPr>
          <a:xfrm>
            <a:off x="4000496" y="29285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6"/>
          <p:cNvSpPr/>
          <p:nvPr/>
        </p:nvSpPr>
        <p:spPr>
          <a:xfrm>
            <a:off x="5095079" y="2000275"/>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9" name="Google Shape;379;p46"/>
          <p:cNvCxnSpPr/>
          <p:nvPr/>
        </p:nvCxnSpPr>
        <p:spPr>
          <a:xfrm>
            <a:off x="2461255" y="1146338"/>
            <a:ext cx="3728100" cy="0"/>
          </a:xfrm>
          <a:prstGeom prst="straightConnector1">
            <a:avLst/>
          </a:prstGeom>
          <a:noFill/>
          <a:ln cap="flat" cmpd="sng" w="38100">
            <a:solidFill>
              <a:srgbClr val="38761D"/>
            </a:solidFill>
            <a:prstDash val="dash"/>
            <a:round/>
            <a:headEnd len="med" w="med" type="none"/>
            <a:tailEnd len="med" w="med" type="none"/>
          </a:ln>
        </p:spPr>
      </p:cxnSp>
      <p:cxnSp>
        <p:nvCxnSpPr>
          <p:cNvPr id="380" name="Google Shape;380;p46"/>
          <p:cNvCxnSpPr/>
          <p:nvPr/>
        </p:nvCxnSpPr>
        <p:spPr>
          <a:xfrm>
            <a:off x="6183698" y="1181304"/>
            <a:ext cx="0" cy="3167100"/>
          </a:xfrm>
          <a:prstGeom prst="straightConnector1">
            <a:avLst/>
          </a:prstGeom>
          <a:noFill/>
          <a:ln cap="flat" cmpd="sng" w="38100">
            <a:solidFill>
              <a:srgbClr val="38761D"/>
            </a:solidFill>
            <a:prstDash val="dash"/>
            <a:round/>
            <a:headEnd len="med" w="med" type="none"/>
            <a:tailEnd len="med" w="med" type="none"/>
          </a:ln>
        </p:spPr>
      </p:cxnSp>
      <p:sp>
        <p:nvSpPr>
          <p:cNvPr id="381" name="Google Shape;381;p46"/>
          <p:cNvSpPr txBox="1"/>
          <p:nvPr/>
        </p:nvSpPr>
        <p:spPr>
          <a:xfrm>
            <a:off x="6013312" y="4418899"/>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4</a:t>
            </a:r>
            <a:endParaRPr>
              <a:solidFill>
                <a:srgbClr val="666666"/>
              </a:solidFill>
              <a:latin typeface="Quattrocento Sans"/>
              <a:ea typeface="Quattrocento Sans"/>
              <a:cs typeface="Quattrocento Sans"/>
              <a:sym typeface="Quattrocento Sans"/>
            </a:endParaRPr>
          </a:p>
        </p:txBody>
      </p:sp>
      <p:sp>
        <p:nvSpPr>
          <p:cNvPr id="382" name="Google Shape;382;p46"/>
          <p:cNvSpPr/>
          <p:nvPr/>
        </p:nvSpPr>
        <p:spPr>
          <a:xfrm>
            <a:off x="6109304" y="1071975"/>
            <a:ext cx="148800" cy="1488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6"/>
          <p:cNvSpPr txBox="1"/>
          <p:nvPr/>
        </p:nvSpPr>
        <p:spPr>
          <a:xfrm>
            <a:off x="3088500" y="344200"/>
            <a:ext cx="2967000" cy="380400"/>
          </a:xfrm>
          <a:prstGeom prst="rect">
            <a:avLst/>
          </a:prstGeom>
          <a:noFill/>
          <a:ln>
            <a:noFill/>
          </a:ln>
        </p:spPr>
        <p:txBody>
          <a:bodyPr anchorCtr="0" anchor="ctr" bIns="91425" lIns="91425" spcFirstLastPara="1" rIns="91425" wrap="square" tIns="91425">
            <a:noAutofit/>
          </a:bodyPr>
          <a:lstStyle/>
          <a:p>
            <a:pPr indent="0" lvl="0" marL="0" rtl="0" algn="ctr">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It is correct!</a:t>
            </a:r>
            <a:endParaRPr sz="2200">
              <a:solidFill>
                <a:srgbClr val="666666"/>
              </a:solidFill>
              <a:latin typeface="Quattrocento Sans"/>
              <a:ea typeface="Quattrocento Sans"/>
              <a:cs typeface="Quattrocento Sans"/>
              <a:sym typeface="Quattrocento Sans"/>
            </a:endParaRPr>
          </a:p>
        </p:txBody>
      </p:sp>
      <p:sp>
        <p:nvSpPr>
          <p:cNvPr id="384" name="Google Shape;384;p46"/>
          <p:cNvSpPr txBox="1"/>
          <p:nvPr/>
        </p:nvSpPr>
        <p:spPr>
          <a:xfrm>
            <a:off x="6870746" y="4418900"/>
            <a:ext cx="16248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1800">
                <a:solidFill>
                  <a:srgbClr val="666666"/>
                </a:solidFill>
                <a:latin typeface="Quattrocento Sans"/>
                <a:ea typeface="Quattrocento Sans"/>
                <a:cs typeface="Quattrocento Sans"/>
                <a:sym typeface="Quattrocento Sans"/>
              </a:rPr>
              <a:t>→ Years</a:t>
            </a:r>
            <a:endParaRPr sz="1800">
              <a:solidFill>
                <a:srgbClr val="666666"/>
              </a:solidFill>
              <a:latin typeface="Quattrocento Sans"/>
              <a:ea typeface="Quattrocento Sans"/>
              <a:cs typeface="Quattrocento Sans"/>
              <a:sym typeface="Quattrocento Sans"/>
            </a:endParaRPr>
          </a:p>
        </p:txBody>
      </p:sp>
      <p:sp>
        <p:nvSpPr>
          <p:cNvPr id="385" name="Google Shape;385;p46"/>
          <p:cNvSpPr txBox="1"/>
          <p:nvPr/>
        </p:nvSpPr>
        <p:spPr>
          <a:xfrm>
            <a:off x="825501" y="2578800"/>
            <a:ext cx="9234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1800">
                <a:solidFill>
                  <a:srgbClr val="666666"/>
                </a:solidFill>
                <a:latin typeface="Quattrocento Sans"/>
                <a:ea typeface="Quattrocento Sans"/>
                <a:cs typeface="Quattrocento Sans"/>
                <a:sym typeface="Quattrocento Sans"/>
              </a:rPr>
              <a:t>Salary</a:t>
            </a:r>
            <a:endParaRPr sz="1800">
              <a:solidFill>
                <a:srgbClr val="666666"/>
              </a:solidFill>
              <a:latin typeface="Quattrocento Sans"/>
              <a:ea typeface="Quattrocento Sans"/>
              <a:cs typeface="Quattrocento Sans"/>
              <a:sym typeface="Quattrocento Sans"/>
            </a:endParaRPr>
          </a:p>
        </p:txBody>
      </p:sp>
      <p:cxnSp>
        <p:nvCxnSpPr>
          <p:cNvPr id="386" name="Google Shape;386;p46"/>
          <p:cNvCxnSpPr>
            <a:stCxn id="385" idx="0"/>
          </p:cNvCxnSpPr>
          <p:nvPr/>
        </p:nvCxnSpPr>
        <p:spPr>
          <a:xfrm rot="10800000">
            <a:off x="1285101" y="2184300"/>
            <a:ext cx="2100" cy="394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6" name="Shape 2676"/>
        <p:cNvGrpSpPr/>
        <p:nvPr/>
      </p:nvGrpSpPr>
      <p:grpSpPr>
        <a:xfrm>
          <a:off x="0" y="0"/>
          <a:ext cx="0" cy="0"/>
          <a:chOff x="0" y="0"/>
          <a:chExt cx="0" cy="0"/>
        </a:xfrm>
      </p:grpSpPr>
      <p:sp>
        <p:nvSpPr>
          <p:cNvPr id="2677" name="Google Shape;2677;p30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Softmax Regression</a:t>
            </a:r>
            <a:endParaRPr sz="3100">
              <a:solidFill>
                <a:schemeClr val="dk2"/>
              </a:solidFill>
              <a:latin typeface="Gill Sans"/>
              <a:ea typeface="Gill Sans"/>
              <a:cs typeface="Gill Sans"/>
              <a:sym typeface="Gill Sans"/>
            </a:endParaRPr>
          </a:p>
        </p:txBody>
      </p:sp>
      <p:sp>
        <p:nvSpPr>
          <p:cNvPr id="2678" name="Google Shape;2678;p307"/>
          <p:cNvSpPr txBox="1"/>
          <p:nvPr/>
        </p:nvSpPr>
        <p:spPr>
          <a:xfrm>
            <a:off x="357100" y="901441"/>
            <a:ext cx="8429700" cy="38709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Let’s classify the iris flowers into all three classes</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 Softmax Regression</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X = iris["data"][:, (2, 3)]  # petal length, petal width</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y = iris["target"]</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softmax_reg = LogisticRegression(</a:t>
            </a:r>
            <a:endParaRPr sz="1500">
              <a:solidFill>
                <a:schemeClr val="dk2"/>
              </a:solidFill>
              <a:latin typeface="Consolas"/>
              <a:ea typeface="Consolas"/>
              <a:cs typeface="Consolas"/>
              <a:sym typeface="Consolas"/>
            </a:endParaRPr>
          </a:p>
          <a:p>
            <a:pPr indent="304800" lvl="0" marL="584200" marR="0" rtl="0" algn="l">
              <a:lnSpc>
                <a:spcPct val="150000"/>
              </a:lnSpc>
              <a:spcBef>
                <a:spcPts val="0"/>
              </a:spcBef>
              <a:spcAft>
                <a:spcPts val="0"/>
              </a:spcAft>
              <a:buNone/>
            </a:pPr>
            <a:r>
              <a:rPr lang="en" sz="1500">
                <a:solidFill>
                  <a:schemeClr val="dk2"/>
                </a:solidFill>
                <a:latin typeface="Consolas"/>
                <a:ea typeface="Consolas"/>
                <a:cs typeface="Consolas"/>
                <a:sym typeface="Consolas"/>
              </a:rPr>
              <a:t>multi_class="multinomial",</a:t>
            </a:r>
            <a:endParaRPr sz="1500">
              <a:solidFill>
                <a:schemeClr val="dk2"/>
              </a:solidFill>
              <a:latin typeface="Consolas"/>
              <a:ea typeface="Consolas"/>
              <a:cs typeface="Consolas"/>
              <a:sym typeface="Consolas"/>
            </a:endParaRPr>
          </a:p>
          <a:p>
            <a:pPr indent="304800" lvl="0" marL="584200" marR="0" rtl="0" algn="l">
              <a:lnSpc>
                <a:spcPct val="150000"/>
              </a:lnSpc>
              <a:spcBef>
                <a:spcPts val="0"/>
              </a:spcBef>
              <a:spcAft>
                <a:spcPts val="0"/>
              </a:spcAft>
              <a:buNone/>
            </a:pPr>
            <a:r>
              <a:rPr lang="en" sz="1500">
                <a:solidFill>
                  <a:schemeClr val="dk2"/>
                </a:solidFill>
                <a:latin typeface="Consolas"/>
                <a:ea typeface="Consolas"/>
                <a:cs typeface="Consolas"/>
                <a:sym typeface="Consolas"/>
              </a:rPr>
              <a:t>solver="lbfgs", </a:t>
            </a:r>
            <a:endParaRPr sz="1500">
              <a:solidFill>
                <a:schemeClr val="dk2"/>
              </a:solidFill>
              <a:latin typeface="Consolas"/>
              <a:ea typeface="Consolas"/>
              <a:cs typeface="Consolas"/>
              <a:sym typeface="Consolas"/>
            </a:endParaRPr>
          </a:p>
          <a:p>
            <a:pPr indent="304800" lvl="0" marL="584200" marR="0" rtl="0" algn="l">
              <a:lnSpc>
                <a:spcPct val="150000"/>
              </a:lnSpc>
              <a:spcBef>
                <a:spcPts val="0"/>
              </a:spcBef>
              <a:spcAft>
                <a:spcPts val="0"/>
              </a:spcAft>
              <a:buNone/>
            </a:pPr>
            <a:r>
              <a:rPr lang="en" sz="1500">
                <a:solidFill>
                  <a:schemeClr val="dk2"/>
                </a:solidFill>
                <a:latin typeface="Consolas"/>
                <a:ea typeface="Consolas"/>
                <a:cs typeface="Consolas"/>
                <a:sym typeface="Consolas"/>
              </a:rPr>
              <a:t>C=10, </a:t>
            </a:r>
            <a:endParaRPr sz="1500">
              <a:solidFill>
                <a:schemeClr val="dk2"/>
              </a:solidFill>
              <a:latin typeface="Consolas"/>
              <a:ea typeface="Consolas"/>
              <a:cs typeface="Consolas"/>
              <a:sym typeface="Consolas"/>
            </a:endParaRPr>
          </a:p>
          <a:p>
            <a:pPr indent="304800" lvl="0" marL="584200" marR="0" rtl="0" algn="l">
              <a:lnSpc>
                <a:spcPct val="150000"/>
              </a:lnSpc>
              <a:spcBef>
                <a:spcPts val="0"/>
              </a:spcBef>
              <a:spcAft>
                <a:spcPts val="0"/>
              </a:spcAft>
              <a:buNone/>
            </a:pPr>
            <a:r>
              <a:rPr lang="en" sz="1500">
                <a:solidFill>
                  <a:schemeClr val="dk2"/>
                </a:solidFill>
                <a:latin typeface="Consolas"/>
                <a:ea typeface="Consolas"/>
                <a:cs typeface="Consolas"/>
                <a:sym typeface="Consolas"/>
              </a:rPr>
              <a:t>random_state=42</a:t>
            </a:r>
            <a:endParaRPr sz="1500">
              <a:solidFill>
                <a:schemeClr val="dk2"/>
              </a:solidFill>
              <a:latin typeface="Consolas"/>
              <a:ea typeface="Consolas"/>
              <a:cs typeface="Consolas"/>
              <a:sym typeface="Consolas"/>
            </a:endParaRPr>
          </a:p>
          <a:p>
            <a:pPr indent="29210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 )</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softmax_reg.fit(X, y)</a:t>
            </a:r>
            <a:endParaRPr sz="1500">
              <a:solidFill>
                <a:schemeClr val="dk2"/>
              </a:solidFill>
              <a:latin typeface="Consolas"/>
              <a:ea typeface="Consolas"/>
              <a:cs typeface="Consolas"/>
              <a:sym typeface="Consolas"/>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2" name="Shape 2682"/>
        <p:cNvGrpSpPr/>
        <p:nvPr/>
      </p:nvGrpSpPr>
      <p:grpSpPr>
        <a:xfrm>
          <a:off x="0" y="0"/>
          <a:ext cx="0" cy="0"/>
          <a:chOff x="0" y="0"/>
          <a:chExt cx="0" cy="0"/>
        </a:xfrm>
      </p:grpSpPr>
      <p:sp>
        <p:nvSpPr>
          <p:cNvPr id="2683" name="Google Shape;2683;p30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Softmax Regression</a:t>
            </a:r>
            <a:endParaRPr sz="3100">
              <a:solidFill>
                <a:schemeClr val="dk2"/>
              </a:solidFill>
              <a:latin typeface="Gill Sans"/>
              <a:ea typeface="Gill Sans"/>
              <a:cs typeface="Gill Sans"/>
              <a:sym typeface="Gill Sans"/>
            </a:endParaRPr>
          </a:p>
        </p:txBody>
      </p:sp>
      <p:sp>
        <p:nvSpPr>
          <p:cNvPr id="2684" name="Google Shape;2684;p308"/>
          <p:cNvSpPr txBox="1"/>
          <p:nvPr/>
        </p:nvSpPr>
        <p:spPr>
          <a:xfrm>
            <a:off x="357100" y="901441"/>
            <a:ext cx="8429700" cy="14670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Char char="●"/>
            </a:pPr>
            <a:r>
              <a:rPr lang="en" sz="1900">
                <a:solidFill>
                  <a:schemeClr val="dk2"/>
                </a:solidFill>
                <a:latin typeface="Consolas"/>
                <a:ea typeface="Consolas"/>
                <a:cs typeface="Consolas"/>
                <a:sym typeface="Consolas"/>
              </a:rPr>
              <a:t>lbfgs -</a:t>
            </a:r>
            <a:r>
              <a:rPr lang="en" sz="1900">
                <a:solidFill>
                  <a:schemeClr val="dk2"/>
                </a:solidFill>
                <a:latin typeface="Gill Sans"/>
                <a:ea typeface="Gill Sans"/>
                <a:cs typeface="Gill Sans"/>
                <a:sym typeface="Gill Sans"/>
              </a:rPr>
              <a:t> Broyden–Fletcher–Goldfarb–Shanno (BFGS) algorithm</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Char char="○"/>
            </a:pPr>
            <a:r>
              <a:rPr lang="en" sz="1900">
                <a:solidFill>
                  <a:schemeClr val="dk2"/>
                </a:solidFill>
                <a:latin typeface="Gill Sans"/>
                <a:ea typeface="Gill Sans"/>
                <a:cs typeface="Gill Sans"/>
                <a:sym typeface="Gill Sans"/>
              </a:rPr>
              <a:t>Is an iterative method for solving unconstrained nonlinear optimization problems</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C - Hyperparameter for regularizing L2</a:t>
            </a:r>
            <a:endParaRPr sz="1900">
              <a:solidFill>
                <a:schemeClr val="dk2"/>
              </a:solidFill>
              <a:latin typeface="Gill Sans"/>
              <a:ea typeface="Gill Sans"/>
              <a:cs typeface="Gill Sans"/>
              <a:sym typeface="Gill Sans"/>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8" name="Shape 2688"/>
        <p:cNvGrpSpPr/>
        <p:nvPr/>
      </p:nvGrpSpPr>
      <p:grpSpPr>
        <a:xfrm>
          <a:off x="0" y="0"/>
          <a:ext cx="0" cy="0"/>
          <a:chOff x="0" y="0"/>
          <a:chExt cx="0" cy="0"/>
        </a:xfrm>
      </p:grpSpPr>
      <p:sp>
        <p:nvSpPr>
          <p:cNvPr id="2689" name="Google Shape;2689;p30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Softmax Regression</a:t>
            </a:r>
            <a:endParaRPr sz="3100">
              <a:solidFill>
                <a:schemeClr val="dk2"/>
              </a:solidFill>
              <a:latin typeface="Gill Sans"/>
              <a:ea typeface="Gill Sans"/>
              <a:cs typeface="Gill Sans"/>
              <a:sym typeface="Gill Sans"/>
            </a:endParaRPr>
          </a:p>
        </p:txBody>
      </p:sp>
      <p:sp>
        <p:nvSpPr>
          <p:cNvPr id="2690" name="Google Shape;2690;p309"/>
          <p:cNvSpPr txBox="1"/>
          <p:nvPr/>
        </p:nvSpPr>
        <p:spPr>
          <a:xfrm>
            <a:off x="357100" y="901441"/>
            <a:ext cx="8429700" cy="38709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Predict the type of iris having 5 cm long and 2 cm wide petal</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softmax_reg.predict([[5, 2]])</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Output -</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array([2])</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Gill Sans"/>
                <a:ea typeface="Gill Sans"/>
                <a:cs typeface="Gill Sans"/>
                <a:sym typeface="Gill Sans"/>
              </a:rPr>
              <a:t># Iris-Virginica</a:t>
            </a:r>
            <a:endParaRPr sz="1500">
              <a:solidFill>
                <a:schemeClr val="dk2"/>
              </a:solidFill>
              <a:latin typeface="Gill Sans"/>
              <a:ea typeface="Gill Sans"/>
              <a:cs typeface="Gill Sans"/>
              <a:sym typeface="Gill Sans"/>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4" name="Shape 2694"/>
        <p:cNvGrpSpPr/>
        <p:nvPr/>
      </p:nvGrpSpPr>
      <p:grpSpPr>
        <a:xfrm>
          <a:off x="0" y="0"/>
          <a:ext cx="0" cy="0"/>
          <a:chOff x="0" y="0"/>
          <a:chExt cx="0" cy="0"/>
        </a:xfrm>
      </p:grpSpPr>
      <p:sp>
        <p:nvSpPr>
          <p:cNvPr id="2695" name="Google Shape;2695;p31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Softmax Regression</a:t>
            </a:r>
            <a:endParaRPr sz="3100">
              <a:solidFill>
                <a:schemeClr val="dk2"/>
              </a:solidFill>
              <a:latin typeface="Gill Sans"/>
              <a:ea typeface="Gill Sans"/>
              <a:cs typeface="Gill Sans"/>
              <a:sym typeface="Gill Sans"/>
            </a:endParaRPr>
          </a:p>
        </p:txBody>
      </p:sp>
      <p:sp>
        <p:nvSpPr>
          <p:cNvPr id="2696" name="Google Shape;2696;p310"/>
          <p:cNvSpPr txBox="1"/>
          <p:nvPr/>
        </p:nvSpPr>
        <p:spPr>
          <a:xfrm>
            <a:off x="357100" y="901441"/>
            <a:ext cx="8429700" cy="20325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Predict the probability</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t/>
            </a:r>
            <a:endParaRPr sz="1900">
              <a:solidFill>
                <a:schemeClr val="dk2"/>
              </a:solidFill>
              <a:latin typeface="Gill Sans"/>
              <a:ea typeface="Gill Sans"/>
              <a:cs typeface="Gill Sans"/>
              <a:sym typeface="Gill San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&gt;&gt;&gt; softmax_reg.predict_proba([[5, 2]])</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Output -</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rPr lang="en" sz="1500">
                <a:solidFill>
                  <a:schemeClr val="dk2"/>
                </a:solidFill>
                <a:latin typeface="Consolas"/>
                <a:ea typeface="Consolas"/>
                <a:cs typeface="Consolas"/>
                <a:sym typeface="Consolas"/>
              </a:rPr>
              <a:t>array([[6.33134077e-07, 5.75276067e-02, 9.42471760e-01]])</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sz="1500">
              <a:solidFill>
                <a:schemeClr val="dk2"/>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sz="1500">
              <a:solidFill>
                <a:schemeClr val="dk2"/>
              </a:solidFill>
              <a:latin typeface="Consolas"/>
              <a:ea typeface="Consolas"/>
              <a:cs typeface="Consolas"/>
              <a:sym typeface="Consolas"/>
            </a:endParaRPr>
          </a:p>
        </p:txBody>
      </p:sp>
      <p:sp>
        <p:nvSpPr>
          <p:cNvPr id="2697" name="Google Shape;2697;p310"/>
          <p:cNvSpPr txBox="1"/>
          <p:nvPr/>
        </p:nvSpPr>
        <p:spPr>
          <a:xfrm>
            <a:off x="4878369" y="3517383"/>
            <a:ext cx="3087300" cy="5478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Iris-Virginica (class 2) with 94.2% probability</a:t>
            </a:r>
            <a:endParaRPr sz="1900">
              <a:solidFill>
                <a:schemeClr val="dk2"/>
              </a:solidFill>
              <a:latin typeface="Gill Sans"/>
              <a:ea typeface="Gill Sans"/>
              <a:cs typeface="Gill Sans"/>
              <a:sym typeface="Gill Sans"/>
            </a:endParaRPr>
          </a:p>
        </p:txBody>
      </p:sp>
      <p:sp>
        <p:nvSpPr>
          <p:cNvPr id="2698" name="Google Shape;2698;p310"/>
          <p:cNvSpPr txBox="1"/>
          <p:nvPr/>
        </p:nvSpPr>
        <p:spPr>
          <a:xfrm>
            <a:off x="873070" y="3517383"/>
            <a:ext cx="3087300" cy="5478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Iris- Versicolor with 5.8% probability</a:t>
            </a:r>
            <a:endParaRPr sz="1900">
              <a:solidFill>
                <a:schemeClr val="dk2"/>
              </a:solidFill>
              <a:latin typeface="Gill Sans"/>
              <a:ea typeface="Gill Sans"/>
              <a:cs typeface="Gill Sans"/>
              <a:sym typeface="Gill Sans"/>
            </a:endParaRPr>
          </a:p>
        </p:txBody>
      </p:sp>
      <p:cxnSp>
        <p:nvCxnSpPr>
          <p:cNvPr id="2699" name="Google Shape;2699;p310"/>
          <p:cNvCxnSpPr>
            <a:stCxn id="2698" idx="0"/>
          </p:cNvCxnSpPr>
          <p:nvPr/>
        </p:nvCxnSpPr>
        <p:spPr>
          <a:xfrm flipH="1" rot="10800000">
            <a:off x="2416720" y="2774883"/>
            <a:ext cx="1307100" cy="742500"/>
          </a:xfrm>
          <a:prstGeom prst="straightConnector1">
            <a:avLst/>
          </a:prstGeom>
          <a:noFill/>
          <a:ln cap="flat" cmpd="sng" w="38100">
            <a:solidFill>
              <a:schemeClr val="dk2"/>
            </a:solidFill>
            <a:prstDash val="solid"/>
            <a:round/>
            <a:headEnd len="med" w="med" type="none"/>
            <a:tailEnd len="med" w="med" type="triangle"/>
          </a:ln>
        </p:spPr>
      </p:cxnSp>
      <p:cxnSp>
        <p:nvCxnSpPr>
          <p:cNvPr id="2700" name="Google Shape;2700;p310"/>
          <p:cNvCxnSpPr>
            <a:stCxn id="2697" idx="0"/>
          </p:cNvCxnSpPr>
          <p:nvPr/>
        </p:nvCxnSpPr>
        <p:spPr>
          <a:xfrm rot="10800000">
            <a:off x="5785719" y="2748483"/>
            <a:ext cx="636300" cy="7689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4" name="Shape 2704"/>
        <p:cNvGrpSpPr/>
        <p:nvPr/>
      </p:nvGrpSpPr>
      <p:grpSpPr>
        <a:xfrm>
          <a:off x="0" y="0"/>
          <a:ext cx="0" cy="0"/>
          <a:chOff x="0" y="0"/>
          <a:chExt cx="0" cy="0"/>
        </a:xfrm>
      </p:grpSpPr>
      <p:sp>
        <p:nvSpPr>
          <p:cNvPr id="2705" name="Google Shape;2705;p31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Softmax Regression</a:t>
            </a:r>
            <a:endParaRPr sz="3100">
              <a:solidFill>
                <a:schemeClr val="dk2"/>
              </a:solidFill>
              <a:latin typeface="Gill Sans"/>
              <a:ea typeface="Gill Sans"/>
              <a:cs typeface="Gill Sans"/>
              <a:sym typeface="Gill Sans"/>
            </a:endParaRPr>
          </a:p>
        </p:txBody>
      </p:sp>
      <p:sp>
        <p:nvSpPr>
          <p:cNvPr id="2706" name="Google Shape;2706;p311"/>
          <p:cNvSpPr txBox="1"/>
          <p:nvPr/>
        </p:nvSpPr>
        <p:spPr>
          <a:xfrm>
            <a:off x="357100" y="901441"/>
            <a:ext cx="8429700" cy="17940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In Softmax Regression</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Given an instance </a:t>
            </a:r>
            <a:r>
              <a:rPr b="1" lang="en" sz="1900">
                <a:solidFill>
                  <a:schemeClr val="dk2"/>
                </a:solidFill>
                <a:latin typeface="Gill Sans"/>
                <a:ea typeface="Gill Sans"/>
                <a:cs typeface="Gill Sans"/>
                <a:sym typeface="Gill Sans"/>
              </a:rPr>
              <a:t>x</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Softmax model first computes a score s</a:t>
            </a:r>
            <a:r>
              <a:rPr baseline="-25000" lang="en" sz="1900">
                <a:solidFill>
                  <a:schemeClr val="dk2"/>
                </a:solidFill>
                <a:latin typeface="Gill Sans"/>
                <a:ea typeface="Gill Sans"/>
                <a:cs typeface="Gill Sans"/>
                <a:sym typeface="Gill Sans"/>
              </a:rPr>
              <a:t>k</a:t>
            </a:r>
            <a:r>
              <a:rPr lang="en" sz="1900">
                <a:solidFill>
                  <a:schemeClr val="dk2"/>
                </a:solidFill>
                <a:latin typeface="Gill Sans"/>
                <a:ea typeface="Gill Sans"/>
                <a:cs typeface="Gill Sans"/>
                <a:sym typeface="Gill Sans"/>
              </a:rPr>
              <a:t>(x) for each class k</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Then applies the softmax function (Discussed in next slide) to the scores</a:t>
            </a:r>
            <a:endParaRPr sz="1900">
              <a:solidFill>
                <a:schemeClr val="dk2"/>
              </a:solidFill>
              <a:latin typeface="Gill Sans"/>
              <a:ea typeface="Gill Sans"/>
              <a:cs typeface="Gill Sans"/>
              <a:sym typeface="Gill Sans"/>
            </a:endParaRPr>
          </a:p>
        </p:txBody>
      </p:sp>
      <p:pic>
        <p:nvPicPr>
          <p:cNvPr id="2707" name="Google Shape;2707;p311"/>
          <p:cNvPicPr preferRelativeResize="0"/>
          <p:nvPr/>
        </p:nvPicPr>
        <p:blipFill>
          <a:blip r:embed="rId3">
            <a:alphaModFix/>
          </a:blip>
          <a:stretch>
            <a:fillRect/>
          </a:stretch>
        </p:blipFill>
        <p:spPr>
          <a:xfrm>
            <a:off x="2587210" y="2819206"/>
            <a:ext cx="2977106" cy="713364"/>
          </a:xfrm>
          <a:prstGeom prst="rect">
            <a:avLst/>
          </a:prstGeom>
          <a:noFill/>
          <a:ln>
            <a:noFill/>
          </a:ln>
        </p:spPr>
      </p:pic>
      <p:sp>
        <p:nvSpPr>
          <p:cNvPr id="2708" name="Google Shape;2708;p311"/>
          <p:cNvSpPr txBox="1"/>
          <p:nvPr/>
        </p:nvSpPr>
        <p:spPr>
          <a:xfrm>
            <a:off x="2733820" y="3656312"/>
            <a:ext cx="3676500" cy="379800"/>
          </a:xfrm>
          <a:prstGeom prst="rect">
            <a:avLst/>
          </a:prstGeom>
          <a:noFill/>
          <a:ln>
            <a:noFill/>
          </a:ln>
        </p:spPr>
        <p:txBody>
          <a:bodyPr anchorCtr="0" anchor="ctr" bIns="58925" lIns="58925" spcFirstLastPara="1" rIns="58925" wrap="square" tIns="58925">
            <a:noAutofit/>
          </a:bodyPr>
          <a:lstStyle/>
          <a:p>
            <a:pPr indent="0" lvl="0" marL="0" marR="0" rtl="0" algn="ctr">
              <a:lnSpc>
                <a:spcPct val="150000"/>
              </a:lnSpc>
              <a:spcBef>
                <a:spcPts val="0"/>
              </a:spcBef>
              <a:spcAft>
                <a:spcPts val="0"/>
              </a:spcAft>
              <a:buNone/>
            </a:pPr>
            <a:r>
              <a:rPr lang="en" sz="1900">
                <a:solidFill>
                  <a:schemeClr val="dk2"/>
                </a:solidFill>
                <a:latin typeface="Gill Sans"/>
                <a:ea typeface="Gill Sans"/>
                <a:cs typeface="Gill Sans"/>
                <a:sym typeface="Gill Sans"/>
              </a:rPr>
              <a:t>Softmax score for class k</a:t>
            </a:r>
            <a:endParaRPr sz="1900">
              <a:solidFill>
                <a:schemeClr val="dk2"/>
              </a:solidFill>
              <a:latin typeface="Gill Sans"/>
              <a:ea typeface="Gill Sans"/>
              <a:cs typeface="Gill Sans"/>
              <a:sym typeface="Gill Sans"/>
            </a:endParaRPr>
          </a:p>
        </p:txBody>
      </p:sp>
      <p:sp>
        <p:nvSpPr>
          <p:cNvPr id="2709" name="Google Shape;2709;p311"/>
          <p:cNvSpPr txBox="1"/>
          <p:nvPr/>
        </p:nvSpPr>
        <p:spPr>
          <a:xfrm>
            <a:off x="357188" y="4109498"/>
            <a:ext cx="8429700" cy="4152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Each class has its own parameter vector θ</a:t>
            </a:r>
            <a:r>
              <a:rPr baseline="-25000" lang="en" sz="1900">
                <a:solidFill>
                  <a:schemeClr val="dk2"/>
                </a:solidFill>
                <a:latin typeface="Gill Sans"/>
                <a:ea typeface="Gill Sans"/>
                <a:cs typeface="Gill Sans"/>
                <a:sym typeface="Gill Sans"/>
              </a:rPr>
              <a:t>k</a:t>
            </a:r>
            <a:endParaRPr sz="1900">
              <a:solidFill>
                <a:schemeClr val="dk2"/>
              </a:solidFill>
              <a:latin typeface="Gill Sans"/>
              <a:ea typeface="Gill Sans"/>
              <a:cs typeface="Gill Sans"/>
              <a:sym typeface="Gill Sans"/>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3" name="Shape 2713"/>
        <p:cNvGrpSpPr/>
        <p:nvPr/>
      </p:nvGrpSpPr>
      <p:grpSpPr>
        <a:xfrm>
          <a:off x="0" y="0"/>
          <a:ext cx="0" cy="0"/>
          <a:chOff x="0" y="0"/>
          <a:chExt cx="0" cy="0"/>
        </a:xfrm>
      </p:grpSpPr>
      <p:sp>
        <p:nvSpPr>
          <p:cNvPr id="2714" name="Google Shape;2714;p31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Decision Boundaries</a:t>
            </a:r>
            <a:endParaRPr sz="3100">
              <a:solidFill>
                <a:schemeClr val="dk2"/>
              </a:solidFill>
              <a:latin typeface="Gill Sans"/>
              <a:ea typeface="Gill Sans"/>
              <a:cs typeface="Gill Sans"/>
              <a:sym typeface="Gill Sans"/>
            </a:endParaRPr>
          </a:p>
        </p:txBody>
      </p:sp>
      <p:pic>
        <p:nvPicPr>
          <p:cNvPr id="2715" name="Google Shape;2715;p312"/>
          <p:cNvPicPr preferRelativeResize="0"/>
          <p:nvPr/>
        </p:nvPicPr>
        <p:blipFill rotWithShape="1">
          <a:blip r:embed="rId3">
            <a:alphaModFix/>
          </a:blip>
          <a:srcRect b="-5720" l="0" r="0" t="3742"/>
          <a:stretch/>
        </p:blipFill>
        <p:spPr>
          <a:xfrm>
            <a:off x="1364080" y="949430"/>
            <a:ext cx="6415892" cy="3476605"/>
          </a:xfrm>
          <a:prstGeom prst="rect">
            <a:avLst/>
          </a:prstGeom>
          <a:noFill/>
          <a:ln>
            <a:noFill/>
          </a:ln>
        </p:spPr>
      </p:pic>
      <p:sp>
        <p:nvSpPr>
          <p:cNvPr id="2716" name="Google Shape;2716;p312"/>
          <p:cNvSpPr txBox="1"/>
          <p:nvPr/>
        </p:nvSpPr>
        <p:spPr>
          <a:xfrm>
            <a:off x="3529160" y="4373011"/>
            <a:ext cx="2085900" cy="2562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IRIS Dataset</a:t>
            </a:r>
            <a:endParaRPr sz="1900">
              <a:solidFill>
                <a:schemeClr val="dk2"/>
              </a:solidFill>
              <a:latin typeface="Gill Sans"/>
              <a:ea typeface="Gill Sans"/>
              <a:cs typeface="Gill Sans"/>
              <a:sym typeface="Gill Sans"/>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0" name="Shape 2720"/>
        <p:cNvGrpSpPr/>
        <p:nvPr/>
      </p:nvGrpSpPr>
      <p:grpSpPr>
        <a:xfrm>
          <a:off x="0" y="0"/>
          <a:ext cx="0" cy="0"/>
          <a:chOff x="0" y="0"/>
          <a:chExt cx="0" cy="0"/>
        </a:xfrm>
      </p:grpSpPr>
      <p:sp>
        <p:nvSpPr>
          <p:cNvPr id="2721" name="Google Shape;2721;p31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Softmax Function</a:t>
            </a:r>
            <a:endParaRPr sz="3100">
              <a:solidFill>
                <a:schemeClr val="dk2"/>
              </a:solidFill>
              <a:latin typeface="Gill Sans"/>
              <a:ea typeface="Gill Sans"/>
              <a:cs typeface="Gill Sans"/>
              <a:sym typeface="Gill Sans"/>
            </a:endParaRPr>
          </a:p>
        </p:txBody>
      </p:sp>
      <p:sp>
        <p:nvSpPr>
          <p:cNvPr id="2722" name="Google Shape;2722;p313"/>
          <p:cNvSpPr txBox="1"/>
          <p:nvPr/>
        </p:nvSpPr>
        <p:spPr>
          <a:xfrm>
            <a:off x="357152" y="2536405"/>
            <a:ext cx="8429700" cy="22977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Once we have score of every class for the instance </a:t>
            </a:r>
            <a:r>
              <a:rPr b="1" lang="en" sz="1900">
                <a:solidFill>
                  <a:schemeClr val="dk2"/>
                </a:solidFill>
                <a:latin typeface="Gill Sans"/>
                <a:ea typeface="Gill Sans"/>
                <a:cs typeface="Gill Sans"/>
                <a:sym typeface="Gill Sans"/>
              </a:rPr>
              <a:t>x</a:t>
            </a:r>
            <a:endParaRPr b="1"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Then we can estimate the probability p</a:t>
            </a:r>
            <a:r>
              <a:rPr baseline="30000" lang="en" sz="1900">
                <a:solidFill>
                  <a:schemeClr val="dk2"/>
                </a:solidFill>
                <a:latin typeface="Gill Sans"/>
                <a:ea typeface="Gill Sans"/>
                <a:cs typeface="Gill Sans"/>
                <a:sym typeface="Gill Sans"/>
              </a:rPr>
              <a:t>^</a:t>
            </a:r>
            <a:r>
              <a:rPr baseline="-25000" lang="en" sz="1900">
                <a:solidFill>
                  <a:schemeClr val="dk2"/>
                </a:solidFill>
                <a:latin typeface="Gill Sans"/>
                <a:ea typeface="Gill Sans"/>
                <a:cs typeface="Gill Sans"/>
                <a:sym typeface="Gill Sans"/>
              </a:rPr>
              <a:t>k  </a:t>
            </a:r>
            <a:r>
              <a:rPr lang="en" sz="1900">
                <a:solidFill>
                  <a:schemeClr val="dk2"/>
                </a:solidFill>
                <a:latin typeface="Gill Sans"/>
                <a:ea typeface="Gill Sans"/>
                <a:cs typeface="Gill Sans"/>
                <a:sym typeface="Gill Sans"/>
              </a:rPr>
              <a:t> using softmax function</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p</a:t>
            </a:r>
            <a:r>
              <a:rPr baseline="30000" lang="en" sz="1900">
                <a:solidFill>
                  <a:schemeClr val="dk2"/>
                </a:solidFill>
                <a:latin typeface="Gill Sans"/>
                <a:ea typeface="Gill Sans"/>
                <a:cs typeface="Gill Sans"/>
                <a:sym typeface="Gill Sans"/>
              </a:rPr>
              <a:t>^</a:t>
            </a:r>
            <a:r>
              <a:rPr baseline="-25000" lang="en" sz="1900">
                <a:solidFill>
                  <a:schemeClr val="dk2"/>
                </a:solidFill>
                <a:latin typeface="Gill Sans"/>
                <a:ea typeface="Gill Sans"/>
                <a:cs typeface="Gill Sans"/>
                <a:sym typeface="Gill Sans"/>
              </a:rPr>
              <a:t>k</a:t>
            </a:r>
            <a:r>
              <a:rPr lang="en" sz="1900">
                <a:solidFill>
                  <a:schemeClr val="dk2"/>
                </a:solidFill>
                <a:latin typeface="Gill Sans"/>
                <a:ea typeface="Gill Sans"/>
                <a:cs typeface="Gill Sans"/>
                <a:sym typeface="Gill Sans"/>
              </a:rPr>
              <a:t> - probability that the instance belongs to class k </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It computes the exponential of every score</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Then normalizes them (dividing by the sum of all the exponentials)</a:t>
            </a:r>
            <a:endParaRPr sz="1900">
              <a:solidFill>
                <a:schemeClr val="dk2"/>
              </a:solidFill>
              <a:latin typeface="Gill Sans"/>
              <a:ea typeface="Gill Sans"/>
              <a:cs typeface="Gill Sans"/>
              <a:sym typeface="Gill Sans"/>
            </a:endParaRPr>
          </a:p>
        </p:txBody>
      </p:sp>
      <p:pic>
        <p:nvPicPr>
          <p:cNvPr id="2723" name="Google Shape;2723;p313"/>
          <p:cNvPicPr preferRelativeResize="0"/>
          <p:nvPr/>
        </p:nvPicPr>
        <p:blipFill>
          <a:blip r:embed="rId3">
            <a:alphaModFix/>
          </a:blip>
          <a:stretch>
            <a:fillRect/>
          </a:stretch>
        </p:blipFill>
        <p:spPr>
          <a:xfrm>
            <a:off x="1067171" y="1354028"/>
            <a:ext cx="5257300" cy="1116598"/>
          </a:xfrm>
          <a:prstGeom prst="rect">
            <a:avLst/>
          </a:prstGeom>
          <a:noFill/>
          <a:ln>
            <a:noFill/>
          </a:ln>
        </p:spPr>
      </p:pic>
      <p:sp>
        <p:nvSpPr>
          <p:cNvPr id="2724" name="Google Shape;2724;p313"/>
          <p:cNvSpPr txBox="1"/>
          <p:nvPr/>
        </p:nvSpPr>
        <p:spPr>
          <a:xfrm>
            <a:off x="353514" y="945633"/>
            <a:ext cx="8429700" cy="322500"/>
          </a:xfrm>
          <a:prstGeom prst="rect">
            <a:avLst/>
          </a:prstGeom>
          <a:noFill/>
          <a:ln>
            <a:noFill/>
          </a:ln>
        </p:spPr>
        <p:txBody>
          <a:bodyPr anchorCtr="0" anchor="t"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Softmax Function</a:t>
            </a:r>
            <a:endParaRPr sz="1900">
              <a:solidFill>
                <a:schemeClr val="dk2"/>
              </a:solidFill>
              <a:latin typeface="Gill Sans"/>
              <a:ea typeface="Gill Sans"/>
              <a:cs typeface="Gill Sans"/>
              <a:sym typeface="Gill Sans"/>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8" name="Shape 2728"/>
        <p:cNvGrpSpPr/>
        <p:nvPr/>
      </p:nvGrpSpPr>
      <p:grpSpPr>
        <a:xfrm>
          <a:off x="0" y="0"/>
          <a:ext cx="0" cy="0"/>
          <a:chOff x="0" y="0"/>
          <a:chExt cx="0" cy="0"/>
        </a:xfrm>
      </p:grpSpPr>
      <p:sp>
        <p:nvSpPr>
          <p:cNvPr id="2729" name="Google Shape;2729;p31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Softmax Function</a:t>
            </a:r>
            <a:endParaRPr sz="3100">
              <a:solidFill>
                <a:schemeClr val="dk2"/>
              </a:solidFill>
              <a:latin typeface="Gill Sans"/>
              <a:ea typeface="Gill Sans"/>
              <a:cs typeface="Gill Sans"/>
              <a:sym typeface="Gill Sans"/>
            </a:endParaRPr>
          </a:p>
        </p:txBody>
      </p:sp>
      <p:sp>
        <p:nvSpPr>
          <p:cNvPr id="2730" name="Google Shape;2730;p314"/>
          <p:cNvSpPr txBox="1"/>
          <p:nvPr/>
        </p:nvSpPr>
        <p:spPr>
          <a:xfrm>
            <a:off x="357152" y="2536405"/>
            <a:ext cx="8429700" cy="22977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K is the number of classes</a:t>
            </a:r>
            <a:endParaRPr sz="1900">
              <a:solidFill>
                <a:schemeClr val="dk2"/>
              </a:solidFill>
              <a:latin typeface="Gill Sans"/>
              <a:ea typeface="Gill Sans"/>
              <a:cs typeface="Gill Sans"/>
              <a:sym typeface="Gill Sans"/>
            </a:endParaRPr>
          </a:p>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s(x) is a vector containing the </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Scores of each class for the instance x.</a:t>
            </a:r>
            <a:endParaRPr sz="1900">
              <a:solidFill>
                <a:schemeClr val="dk2"/>
              </a:solidFill>
              <a:latin typeface="Gill Sans"/>
              <a:ea typeface="Gill Sans"/>
              <a:cs typeface="Gill Sans"/>
              <a:sym typeface="Gill Sans"/>
            </a:endParaRPr>
          </a:p>
          <a:p>
            <a:pPr indent="-260350" lvl="0" marL="2921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σ(s(x))</a:t>
            </a:r>
            <a:r>
              <a:rPr baseline="-25000" lang="en" sz="1900">
                <a:solidFill>
                  <a:schemeClr val="dk2"/>
                </a:solidFill>
                <a:latin typeface="Gill Sans"/>
                <a:ea typeface="Gill Sans"/>
                <a:cs typeface="Gill Sans"/>
                <a:sym typeface="Gill Sans"/>
              </a:rPr>
              <a:t>k</a:t>
            </a:r>
            <a:r>
              <a:rPr lang="en" sz="1900">
                <a:solidFill>
                  <a:schemeClr val="dk2"/>
                </a:solidFill>
                <a:latin typeface="Gill Sans"/>
                <a:ea typeface="Gill Sans"/>
                <a:cs typeface="Gill Sans"/>
                <a:sym typeface="Gill Sans"/>
              </a:rPr>
              <a:t> is the estimated probability that the</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Instance x belongs to class k</a:t>
            </a:r>
            <a:endParaRPr sz="1900">
              <a:solidFill>
                <a:schemeClr val="dk2"/>
              </a:solidFill>
              <a:latin typeface="Gill Sans"/>
              <a:ea typeface="Gill Sans"/>
              <a:cs typeface="Gill Sans"/>
              <a:sym typeface="Gill Sans"/>
            </a:endParaRPr>
          </a:p>
          <a:p>
            <a:pPr indent="-260350" lvl="1" marL="584200" marR="0" rtl="0" algn="l">
              <a:lnSpc>
                <a:spcPct val="115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Given the scores of each class for that instance.</a:t>
            </a:r>
            <a:endParaRPr sz="1900">
              <a:solidFill>
                <a:schemeClr val="dk2"/>
              </a:solidFill>
              <a:latin typeface="Gill Sans"/>
              <a:ea typeface="Gill Sans"/>
              <a:cs typeface="Gill Sans"/>
              <a:sym typeface="Gill Sans"/>
            </a:endParaRPr>
          </a:p>
        </p:txBody>
      </p:sp>
      <p:pic>
        <p:nvPicPr>
          <p:cNvPr id="2731" name="Google Shape;2731;p314"/>
          <p:cNvPicPr preferRelativeResize="0"/>
          <p:nvPr/>
        </p:nvPicPr>
        <p:blipFill>
          <a:blip r:embed="rId3">
            <a:alphaModFix/>
          </a:blip>
          <a:stretch>
            <a:fillRect/>
          </a:stretch>
        </p:blipFill>
        <p:spPr>
          <a:xfrm>
            <a:off x="1067171" y="1354028"/>
            <a:ext cx="5257300" cy="1116598"/>
          </a:xfrm>
          <a:prstGeom prst="rect">
            <a:avLst/>
          </a:prstGeom>
          <a:noFill/>
          <a:ln>
            <a:noFill/>
          </a:ln>
        </p:spPr>
      </p:pic>
      <p:sp>
        <p:nvSpPr>
          <p:cNvPr id="2732" name="Google Shape;2732;p314"/>
          <p:cNvSpPr txBox="1"/>
          <p:nvPr/>
        </p:nvSpPr>
        <p:spPr>
          <a:xfrm>
            <a:off x="353514" y="945633"/>
            <a:ext cx="8429700" cy="322500"/>
          </a:xfrm>
          <a:prstGeom prst="rect">
            <a:avLst/>
          </a:prstGeom>
          <a:noFill/>
          <a:ln>
            <a:noFill/>
          </a:ln>
        </p:spPr>
        <p:txBody>
          <a:bodyPr anchorCtr="0" anchor="t" bIns="58925" lIns="58925" spcFirstLastPara="1" rIns="58925" wrap="square" tIns="58925">
            <a:noAutofit/>
          </a:bodyPr>
          <a:lstStyle/>
          <a:p>
            <a:pPr indent="0" lvl="0" marL="0" rtl="0" algn="ctr">
              <a:spcBef>
                <a:spcPts val="0"/>
              </a:spcBef>
              <a:spcAft>
                <a:spcPts val="0"/>
              </a:spcAft>
              <a:buNone/>
            </a:pPr>
            <a:r>
              <a:rPr lang="en" sz="1900">
                <a:solidFill>
                  <a:schemeClr val="dk2"/>
                </a:solidFill>
                <a:latin typeface="Gill Sans"/>
                <a:ea typeface="Gill Sans"/>
                <a:cs typeface="Gill Sans"/>
                <a:sym typeface="Gill Sans"/>
              </a:rPr>
              <a:t>Softmax Function</a:t>
            </a:r>
            <a:endParaRPr sz="1900">
              <a:solidFill>
                <a:schemeClr val="dk2"/>
              </a:solidFill>
              <a:latin typeface="Gill Sans"/>
              <a:ea typeface="Gill Sans"/>
              <a:cs typeface="Gill Sans"/>
              <a:sym typeface="Gill Sans"/>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6" name="Shape 2736"/>
        <p:cNvGrpSpPr/>
        <p:nvPr/>
      </p:nvGrpSpPr>
      <p:grpSpPr>
        <a:xfrm>
          <a:off x="0" y="0"/>
          <a:ext cx="0" cy="0"/>
          <a:chOff x="0" y="0"/>
          <a:chExt cx="0" cy="0"/>
        </a:xfrm>
      </p:grpSpPr>
      <p:sp>
        <p:nvSpPr>
          <p:cNvPr id="2737" name="Google Shape;2737;p31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Softmax Function</a:t>
            </a:r>
            <a:endParaRPr sz="3100">
              <a:solidFill>
                <a:schemeClr val="dk2"/>
              </a:solidFill>
              <a:latin typeface="Gill Sans"/>
              <a:ea typeface="Gill Sans"/>
              <a:cs typeface="Gill Sans"/>
              <a:sym typeface="Gill Sans"/>
            </a:endParaRPr>
          </a:p>
        </p:txBody>
      </p:sp>
      <p:sp>
        <p:nvSpPr>
          <p:cNvPr id="2738" name="Google Shape;2738;p315"/>
          <p:cNvSpPr txBox="1"/>
          <p:nvPr/>
        </p:nvSpPr>
        <p:spPr>
          <a:xfrm>
            <a:off x="357152" y="954466"/>
            <a:ext cx="8429700" cy="38088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Softmax function</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Calculates the probabilities of each target class</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Over all possible target classes</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It returns the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Probabilities of each class and </a:t>
            </a:r>
            <a:endParaRPr sz="1900">
              <a:solidFill>
                <a:schemeClr val="dk2"/>
              </a:solidFill>
              <a:latin typeface="Gill Sans"/>
              <a:ea typeface="Gill Sans"/>
              <a:cs typeface="Gill Sans"/>
              <a:sym typeface="Gill Sans"/>
            </a:endParaRPr>
          </a:p>
          <a:p>
            <a:pPr indent="-260350" lvl="1" marL="5842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target class will have the high probability</a:t>
            </a:r>
            <a:endParaRPr sz="1900">
              <a:solidFill>
                <a:schemeClr val="dk2"/>
              </a:solidFill>
              <a:latin typeface="Gill Sans"/>
              <a:ea typeface="Gill Sans"/>
              <a:cs typeface="Gill Sans"/>
              <a:sym typeface="Gill Sans"/>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2" name="Shape 2742"/>
        <p:cNvGrpSpPr/>
        <p:nvPr/>
      </p:nvGrpSpPr>
      <p:grpSpPr>
        <a:xfrm>
          <a:off x="0" y="0"/>
          <a:ext cx="0" cy="0"/>
          <a:chOff x="0" y="0"/>
          <a:chExt cx="0" cy="0"/>
        </a:xfrm>
      </p:grpSpPr>
      <p:sp>
        <p:nvSpPr>
          <p:cNvPr id="2743" name="Google Shape;2743;p31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Softmax Function</a:t>
            </a:r>
            <a:endParaRPr sz="3100">
              <a:solidFill>
                <a:schemeClr val="dk2"/>
              </a:solidFill>
              <a:latin typeface="Gill Sans"/>
              <a:ea typeface="Gill Sans"/>
              <a:cs typeface="Gill Sans"/>
              <a:sym typeface="Gill Sans"/>
            </a:endParaRPr>
          </a:p>
        </p:txBody>
      </p:sp>
      <p:sp>
        <p:nvSpPr>
          <p:cNvPr id="2744" name="Google Shape;2744;p316"/>
          <p:cNvSpPr txBox="1"/>
          <p:nvPr/>
        </p:nvSpPr>
        <p:spPr>
          <a:xfrm>
            <a:off x="357152" y="954466"/>
            <a:ext cx="8429700" cy="38088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Softmax Function Properties</a:t>
            </a:r>
            <a:endParaRPr b="1"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calculated probabilities will be in the range of 0 to 1</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The sum of all the probabilities is equals to 1</a:t>
            </a:r>
            <a:endParaRPr sz="1900">
              <a:solidFill>
                <a:schemeClr val="dk2"/>
              </a:solidFill>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0"/>
          <p:cNvSpPr txBox="1"/>
          <p:nvPr/>
        </p:nvSpPr>
        <p:spPr>
          <a:xfrm>
            <a:off x="530700" y="393750"/>
            <a:ext cx="8082600" cy="4356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How algorithms work</a:t>
            </a:r>
            <a:endParaRPr sz="1800">
              <a:solidFill>
                <a:srgbClr val="666666"/>
              </a:solidFill>
              <a:latin typeface="Quattrocento Sans"/>
              <a:ea typeface="Quattrocento Sans"/>
              <a:cs typeface="Quattrocento Sans"/>
              <a:sym typeface="Quattrocento Sans"/>
            </a:endParaRPr>
          </a:p>
          <a:p>
            <a:pPr indent="-342900" lvl="0" marL="4572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Explore </a:t>
            </a:r>
            <a:endParaRPr sz="18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cxnSp>
        <p:nvCxnSpPr>
          <p:cNvPr id="391" name="Google Shape;391;p47"/>
          <p:cNvCxnSpPr/>
          <p:nvPr/>
        </p:nvCxnSpPr>
        <p:spPr>
          <a:xfrm rot="10800000">
            <a:off x="1126253" y="121250"/>
            <a:ext cx="0" cy="4647300"/>
          </a:xfrm>
          <a:prstGeom prst="straightConnector1">
            <a:avLst/>
          </a:prstGeom>
          <a:noFill/>
          <a:ln cap="flat" cmpd="sng" w="19050">
            <a:solidFill>
              <a:schemeClr val="dk2"/>
            </a:solidFill>
            <a:prstDash val="solid"/>
            <a:round/>
            <a:headEnd len="med" w="med" type="none"/>
            <a:tailEnd len="med" w="med" type="none"/>
          </a:ln>
        </p:spPr>
      </p:cxnSp>
      <p:cxnSp>
        <p:nvCxnSpPr>
          <p:cNvPr id="392" name="Google Shape;392;p47"/>
          <p:cNvCxnSpPr/>
          <p:nvPr/>
        </p:nvCxnSpPr>
        <p:spPr>
          <a:xfrm>
            <a:off x="1124626" y="4766934"/>
            <a:ext cx="7227300" cy="0"/>
          </a:xfrm>
          <a:prstGeom prst="straightConnector1">
            <a:avLst/>
          </a:prstGeom>
          <a:noFill/>
          <a:ln cap="flat" cmpd="sng" w="19050">
            <a:solidFill>
              <a:schemeClr val="dk2"/>
            </a:solidFill>
            <a:prstDash val="solid"/>
            <a:round/>
            <a:headEnd len="med" w="med" type="none"/>
            <a:tailEnd len="med" w="med" type="none"/>
          </a:ln>
        </p:spPr>
      </p:cxnSp>
      <p:sp>
        <p:nvSpPr>
          <p:cNvPr id="393" name="Google Shape;393;p47"/>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7"/>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7"/>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7"/>
          <p:cNvSpPr txBox="1"/>
          <p:nvPr/>
        </p:nvSpPr>
        <p:spPr>
          <a:xfrm>
            <a:off x="2255737" y="47346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1</a:t>
            </a:r>
            <a:endParaRPr>
              <a:solidFill>
                <a:srgbClr val="666666"/>
              </a:solidFill>
              <a:latin typeface="Quattrocento Sans"/>
              <a:ea typeface="Quattrocento Sans"/>
              <a:cs typeface="Quattrocento Sans"/>
              <a:sym typeface="Quattrocento Sans"/>
            </a:endParaRPr>
          </a:p>
        </p:txBody>
      </p:sp>
      <p:sp>
        <p:nvSpPr>
          <p:cNvPr id="397" name="Google Shape;397;p47"/>
          <p:cNvSpPr txBox="1"/>
          <p:nvPr/>
        </p:nvSpPr>
        <p:spPr>
          <a:xfrm>
            <a:off x="3972024"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a:t>
            </a:r>
            <a:endParaRPr>
              <a:solidFill>
                <a:srgbClr val="666666"/>
              </a:solidFill>
              <a:latin typeface="Quattrocento Sans"/>
              <a:ea typeface="Quattrocento Sans"/>
              <a:cs typeface="Quattrocento Sans"/>
              <a:sym typeface="Quattrocento Sans"/>
            </a:endParaRPr>
          </a:p>
        </p:txBody>
      </p:sp>
      <p:sp>
        <p:nvSpPr>
          <p:cNvPr id="398" name="Google Shape;398;p47"/>
          <p:cNvSpPr txBox="1"/>
          <p:nvPr/>
        </p:nvSpPr>
        <p:spPr>
          <a:xfrm>
            <a:off x="5410087"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a:t>
            </a:r>
            <a:endParaRPr>
              <a:solidFill>
                <a:srgbClr val="666666"/>
              </a:solidFill>
              <a:latin typeface="Quattrocento Sans"/>
              <a:ea typeface="Quattrocento Sans"/>
              <a:cs typeface="Quattrocento Sans"/>
              <a:sym typeface="Quattrocento Sans"/>
            </a:endParaRPr>
          </a:p>
        </p:txBody>
      </p:sp>
      <p:sp>
        <p:nvSpPr>
          <p:cNvPr id="399" name="Google Shape;399;p47"/>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2010</a:t>
            </a:r>
            <a:endParaRPr>
              <a:solidFill>
                <a:srgbClr val="666666"/>
              </a:solidFill>
              <a:latin typeface="Quattrocento Sans"/>
              <a:ea typeface="Quattrocento Sans"/>
              <a:cs typeface="Quattrocento Sans"/>
              <a:sym typeface="Quattrocento Sans"/>
            </a:endParaRPr>
          </a:p>
        </p:txBody>
      </p:sp>
      <p:sp>
        <p:nvSpPr>
          <p:cNvPr id="400" name="Google Shape;400;p47"/>
          <p:cNvSpPr txBox="1"/>
          <p:nvPr/>
        </p:nvSpPr>
        <p:spPr>
          <a:xfrm>
            <a:off x="4186341" y="294275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3980</a:t>
            </a:r>
            <a:endParaRPr>
              <a:solidFill>
                <a:srgbClr val="666666"/>
              </a:solidFill>
              <a:latin typeface="Quattrocento Sans"/>
              <a:ea typeface="Quattrocento Sans"/>
              <a:cs typeface="Quattrocento Sans"/>
              <a:sym typeface="Quattrocento Sans"/>
            </a:endParaRPr>
          </a:p>
        </p:txBody>
      </p:sp>
      <p:sp>
        <p:nvSpPr>
          <p:cNvPr id="401" name="Google Shape;401;p47"/>
          <p:cNvSpPr txBox="1"/>
          <p:nvPr/>
        </p:nvSpPr>
        <p:spPr>
          <a:xfrm>
            <a:off x="47004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6020</a:t>
            </a:r>
            <a:endParaRPr>
              <a:solidFill>
                <a:srgbClr val="666666"/>
              </a:solidFill>
              <a:latin typeface="Quattrocento Sans"/>
              <a:ea typeface="Quattrocento Sans"/>
              <a:cs typeface="Quattrocento Sans"/>
              <a:sym typeface="Quattrocento Sans"/>
            </a:endParaRPr>
          </a:p>
        </p:txBody>
      </p:sp>
      <p:sp>
        <p:nvSpPr>
          <p:cNvPr id="402" name="Google Shape;402;p47"/>
          <p:cNvSpPr txBox="1"/>
          <p:nvPr/>
        </p:nvSpPr>
        <p:spPr>
          <a:xfrm>
            <a:off x="1182225" y="121250"/>
            <a:ext cx="7227300" cy="3804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Life isn't perfect! You never get straight line!</a:t>
            </a:r>
            <a:endParaRPr sz="2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sp>
        <p:nvSpPr>
          <p:cNvPr id="2749" name="Google Shape;2749;p31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3100">
                <a:solidFill>
                  <a:schemeClr val="dk2"/>
                </a:solidFill>
                <a:latin typeface="Gill Sans"/>
                <a:ea typeface="Gill Sans"/>
                <a:cs typeface="Gill Sans"/>
                <a:sym typeface="Gill Sans"/>
              </a:rPr>
              <a:t>Softmax Function</a:t>
            </a:r>
            <a:endParaRPr sz="3100">
              <a:solidFill>
                <a:schemeClr val="dk2"/>
              </a:solidFill>
              <a:latin typeface="Gill Sans"/>
              <a:ea typeface="Gill Sans"/>
              <a:cs typeface="Gill Sans"/>
              <a:sym typeface="Gill Sans"/>
            </a:endParaRPr>
          </a:p>
        </p:txBody>
      </p:sp>
      <p:sp>
        <p:nvSpPr>
          <p:cNvPr id="2750" name="Google Shape;2750;p317"/>
          <p:cNvSpPr txBox="1"/>
          <p:nvPr/>
        </p:nvSpPr>
        <p:spPr>
          <a:xfrm>
            <a:off x="357152" y="954466"/>
            <a:ext cx="8429700" cy="38088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chemeClr val="dk2"/>
                </a:solidFill>
                <a:latin typeface="Gill Sans"/>
                <a:ea typeface="Gill Sans"/>
                <a:cs typeface="Gill Sans"/>
                <a:sym typeface="Gill Sans"/>
              </a:rPr>
              <a:t>Softmax Function Usages</a:t>
            </a:r>
            <a:endParaRPr b="1"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Used in multiple classification logistic regression model</a:t>
            </a:r>
            <a:endParaRPr sz="1900">
              <a:solidFill>
                <a:schemeClr val="dk2"/>
              </a:solidFill>
              <a:latin typeface="Gill Sans"/>
              <a:ea typeface="Gill Sans"/>
              <a:cs typeface="Gill Sans"/>
              <a:sym typeface="Gill Sans"/>
            </a:endParaRPr>
          </a:p>
          <a:p>
            <a:pPr indent="-260350" lvl="0" marL="292100" marR="0" rtl="0" algn="l">
              <a:lnSpc>
                <a:spcPct val="150000"/>
              </a:lnSpc>
              <a:spcBef>
                <a:spcPts val="0"/>
              </a:spcBef>
              <a:spcAft>
                <a:spcPts val="0"/>
              </a:spcAft>
              <a:buClr>
                <a:schemeClr val="dk2"/>
              </a:buClr>
              <a:buSzPts val="1900"/>
              <a:buFont typeface="Gill Sans"/>
              <a:buChar char="●"/>
            </a:pPr>
            <a:r>
              <a:rPr lang="en" sz="1900">
                <a:solidFill>
                  <a:schemeClr val="dk2"/>
                </a:solidFill>
                <a:latin typeface="Gill Sans"/>
                <a:ea typeface="Gill Sans"/>
                <a:cs typeface="Gill Sans"/>
                <a:sym typeface="Gill Sans"/>
              </a:rPr>
              <a:t>In building neural networks softmax functions used in different layers</a:t>
            </a:r>
            <a:endParaRPr sz="1900">
              <a:solidFill>
                <a:schemeClr val="dk2"/>
              </a:solidFill>
              <a:latin typeface="Gill Sans"/>
              <a:ea typeface="Gill Sans"/>
              <a:cs typeface="Gill Sans"/>
              <a:sym typeface="Gill Sans"/>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4" name="Shape 2754"/>
        <p:cNvGrpSpPr/>
        <p:nvPr/>
      </p:nvGrpSpPr>
      <p:grpSpPr>
        <a:xfrm>
          <a:off x="0" y="0"/>
          <a:ext cx="0" cy="0"/>
          <a:chOff x="0" y="0"/>
          <a:chExt cx="0" cy="0"/>
        </a:xfrm>
      </p:grpSpPr>
      <p:sp>
        <p:nvSpPr>
          <p:cNvPr id="2755" name="Google Shape;2755;p318"/>
          <p:cNvSpPr/>
          <p:nvPr/>
        </p:nvSpPr>
        <p:spPr>
          <a:xfrm>
            <a:off x="2206749" y="2215094"/>
            <a:ext cx="5227800" cy="488100"/>
          </a:xfrm>
          <a:prstGeom prst="rect">
            <a:avLst/>
          </a:prstGeom>
          <a:noFill/>
          <a:ln>
            <a:noFill/>
          </a:ln>
        </p:spPr>
        <p:txBody>
          <a:bodyPr anchorCtr="0" anchor="ctr" bIns="32975" lIns="32975" spcFirstLastPara="1" rIns="32975" wrap="square" tIns="32975">
            <a:noAutofit/>
          </a:bodyPr>
          <a:lstStyle/>
          <a:p>
            <a:pPr indent="0" lvl="0" marL="0" rtl="0" algn="ctr">
              <a:spcBef>
                <a:spcPts val="0"/>
              </a:spcBef>
              <a:spcAft>
                <a:spcPts val="0"/>
              </a:spcAft>
              <a:buNone/>
            </a:pPr>
            <a:r>
              <a:rPr lang="en" sz="3900">
                <a:solidFill>
                  <a:schemeClr val="dk1"/>
                </a:solidFill>
                <a:latin typeface="Gill Sans"/>
                <a:ea typeface="Gill Sans"/>
                <a:cs typeface="Gill Sans"/>
                <a:sym typeface="Gill Sans"/>
              </a:rPr>
              <a:t>Questions?</a:t>
            </a:r>
            <a:endParaRPr sz="3900">
              <a:latin typeface="Gill Sans"/>
              <a:ea typeface="Gill Sans"/>
              <a:cs typeface="Gill Sans"/>
              <a:sym typeface="Gill Sans"/>
            </a:endParaRPr>
          </a:p>
        </p:txBody>
      </p:sp>
      <p:sp>
        <p:nvSpPr>
          <p:cNvPr id="2756" name="Google Shape;2756;p318"/>
          <p:cNvSpPr txBox="1"/>
          <p:nvPr/>
        </p:nvSpPr>
        <p:spPr>
          <a:xfrm>
            <a:off x="1644398" y="2819773"/>
            <a:ext cx="6352500" cy="1255800"/>
          </a:xfrm>
          <a:prstGeom prst="rect">
            <a:avLst/>
          </a:prstGeom>
          <a:noFill/>
          <a:ln>
            <a:noFill/>
          </a:ln>
        </p:spPr>
        <p:txBody>
          <a:bodyPr anchorCtr="0" anchor="ctr" bIns="59350" lIns="59350" spcFirstLastPara="1" rIns="59350" wrap="square" tIns="59350">
            <a:noAutofit/>
          </a:bodyPr>
          <a:lstStyle/>
          <a:p>
            <a:pPr indent="0" lvl="0" marL="0" rtl="0" algn="ctr">
              <a:spcBef>
                <a:spcPts val="0"/>
              </a:spcBef>
              <a:spcAft>
                <a:spcPts val="0"/>
              </a:spcAft>
              <a:buNone/>
            </a:pPr>
            <a:r>
              <a:rPr lang="en" sz="3200" u="sng">
                <a:solidFill>
                  <a:schemeClr val="hlink"/>
                </a:solidFill>
                <a:latin typeface="Gill Sans"/>
                <a:ea typeface="Gill Sans"/>
                <a:cs typeface="Gill Sans"/>
                <a:sym typeface="Gill Sans"/>
                <a:hlinkClick r:id="rId3"/>
              </a:rPr>
              <a:t>https://discuss.cloudxlab.com</a:t>
            </a:r>
            <a:endParaRPr sz="2300">
              <a:solidFill>
                <a:schemeClr val="dk1"/>
              </a:solidFill>
              <a:latin typeface="Gill Sans"/>
              <a:ea typeface="Gill Sans"/>
              <a:cs typeface="Gill Sans"/>
              <a:sym typeface="Gill Sans"/>
            </a:endParaRPr>
          </a:p>
          <a:p>
            <a:pPr indent="0" lvl="0" marL="0" rtl="0" algn="ctr">
              <a:spcBef>
                <a:spcPts val="0"/>
              </a:spcBef>
              <a:spcAft>
                <a:spcPts val="0"/>
              </a:spcAft>
              <a:buNone/>
            </a:pPr>
            <a:r>
              <a:t/>
            </a:r>
            <a:endParaRPr sz="2300">
              <a:solidFill>
                <a:schemeClr val="dk1"/>
              </a:solidFill>
              <a:latin typeface="Gill Sans"/>
              <a:ea typeface="Gill Sans"/>
              <a:cs typeface="Gill Sans"/>
              <a:sym typeface="Gill Sans"/>
            </a:endParaRPr>
          </a:p>
          <a:p>
            <a:pPr indent="0" lvl="0" marL="0" rtl="0" algn="ctr">
              <a:spcBef>
                <a:spcPts val="0"/>
              </a:spcBef>
              <a:spcAft>
                <a:spcPts val="0"/>
              </a:spcAft>
              <a:buNone/>
            </a:pPr>
            <a:r>
              <a:rPr lang="en" sz="1500" u="sng">
                <a:solidFill>
                  <a:schemeClr val="hlink"/>
                </a:solidFill>
                <a:latin typeface="Gill Sans"/>
                <a:ea typeface="Gill Sans"/>
                <a:cs typeface="Gill Sans"/>
                <a:sym typeface="Gill Sans"/>
                <a:hlinkClick r:id="rId4"/>
              </a:rPr>
              <a:t>reachus@cloudxlab.com</a:t>
            </a:r>
            <a:endParaRPr sz="1500">
              <a:solidFill>
                <a:schemeClr val="dk1"/>
              </a:solidFill>
              <a:latin typeface="Gill Sans"/>
              <a:ea typeface="Gill Sans"/>
              <a:cs typeface="Gill Sans"/>
              <a:sym typeface="Gill Sans"/>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0" name="Shape 2760"/>
        <p:cNvGrpSpPr/>
        <p:nvPr/>
      </p:nvGrpSpPr>
      <p:grpSpPr>
        <a:xfrm>
          <a:off x="0" y="0"/>
          <a:ext cx="0" cy="0"/>
          <a:chOff x="0" y="0"/>
          <a:chExt cx="0" cy="0"/>
        </a:xfrm>
      </p:grpSpPr>
      <p:sp>
        <p:nvSpPr>
          <p:cNvPr id="2761" name="Google Shape;2761;p31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06060"/>
                </a:solidFill>
                <a:latin typeface="Gill Sans"/>
                <a:ea typeface="Gill Sans"/>
                <a:cs typeface="Gill Sans"/>
                <a:sym typeface="Gill Sans"/>
              </a:rPr>
              <a:t>Linear Regression</a:t>
            </a:r>
            <a:endParaRPr sz="3200">
              <a:solidFill>
                <a:srgbClr val="606060"/>
              </a:solidFill>
              <a:latin typeface="Gill Sans"/>
              <a:ea typeface="Gill Sans"/>
              <a:cs typeface="Gill Sans"/>
              <a:sym typeface="Gill Sans"/>
            </a:endParaRPr>
          </a:p>
        </p:txBody>
      </p:sp>
      <p:sp>
        <p:nvSpPr>
          <p:cNvPr id="2762" name="Google Shape;2762;p319"/>
          <p:cNvSpPr/>
          <p:nvPr/>
        </p:nvSpPr>
        <p:spPr>
          <a:xfrm>
            <a:off x="357188" y="1012144"/>
            <a:ext cx="8429700" cy="616500"/>
          </a:xfrm>
          <a:prstGeom prst="rect">
            <a:avLst/>
          </a:prstGeom>
          <a:noFill/>
          <a:ln>
            <a:noFill/>
          </a:ln>
        </p:spPr>
        <p:txBody>
          <a:bodyPr anchorCtr="0" anchor="t" bIns="32750" lIns="32750" spcFirstLastPara="1" rIns="32750" wrap="square" tIns="32750">
            <a:noAutofit/>
          </a:bodyPr>
          <a:lstStyle/>
          <a:p>
            <a:pPr indent="0" lvl="0" marL="0" rtl="0" algn="l">
              <a:lnSpc>
                <a:spcPct val="150000"/>
              </a:lnSpc>
              <a:spcBef>
                <a:spcPts val="0"/>
              </a:spcBef>
              <a:spcAft>
                <a:spcPts val="0"/>
              </a:spcAft>
              <a:buNone/>
            </a:pPr>
            <a:r>
              <a:rPr b="1" lang="en" sz="1900">
                <a:solidFill>
                  <a:schemeClr val="dk1"/>
                </a:solidFill>
                <a:latin typeface="Gill Sans"/>
                <a:ea typeface="Gill Sans"/>
                <a:cs typeface="Gill Sans"/>
                <a:sym typeface="Gill Sans"/>
              </a:rPr>
              <a:t>Normal vs Uniform Distribution Example</a:t>
            </a:r>
            <a:endParaRPr sz="1900">
              <a:solidFill>
                <a:schemeClr val="dk1"/>
              </a:solidFill>
              <a:latin typeface="Gill Sans"/>
              <a:ea typeface="Gill Sans"/>
              <a:cs typeface="Gill Sans"/>
              <a:sym typeface="Gill Sans"/>
            </a:endParaRPr>
          </a:p>
          <a:p>
            <a:pPr indent="0" lvl="0" marL="0" rtl="0" algn="l">
              <a:lnSpc>
                <a:spcPct val="115000"/>
              </a:lnSpc>
              <a:spcBef>
                <a:spcPts val="0"/>
              </a:spcBef>
              <a:spcAft>
                <a:spcPts val="0"/>
              </a:spcAft>
              <a:buNone/>
            </a:pPr>
            <a:r>
              <a:t/>
            </a:r>
            <a:endParaRPr sz="1900">
              <a:solidFill>
                <a:schemeClr val="dk1"/>
              </a:solidFill>
              <a:latin typeface="Gill Sans"/>
              <a:ea typeface="Gill Sans"/>
              <a:cs typeface="Gill Sans"/>
              <a:sym typeface="Gill Sans"/>
            </a:endParaRPr>
          </a:p>
          <a:p>
            <a:pPr indent="0" lvl="0" marL="0" rtl="0" algn="l">
              <a:lnSpc>
                <a:spcPct val="150000"/>
              </a:lnSpc>
              <a:spcBef>
                <a:spcPts val="0"/>
              </a:spcBef>
              <a:spcAft>
                <a:spcPts val="0"/>
              </a:spcAft>
              <a:buNone/>
            </a:pPr>
            <a:r>
              <a:t/>
            </a:r>
            <a:endParaRPr b="1" sz="1900">
              <a:solidFill>
                <a:schemeClr val="dk1"/>
              </a:solidFill>
              <a:latin typeface="Gill Sans"/>
              <a:ea typeface="Gill Sans"/>
              <a:cs typeface="Gill Sans"/>
              <a:sym typeface="Gill Sans"/>
            </a:endParaRPr>
          </a:p>
        </p:txBody>
      </p:sp>
      <p:pic>
        <p:nvPicPr>
          <p:cNvPr id="2763" name="Google Shape;2763;p319"/>
          <p:cNvPicPr preferRelativeResize="0"/>
          <p:nvPr/>
        </p:nvPicPr>
        <p:blipFill>
          <a:blip r:embed="rId3">
            <a:alphaModFix/>
          </a:blip>
          <a:stretch>
            <a:fillRect/>
          </a:stretch>
        </p:blipFill>
        <p:spPr>
          <a:xfrm>
            <a:off x="2417087" y="1997315"/>
            <a:ext cx="3232367" cy="1959490"/>
          </a:xfrm>
          <a:prstGeom prst="rect">
            <a:avLst/>
          </a:prstGeom>
          <a:noFill/>
          <a:ln>
            <a:noFill/>
          </a:ln>
        </p:spPr>
      </p:pic>
      <p:sp>
        <p:nvSpPr>
          <p:cNvPr id="2764" name="Google Shape;2764;p319"/>
          <p:cNvSpPr txBox="1"/>
          <p:nvPr/>
        </p:nvSpPr>
        <p:spPr>
          <a:xfrm>
            <a:off x="357188" y="4325458"/>
            <a:ext cx="5762100" cy="256200"/>
          </a:xfrm>
          <a:prstGeom prst="rect">
            <a:avLst/>
          </a:prstGeom>
          <a:noFill/>
          <a:ln>
            <a:noFill/>
          </a:ln>
        </p:spPr>
        <p:txBody>
          <a:bodyPr anchorCtr="0" anchor="t" bIns="58925" lIns="58925" spcFirstLastPara="1" rIns="58925" wrap="square" tIns="58925">
            <a:noAutofit/>
          </a:bodyPr>
          <a:lstStyle/>
          <a:p>
            <a:pPr indent="0" lvl="0" marL="0" rtl="0" algn="l">
              <a:spcBef>
                <a:spcPts val="0"/>
              </a:spcBef>
              <a:spcAft>
                <a:spcPts val="0"/>
              </a:spcAft>
              <a:buNone/>
            </a:pPr>
            <a:r>
              <a:rPr lang="en" sz="1900">
                <a:solidFill>
                  <a:schemeClr val="dk2"/>
                </a:solidFill>
                <a:latin typeface="Gill Sans"/>
                <a:ea typeface="Gill Sans"/>
                <a:cs typeface="Gill Sans"/>
                <a:sym typeface="Gill Sans"/>
              </a:rPr>
              <a:t>Uniform distribution over the range of [-5, 5] </a:t>
            </a:r>
            <a:endParaRPr sz="1900">
              <a:solidFill>
                <a:schemeClr val="dk2"/>
              </a:solidFill>
              <a:latin typeface="Gill Sans"/>
              <a:ea typeface="Gill Sans"/>
              <a:cs typeface="Gill Sans"/>
              <a:sym typeface="Gill Sans"/>
            </a:endParaRPr>
          </a:p>
        </p:txBody>
      </p:sp>
      <p:cxnSp>
        <p:nvCxnSpPr>
          <p:cNvPr id="2765" name="Google Shape;2765;p319"/>
          <p:cNvCxnSpPr/>
          <p:nvPr/>
        </p:nvCxnSpPr>
        <p:spPr>
          <a:xfrm flipH="1" rot="10800000">
            <a:off x="1201922" y="3446733"/>
            <a:ext cx="1743900" cy="927900"/>
          </a:xfrm>
          <a:prstGeom prst="straightConnector1">
            <a:avLst/>
          </a:prstGeom>
          <a:noFill/>
          <a:ln cap="flat" cmpd="sng" w="38100">
            <a:solidFill>
              <a:schemeClr val="dk2"/>
            </a:solidFill>
            <a:prstDash val="solid"/>
            <a:round/>
            <a:headEnd len="med" w="med" type="none"/>
            <a:tailEnd len="med" w="med" type="triangle"/>
          </a:ln>
        </p:spPr>
      </p:cxnSp>
      <p:sp>
        <p:nvSpPr>
          <p:cNvPr id="2766" name="Google Shape;2766;p319"/>
          <p:cNvSpPr txBox="1"/>
          <p:nvPr/>
        </p:nvSpPr>
        <p:spPr>
          <a:xfrm>
            <a:off x="7312430" y="2443605"/>
            <a:ext cx="1474500" cy="570000"/>
          </a:xfrm>
          <a:prstGeom prst="rect">
            <a:avLst/>
          </a:prstGeom>
          <a:noFill/>
          <a:ln>
            <a:noFill/>
          </a:ln>
        </p:spPr>
        <p:txBody>
          <a:bodyPr anchorCtr="0" anchor="t" bIns="58925" lIns="58925" spcFirstLastPara="1" rIns="58925" wrap="square" tIns="58925">
            <a:noAutofit/>
          </a:bodyPr>
          <a:lstStyle/>
          <a:p>
            <a:pPr indent="0" lvl="0" marL="0" rtl="0" algn="l">
              <a:spcBef>
                <a:spcPts val="0"/>
              </a:spcBef>
              <a:spcAft>
                <a:spcPts val="0"/>
              </a:spcAft>
              <a:buNone/>
            </a:pPr>
            <a:r>
              <a:rPr lang="en" sz="1900">
                <a:solidFill>
                  <a:schemeClr val="dk2"/>
                </a:solidFill>
                <a:latin typeface="Gill Sans"/>
                <a:ea typeface="Gill Sans"/>
                <a:cs typeface="Gill Sans"/>
                <a:sym typeface="Gill Sans"/>
              </a:rPr>
              <a:t>Normal distribution</a:t>
            </a:r>
            <a:endParaRPr sz="1900">
              <a:solidFill>
                <a:schemeClr val="dk2"/>
              </a:solidFill>
              <a:latin typeface="Gill Sans"/>
              <a:ea typeface="Gill Sans"/>
              <a:cs typeface="Gill Sans"/>
              <a:sym typeface="Gill Sans"/>
            </a:endParaRPr>
          </a:p>
        </p:txBody>
      </p:sp>
      <p:cxnSp>
        <p:nvCxnSpPr>
          <p:cNvPr id="2767" name="Google Shape;2767;p319"/>
          <p:cNvCxnSpPr>
            <a:stCxn id="2766" idx="1"/>
          </p:cNvCxnSpPr>
          <p:nvPr/>
        </p:nvCxnSpPr>
        <p:spPr>
          <a:xfrm rot="10800000">
            <a:off x="5031530" y="2598105"/>
            <a:ext cx="2280900" cy="1305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8"/>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8"/>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8"/>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8"/>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2010</a:t>
            </a:r>
            <a:endParaRPr>
              <a:solidFill>
                <a:srgbClr val="666666"/>
              </a:solidFill>
              <a:latin typeface="Quattrocento Sans"/>
              <a:ea typeface="Quattrocento Sans"/>
              <a:cs typeface="Quattrocento Sans"/>
              <a:sym typeface="Quattrocento Sans"/>
            </a:endParaRPr>
          </a:p>
        </p:txBody>
      </p:sp>
      <p:sp>
        <p:nvSpPr>
          <p:cNvPr id="411" name="Google Shape;411;p48"/>
          <p:cNvSpPr txBox="1"/>
          <p:nvPr/>
        </p:nvSpPr>
        <p:spPr>
          <a:xfrm>
            <a:off x="4186341" y="294275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3980</a:t>
            </a:r>
            <a:endParaRPr>
              <a:solidFill>
                <a:srgbClr val="666666"/>
              </a:solidFill>
              <a:latin typeface="Quattrocento Sans"/>
              <a:ea typeface="Quattrocento Sans"/>
              <a:cs typeface="Quattrocento Sans"/>
              <a:sym typeface="Quattrocento Sans"/>
            </a:endParaRPr>
          </a:p>
        </p:txBody>
      </p:sp>
      <p:sp>
        <p:nvSpPr>
          <p:cNvPr id="412" name="Google Shape;412;p48"/>
          <p:cNvSpPr txBox="1"/>
          <p:nvPr/>
        </p:nvSpPr>
        <p:spPr>
          <a:xfrm>
            <a:off x="4946887" y="167040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6020</a:t>
            </a:r>
            <a:endParaRPr>
              <a:solidFill>
                <a:srgbClr val="666666"/>
              </a:solidFill>
              <a:latin typeface="Quattrocento Sans"/>
              <a:ea typeface="Quattrocento Sans"/>
              <a:cs typeface="Quattrocento Sans"/>
              <a:sym typeface="Quattrocento Sans"/>
            </a:endParaRPr>
          </a:p>
        </p:txBody>
      </p:sp>
      <p:cxnSp>
        <p:nvCxnSpPr>
          <p:cNvPr id="413" name="Google Shape;413;p48"/>
          <p:cNvCxnSpPr/>
          <p:nvPr/>
        </p:nvCxnSpPr>
        <p:spPr>
          <a:xfrm flipH="1" rot="10800000">
            <a:off x="1968100" y="208850"/>
            <a:ext cx="4129500" cy="4570800"/>
          </a:xfrm>
          <a:prstGeom prst="straightConnector1">
            <a:avLst/>
          </a:prstGeom>
          <a:noFill/>
          <a:ln cap="flat" cmpd="sng" w="19050">
            <a:solidFill>
              <a:schemeClr val="dk2"/>
            </a:solidFill>
            <a:prstDash val="solid"/>
            <a:round/>
            <a:headEnd len="med" w="med" type="none"/>
            <a:tailEnd len="med" w="med" type="none"/>
          </a:ln>
        </p:spPr>
      </p:cxnSp>
      <p:cxnSp>
        <p:nvCxnSpPr>
          <p:cNvPr id="414" name="Google Shape;414;p48"/>
          <p:cNvCxnSpPr/>
          <p:nvPr/>
        </p:nvCxnSpPr>
        <p:spPr>
          <a:xfrm>
            <a:off x="2428842" y="3635027"/>
            <a:ext cx="0" cy="625500"/>
          </a:xfrm>
          <a:prstGeom prst="straightConnector1">
            <a:avLst/>
          </a:prstGeom>
          <a:noFill/>
          <a:ln cap="flat" cmpd="sng" w="9525">
            <a:solidFill>
              <a:schemeClr val="dk2"/>
            </a:solidFill>
            <a:prstDash val="solid"/>
            <a:round/>
            <a:headEnd len="med" w="med" type="none"/>
            <a:tailEnd len="med" w="med" type="none"/>
          </a:ln>
        </p:spPr>
      </p:cxnSp>
      <p:cxnSp>
        <p:nvCxnSpPr>
          <p:cNvPr id="415" name="Google Shape;415;p48"/>
          <p:cNvCxnSpPr/>
          <p:nvPr/>
        </p:nvCxnSpPr>
        <p:spPr>
          <a:xfrm rot="10800000">
            <a:off x="3967528" y="2596513"/>
            <a:ext cx="0" cy="407100"/>
          </a:xfrm>
          <a:prstGeom prst="straightConnector1">
            <a:avLst/>
          </a:prstGeom>
          <a:noFill/>
          <a:ln cap="flat" cmpd="sng" w="9525">
            <a:solidFill>
              <a:schemeClr val="dk2"/>
            </a:solidFill>
            <a:prstDash val="solid"/>
            <a:round/>
            <a:headEnd len="med" w="med" type="none"/>
            <a:tailEnd len="med" w="med" type="none"/>
          </a:ln>
        </p:spPr>
      </p:cxnSp>
      <p:cxnSp>
        <p:nvCxnSpPr>
          <p:cNvPr id="416" name="Google Shape;416;p48"/>
          <p:cNvCxnSpPr/>
          <p:nvPr/>
        </p:nvCxnSpPr>
        <p:spPr>
          <a:xfrm rot="10800000">
            <a:off x="5484475" y="893100"/>
            <a:ext cx="0" cy="777300"/>
          </a:xfrm>
          <a:prstGeom prst="straightConnector1">
            <a:avLst/>
          </a:prstGeom>
          <a:noFill/>
          <a:ln cap="flat" cmpd="sng" w="9525">
            <a:solidFill>
              <a:schemeClr val="dk2"/>
            </a:solidFill>
            <a:prstDash val="solid"/>
            <a:round/>
            <a:headEnd len="med" w="med" type="none"/>
            <a:tailEnd len="med" w="med" type="none"/>
          </a:ln>
        </p:spPr>
      </p:cxnSp>
      <p:sp>
        <p:nvSpPr>
          <p:cNvPr id="417" name="Google Shape;417;p48"/>
          <p:cNvSpPr/>
          <p:nvPr/>
        </p:nvSpPr>
        <p:spPr>
          <a:xfrm>
            <a:off x="2288823" y="3651589"/>
            <a:ext cx="76200" cy="625500"/>
          </a:xfrm>
          <a:prstGeom prst="leftBrace">
            <a:avLst>
              <a:gd fmla="val 70228"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8"/>
          <p:cNvSpPr/>
          <p:nvPr/>
        </p:nvSpPr>
        <p:spPr>
          <a:xfrm>
            <a:off x="5580300" y="845250"/>
            <a:ext cx="148800" cy="777300"/>
          </a:xfrm>
          <a:prstGeom prst="rightBrace">
            <a:avLst>
              <a:gd fmla="val 0" name="adj1"/>
              <a:gd fmla="val 50836"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8"/>
          <p:cNvSpPr/>
          <p:nvPr/>
        </p:nvSpPr>
        <p:spPr>
          <a:xfrm>
            <a:off x="4124125" y="2553300"/>
            <a:ext cx="148800" cy="407100"/>
          </a:xfrm>
          <a:prstGeom prst="rightBrace">
            <a:avLst>
              <a:gd fmla="val 8333"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8"/>
          <p:cNvSpPr txBox="1"/>
          <p:nvPr/>
        </p:nvSpPr>
        <p:spPr>
          <a:xfrm>
            <a:off x="0" y="0"/>
            <a:ext cx="73332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Linear Regression - Find best fitting line </a:t>
            </a:r>
            <a:endParaRPr sz="2300">
              <a:solidFill>
                <a:srgbClr val="666666"/>
              </a:solidFill>
              <a:latin typeface="Quattrocento Sans"/>
              <a:ea typeface="Quattrocento Sans"/>
              <a:cs typeface="Quattrocento Sans"/>
              <a:sym typeface="Quattrocento Sans"/>
            </a:endParaRPr>
          </a:p>
        </p:txBody>
      </p:sp>
      <p:cxnSp>
        <p:nvCxnSpPr>
          <p:cNvPr id="421" name="Google Shape;421;p48"/>
          <p:cNvCxnSpPr/>
          <p:nvPr/>
        </p:nvCxnSpPr>
        <p:spPr>
          <a:xfrm rot="10800000">
            <a:off x="1092053" y="571550"/>
            <a:ext cx="34200" cy="4197000"/>
          </a:xfrm>
          <a:prstGeom prst="straightConnector1">
            <a:avLst/>
          </a:prstGeom>
          <a:noFill/>
          <a:ln cap="flat" cmpd="sng" w="19050">
            <a:solidFill>
              <a:schemeClr val="dk2"/>
            </a:solidFill>
            <a:prstDash val="solid"/>
            <a:round/>
            <a:headEnd len="med" w="med" type="none"/>
            <a:tailEnd len="med" w="med" type="none"/>
          </a:ln>
        </p:spPr>
      </p:cxnSp>
      <p:cxnSp>
        <p:nvCxnSpPr>
          <p:cNvPr id="422" name="Google Shape;422;p48"/>
          <p:cNvCxnSpPr/>
          <p:nvPr/>
        </p:nvCxnSpPr>
        <p:spPr>
          <a:xfrm>
            <a:off x="1124626" y="4766934"/>
            <a:ext cx="7227300" cy="0"/>
          </a:xfrm>
          <a:prstGeom prst="straightConnector1">
            <a:avLst/>
          </a:prstGeom>
          <a:noFill/>
          <a:ln cap="flat" cmpd="sng" w="19050">
            <a:solidFill>
              <a:schemeClr val="dk2"/>
            </a:solidFill>
            <a:prstDash val="solid"/>
            <a:round/>
            <a:headEnd len="med" w="med" type="none"/>
            <a:tailEnd len="med" w="med" type="none"/>
          </a:ln>
        </p:spPr>
      </p:cxnSp>
      <p:sp>
        <p:nvSpPr>
          <p:cNvPr id="423" name="Google Shape;423;p48"/>
          <p:cNvSpPr txBox="1"/>
          <p:nvPr/>
        </p:nvSpPr>
        <p:spPr>
          <a:xfrm>
            <a:off x="2255737" y="47346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1</a:t>
            </a:r>
            <a:endParaRPr>
              <a:solidFill>
                <a:srgbClr val="666666"/>
              </a:solidFill>
              <a:latin typeface="Quattrocento Sans"/>
              <a:ea typeface="Quattrocento Sans"/>
              <a:cs typeface="Quattrocento Sans"/>
              <a:sym typeface="Quattrocento Sans"/>
            </a:endParaRPr>
          </a:p>
        </p:txBody>
      </p:sp>
      <p:sp>
        <p:nvSpPr>
          <p:cNvPr id="424" name="Google Shape;424;p48"/>
          <p:cNvSpPr txBox="1"/>
          <p:nvPr/>
        </p:nvSpPr>
        <p:spPr>
          <a:xfrm>
            <a:off x="3972024"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a:t>
            </a:r>
            <a:endParaRPr>
              <a:solidFill>
                <a:srgbClr val="666666"/>
              </a:solidFill>
              <a:latin typeface="Quattrocento Sans"/>
              <a:ea typeface="Quattrocento Sans"/>
              <a:cs typeface="Quattrocento Sans"/>
              <a:sym typeface="Quattrocento Sans"/>
            </a:endParaRPr>
          </a:p>
        </p:txBody>
      </p:sp>
      <p:sp>
        <p:nvSpPr>
          <p:cNvPr id="425" name="Google Shape;425;p48"/>
          <p:cNvSpPr txBox="1"/>
          <p:nvPr/>
        </p:nvSpPr>
        <p:spPr>
          <a:xfrm>
            <a:off x="5410087"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a:t>
            </a:r>
            <a:endParaRPr>
              <a:solidFill>
                <a:srgbClr val="666666"/>
              </a:solidFill>
              <a:latin typeface="Quattrocento Sans"/>
              <a:ea typeface="Quattrocento Sans"/>
              <a:cs typeface="Quattrocento Sans"/>
              <a:sym typeface="Quattrocento Sans"/>
            </a:endParaRPr>
          </a:p>
        </p:txBody>
      </p:sp>
      <p:sp>
        <p:nvSpPr>
          <p:cNvPr id="426" name="Google Shape;426;p48"/>
          <p:cNvSpPr txBox="1"/>
          <p:nvPr/>
        </p:nvSpPr>
        <p:spPr>
          <a:xfrm>
            <a:off x="5558875" y="845250"/>
            <a:ext cx="3750300" cy="37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Line close to all the points -&gt; MInimum prediction error for the given (training) data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(2010-P1) + (3980-P2)+ (6020-P3)</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Generalizing Error for m data points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Taking positive value of error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Cost=</a:t>
            </a:r>
            <a:endParaRPr/>
          </a:p>
        </p:txBody>
      </p:sp>
      <p:sp>
        <p:nvSpPr>
          <p:cNvPr id="427" name="Google Shape;427;p48"/>
          <p:cNvSpPr txBox="1"/>
          <p:nvPr/>
        </p:nvSpPr>
        <p:spPr>
          <a:xfrm>
            <a:off x="2489200" y="4140900"/>
            <a:ext cx="7239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P1</a:t>
            </a:r>
            <a:endParaRPr/>
          </a:p>
        </p:txBody>
      </p:sp>
      <p:sp>
        <p:nvSpPr>
          <p:cNvPr id="428" name="Google Shape;428;p48"/>
          <p:cNvSpPr txBox="1"/>
          <p:nvPr/>
        </p:nvSpPr>
        <p:spPr>
          <a:xfrm>
            <a:off x="3605575" y="2304050"/>
            <a:ext cx="7239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P2</a:t>
            </a:r>
            <a:endParaRPr/>
          </a:p>
        </p:txBody>
      </p:sp>
      <p:sp>
        <p:nvSpPr>
          <p:cNvPr id="429" name="Google Shape;429;p48"/>
          <p:cNvSpPr txBox="1"/>
          <p:nvPr/>
        </p:nvSpPr>
        <p:spPr>
          <a:xfrm>
            <a:off x="5218525" y="593600"/>
            <a:ext cx="7239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P3</a:t>
            </a:r>
            <a:endParaRPr/>
          </a:p>
        </p:txBody>
      </p:sp>
      <p:pic>
        <p:nvPicPr>
          <p:cNvPr id="430" name="Google Shape;430;p48"/>
          <p:cNvPicPr preferRelativeResize="0"/>
          <p:nvPr/>
        </p:nvPicPr>
        <p:blipFill rotWithShape="1">
          <a:blip r:embed="rId3">
            <a:alphaModFix/>
          </a:blip>
          <a:srcRect b="0" l="0" r="44592" t="0"/>
          <a:stretch/>
        </p:blipFill>
        <p:spPr>
          <a:xfrm>
            <a:off x="6999200" y="3179875"/>
            <a:ext cx="1514700" cy="647700"/>
          </a:xfrm>
          <a:prstGeom prst="rect">
            <a:avLst/>
          </a:prstGeom>
          <a:noFill/>
          <a:ln>
            <a:noFill/>
          </a:ln>
        </p:spPr>
      </p:pic>
      <p:pic>
        <p:nvPicPr>
          <p:cNvPr id="431" name="Google Shape;431;p48"/>
          <p:cNvPicPr preferRelativeResize="0"/>
          <p:nvPr/>
        </p:nvPicPr>
        <p:blipFill>
          <a:blip r:embed="rId4">
            <a:alphaModFix/>
          </a:blip>
          <a:stretch>
            <a:fillRect/>
          </a:stretch>
        </p:blipFill>
        <p:spPr>
          <a:xfrm>
            <a:off x="7223150" y="3873600"/>
            <a:ext cx="1066796" cy="647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cxnSp>
        <p:nvCxnSpPr>
          <p:cNvPr id="436" name="Google Shape;436;p49"/>
          <p:cNvCxnSpPr/>
          <p:nvPr/>
        </p:nvCxnSpPr>
        <p:spPr>
          <a:xfrm rot="10800000">
            <a:off x="1126253" y="121250"/>
            <a:ext cx="0" cy="4647300"/>
          </a:xfrm>
          <a:prstGeom prst="straightConnector1">
            <a:avLst/>
          </a:prstGeom>
          <a:noFill/>
          <a:ln cap="flat" cmpd="sng" w="19050">
            <a:solidFill>
              <a:schemeClr val="dk2"/>
            </a:solidFill>
            <a:prstDash val="solid"/>
            <a:round/>
            <a:headEnd len="med" w="med" type="none"/>
            <a:tailEnd len="med" w="med" type="none"/>
          </a:ln>
        </p:spPr>
      </p:cxnSp>
      <p:cxnSp>
        <p:nvCxnSpPr>
          <p:cNvPr id="437" name="Google Shape;437;p49"/>
          <p:cNvCxnSpPr/>
          <p:nvPr/>
        </p:nvCxnSpPr>
        <p:spPr>
          <a:xfrm>
            <a:off x="1124626" y="4766934"/>
            <a:ext cx="7227300" cy="0"/>
          </a:xfrm>
          <a:prstGeom prst="straightConnector1">
            <a:avLst/>
          </a:prstGeom>
          <a:noFill/>
          <a:ln cap="flat" cmpd="sng" w="19050">
            <a:solidFill>
              <a:schemeClr val="dk2"/>
            </a:solidFill>
            <a:prstDash val="solid"/>
            <a:round/>
            <a:headEnd len="med" w="med" type="none"/>
            <a:tailEnd len="med" w="med" type="none"/>
          </a:ln>
        </p:spPr>
      </p:cxnSp>
      <p:sp>
        <p:nvSpPr>
          <p:cNvPr id="438" name="Google Shape;438;p49"/>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9"/>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9"/>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9"/>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2010</a:t>
            </a:r>
            <a:endParaRPr>
              <a:solidFill>
                <a:srgbClr val="666666"/>
              </a:solidFill>
              <a:latin typeface="Quattrocento Sans"/>
              <a:ea typeface="Quattrocento Sans"/>
              <a:cs typeface="Quattrocento Sans"/>
              <a:sym typeface="Quattrocento Sans"/>
            </a:endParaRPr>
          </a:p>
        </p:txBody>
      </p:sp>
      <p:sp>
        <p:nvSpPr>
          <p:cNvPr id="442" name="Google Shape;442;p49"/>
          <p:cNvSpPr txBox="1"/>
          <p:nvPr/>
        </p:nvSpPr>
        <p:spPr>
          <a:xfrm>
            <a:off x="4186341" y="294275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3980</a:t>
            </a:r>
            <a:endParaRPr>
              <a:solidFill>
                <a:srgbClr val="666666"/>
              </a:solidFill>
              <a:latin typeface="Quattrocento Sans"/>
              <a:ea typeface="Quattrocento Sans"/>
              <a:cs typeface="Quattrocento Sans"/>
              <a:sym typeface="Quattrocento Sans"/>
            </a:endParaRPr>
          </a:p>
        </p:txBody>
      </p:sp>
      <p:sp>
        <p:nvSpPr>
          <p:cNvPr id="443" name="Google Shape;443;p49"/>
          <p:cNvSpPr txBox="1"/>
          <p:nvPr/>
        </p:nvSpPr>
        <p:spPr>
          <a:xfrm>
            <a:off x="47004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6020</a:t>
            </a:r>
            <a:endParaRPr>
              <a:solidFill>
                <a:srgbClr val="666666"/>
              </a:solidFill>
              <a:latin typeface="Quattrocento Sans"/>
              <a:ea typeface="Quattrocento Sans"/>
              <a:cs typeface="Quattrocento Sans"/>
              <a:sym typeface="Quattrocento Sans"/>
            </a:endParaRPr>
          </a:p>
        </p:txBody>
      </p:sp>
      <p:cxnSp>
        <p:nvCxnSpPr>
          <p:cNvPr id="444" name="Google Shape;444;p49"/>
          <p:cNvCxnSpPr/>
          <p:nvPr/>
        </p:nvCxnSpPr>
        <p:spPr>
          <a:xfrm>
            <a:off x="2428842" y="3635027"/>
            <a:ext cx="0" cy="625500"/>
          </a:xfrm>
          <a:prstGeom prst="straightConnector1">
            <a:avLst/>
          </a:prstGeom>
          <a:noFill/>
          <a:ln cap="flat" cmpd="sng" w="9525">
            <a:solidFill>
              <a:schemeClr val="dk2"/>
            </a:solidFill>
            <a:prstDash val="solid"/>
            <a:round/>
            <a:headEnd len="med" w="med" type="none"/>
            <a:tailEnd len="med" w="med" type="none"/>
          </a:ln>
        </p:spPr>
      </p:cxnSp>
      <p:cxnSp>
        <p:nvCxnSpPr>
          <p:cNvPr id="445" name="Google Shape;445;p49"/>
          <p:cNvCxnSpPr/>
          <p:nvPr/>
        </p:nvCxnSpPr>
        <p:spPr>
          <a:xfrm rot="10800000">
            <a:off x="3967528" y="2596513"/>
            <a:ext cx="0" cy="407100"/>
          </a:xfrm>
          <a:prstGeom prst="straightConnector1">
            <a:avLst/>
          </a:prstGeom>
          <a:noFill/>
          <a:ln cap="flat" cmpd="sng" w="9525">
            <a:solidFill>
              <a:schemeClr val="dk2"/>
            </a:solidFill>
            <a:prstDash val="solid"/>
            <a:round/>
            <a:headEnd len="med" w="med" type="none"/>
            <a:tailEnd len="med" w="med" type="none"/>
          </a:ln>
        </p:spPr>
      </p:cxnSp>
      <p:cxnSp>
        <p:nvCxnSpPr>
          <p:cNvPr id="446" name="Google Shape;446;p49"/>
          <p:cNvCxnSpPr/>
          <p:nvPr/>
        </p:nvCxnSpPr>
        <p:spPr>
          <a:xfrm rot="10800000">
            <a:off x="5484475" y="893100"/>
            <a:ext cx="0" cy="777300"/>
          </a:xfrm>
          <a:prstGeom prst="straightConnector1">
            <a:avLst/>
          </a:prstGeom>
          <a:noFill/>
          <a:ln cap="flat" cmpd="sng" w="9525">
            <a:solidFill>
              <a:schemeClr val="dk2"/>
            </a:solidFill>
            <a:prstDash val="solid"/>
            <a:round/>
            <a:headEnd len="med" w="med" type="none"/>
            <a:tailEnd len="med" w="med" type="none"/>
          </a:ln>
        </p:spPr>
      </p:cxnSp>
      <p:sp>
        <p:nvSpPr>
          <p:cNvPr id="447" name="Google Shape;447;p49"/>
          <p:cNvSpPr/>
          <p:nvPr/>
        </p:nvSpPr>
        <p:spPr>
          <a:xfrm>
            <a:off x="2288823" y="3651589"/>
            <a:ext cx="76200" cy="625500"/>
          </a:xfrm>
          <a:prstGeom prst="leftBrace">
            <a:avLst>
              <a:gd fmla="val 70228"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9"/>
          <p:cNvSpPr/>
          <p:nvPr/>
        </p:nvSpPr>
        <p:spPr>
          <a:xfrm>
            <a:off x="5580300" y="845250"/>
            <a:ext cx="148800" cy="777300"/>
          </a:xfrm>
          <a:prstGeom prst="rightBrace">
            <a:avLst>
              <a:gd fmla="val 0" name="adj1"/>
              <a:gd fmla="val 50836"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9"/>
          <p:cNvSpPr/>
          <p:nvPr/>
        </p:nvSpPr>
        <p:spPr>
          <a:xfrm>
            <a:off x="4124125" y="2553300"/>
            <a:ext cx="148800" cy="407100"/>
          </a:xfrm>
          <a:prstGeom prst="rightBrace">
            <a:avLst>
              <a:gd fmla="val 8333"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 name="Google Shape;450;p49"/>
          <p:cNvCxnSpPr/>
          <p:nvPr/>
        </p:nvCxnSpPr>
        <p:spPr>
          <a:xfrm flipH="1" rot="10800000">
            <a:off x="2234125" y="2384175"/>
            <a:ext cx="6852600" cy="2709300"/>
          </a:xfrm>
          <a:prstGeom prst="straightConnector1">
            <a:avLst/>
          </a:prstGeom>
          <a:noFill/>
          <a:ln cap="flat" cmpd="sng" w="28575">
            <a:solidFill>
              <a:srgbClr val="CC0000"/>
            </a:solidFill>
            <a:prstDash val="dot"/>
            <a:round/>
            <a:headEnd len="med" w="med" type="none"/>
            <a:tailEnd len="med" w="med" type="none"/>
          </a:ln>
        </p:spPr>
      </p:cxnSp>
      <p:cxnSp>
        <p:nvCxnSpPr>
          <p:cNvPr id="451" name="Google Shape;451;p49"/>
          <p:cNvCxnSpPr/>
          <p:nvPr/>
        </p:nvCxnSpPr>
        <p:spPr>
          <a:xfrm flipH="1" rot="10800000">
            <a:off x="198475" y="3870025"/>
            <a:ext cx="8864700" cy="512700"/>
          </a:xfrm>
          <a:prstGeom prst="straightConnector1">
            <a:avLst/>
          </a:prstGeom>
          <a:noFill/>
          <a:ln cap="flat" cmpd="sng" w="28575">
            <a:solidFill>
              <a:schemeClr val="dk1"/>
            </a:solidFill>
            <a:prstDash val="dash"/>
            <a:round/>
            <a:headEnd len="med" w="med" type="none"/>
            <a:tailEnd len="med" w="med" type="none"/>
          </a:ln>
        </p:spPr>
      </p:cxnSp>
      <p:sp>
        <p:nvSpPr>
          <p:cNvPr id="452" name="Google Shape;452;p49"/>
          <p:cNvSpPr txBox="1"/>
          <p:nvPr/>
        </p:nvSpPr>
        <p:spPr>
          <a:xfrm>
            <a:off x="6017100" y="171875"/>
            <a:ext cx="8436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Line 1</a:t>
            </a:r>
            <a:endParaRPr>
              <a:solidFill>
                <a:srgbClr val="666666"/>
              </a:solidFill>
              <a:latin typeface="Quattrocento Sans"/>
              <a:ea typeface="Quattrocento Sans"/>
              <a:cs typeface="Quattrocento Sans"/>
              <a:sym typeface="Quattrocento Sans"/>
            </a:endParaRPr>
          </a:p>
        </p:txBody>
      </p:sp>
      <p:sp>
        <p:nvSpPr>
          <p:cNvPr id="453" name="Google Shape;453;p49"/>
          <p:cNvSpPr txBox="1"/>
          <p:nvPr/>
        </p:nvSpPr>
        <p:spPr>
          <a:xfrm>
            <a:off x="8108950" y="2088175"/>
            <a:ext cx="8436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Line 2</a:t>
            </a:r>
            <a:endParaRPr>
              <a:solidFill>
                <a:srgbClr val="666666"/>
              </a:solidFill>
              <a:latin typeface="Quattrocento Sans"/>
              <a:ea typeface="Quattrocento Sans"/>
              <a:cs typeface="Quattrocento Sans"/>
              <a:sym typeface="Quattrocento Sans"/>
            </a:endParaRPr>
          </a:p>
        </p:txBody>
      </p:sp>
      <p:sp>
        <p:nvSpPr>
          <p:cNvPr id="454" name="Google Shape;454;p49"/>
          <p:cNvSpPr txBox="1"/>
          <p:nvPr/>
        </p:nvSpPr>
        <p:spPr>
          <a:xfrm>
            <a:off x="7826925" y="3521025"/>
            <a:ext cx="8436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Line 3</a:t>
            </a:r>
            <a:endParaRPr>
              <a:solidFill>
                <a:srgbClr val="666666"/>
              </a:solidFill>
              <a:latin typeface="Quattrocento Sans"/>
              <a:ea typeface="Quattrocento Sans"/>
              <a:cs typeface="Quattrocento Sans"/>
              <a:sym typeface="Quattrocento Sans"/>
            </a:endParaRPr>
          </a:p>
        </p:txBody>
      </p:sp>
      <p:sp>
        <p:nvSpPr>
          <p:cNvPr id="455" name="Google Shape;455;p49"/>
          <p:cNvSpPr txBox="1"/>
          <p:nvPr/>
        </p:nvSpPr>
        <p:spPr>
          <a:xfrm>
            <a:off x="1226650" y="97025"/>
            <a:ext cx="48708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Normal Equation - Mathematically</a:t>
            </a:r>
            <a:endParaRPr sz="2300">
              <a:solidFill>
                <a:srgbClr val="666666"/>
              </a:solidFill>
              <a:latin typeface="Quattrocento Sans"/>
              <a:ea typeface="Quattrocento Sans"/>
              <a:cs typeface="Quattrocento Sans"/>
              <a:sym typeface="Quattrocento Sans"/>
            </a:endParaRPr>
          </a:p>
        </p:txBody>
      </p:sp>
      <p:sp>
        <p:nvSpPr>
          <p:cNvPr id="456" name="Google Shape;456;p49"/>
          <p:cNvSpPr txBox="1"/>
          <p:nvPr/>
        </p:nvSpPr>
        <p:spPr>
          <a:xfrm>
            <a:off x="2255737" y="47346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1</a:t>
            </a:r>
            <a:endParaRPr>
              <a:solidFill>
                <a:srgbClr val="666666"/>
              </a:solidFill>
              <a:latin typeface="Quattrocento Sans"/>
              <a:ea typeface="Quattrocento Sans"/>
              <a:cs typeface="Quattrocento Sans"/>
              <a:sym typeface="Quattrocento Sans"/>
            </a:endParaRPr>
          </a:p>
        </p:txBody>
      </p:sp>
      <p:sp>
        <p:nvSpPr>
          <p:cNvPr id="457" name="Google Shape;457;p49"/>
          <p:cNvSpPr txBox="1"/>
          <p:nvPr/>
        </p:nvSpPr>
        <p:spPr>
          <a:xfrm>
            <a:off x="3972024"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a:t>
            </a:r>
            <a:endParaRPr>
              <a:solidFill>
                <a:srgbClr val="666666"/>
              </a:solidFill>
              <a:latin typeface="Quattrocento Sans"/>
              <a:ea typeface="Quattrocento Sans"/>
              <a:cs typeface="Quattrocento Sans"/>
              <a:sym typeface="Quattrocento Sans"/>
            </a:endParaRPr>
          </a:p>
        </p:txBody>
      </p:sp>
      <p:sp>
        <p:nvSpPr>
          <p:cNvPr id="458" name="Google Shape;458;p49"/>
          <p:cNvSpPr txBox="1"/>
          <p:nvPr/>
        </p:nvSpPr>
        <p:spPr>
          <a:xfrm>
            <a:off x="5410087"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a:t>
            </a:r>
            <a:endParaRPr>
              <a:solidFill>
                <a:srgbClr val="666666"/>
              </a:solidFill>
              <a:latin typeface="Quattrocento Sans"/>
              <a:ea typeface="Quattrocento Sans"/>
              <a:cs typeface="Quattrocento Sans"/>
              <a:sym typeface="Quattrocento Sans"/>
            </a:endParaRPr>
          </a:p>
        </p:txBody>
      </p:sp>
      <p:cxnSp>
        <p:nvCxnSpPr>
          <p:cNvPr id="459" name="Google Shape;459;p49"/>
          <p:cNvCxnSpPr/>
          <p:nvPr/>
        </p:nvCxnSpPr>
        <p:spPr>
          <a:xfrm flipH="1" rot="10800000">
            <a:off x="1968100" y="208850"/>
            <a:ext cx="4129500" cy="4570800"/>
          </a:xfrm>
          <a:prstGeom prst="straightConnector1">
            <a:avLst/>
          </a:prstGeom>
          <a:noFill/>
          <a:ln cap="flat" cmpd="sng" w="19050">
            <a:solidFill>
              <a:srgbClr val="4A86E8"/>
            </a:solidFill>
            <a:prstDash val="solid"/>
            <a:round/>
            <a:headEnd len="med" w="med" type="none"/>
            <a:tailEnd len="med" w="med" type="none"/>
          </a:ln>
        </p:spPr>
      </p:cxnSp>
      <p:sp>
        <p:nvSpPr>
          <p:cNvPr id="460" name="Google Shape;460;p49"/>
          <p:cNvSpPr txBox="1"/>
          <p:nvPr/>
        </p:nvSpPr>
        <p:spPr>
          <a:xfrm>
            <a:off x="6159500" y="596900"/>
            <a:ext cx="2511000" cy="7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Each line is basically a function, which we call model in ML</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0"/>
          <p:cNvSpPr txBox="1"/>
          <p:nvPr/>
        </p:nvSpPr>
        <p:spPr>
          <a:xfrm>
            <a:off x="6017100" y="171875"/>
            <a:ext cx="8436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Line 1</a:t>
            </a:r>
            <a:endParaRPr>
              <a:solidFill>
                <a:srgbClr val="666666"/>
              </a:solidFill>
              <a:latin typeface="Quattrocento Sans"/>
              <a:ea typeface="Quattrocento Sans"/>
              <a:cs typeface="Quattrocento Sans"/>
              <a:sym typeface="Quattrocento Sans"/>
            </a:endParaRPr>
          </a:p>
        </p:txBody>
      </p:sp>
      <p:sp>
        <p:nvSpPr>
          <p:cNvPr id="466" name="Google Shape;466;p50"/>
          <p:cNvSpPr txBox="1"/>
          <p:nvPr/>
        </p:nvSpPr>
        <p:spPr>
          <a:xfrm>
            <a:off x="1259350" y="97025"/>
            <a:ext cx="54198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Clr>
                <a:schemeClr val="dk1"/>
              </a:buClr>
              <a:buSzPts val="1100"/>
              <a:buFont typeface="Arial"/>
              <a:buNone/>
            </a:pPr>
            <a:r>
              <a:rPr lang="en" sz="2200">
                <a:solidFill>
                  <a:srgbClr val="666666"/>
                </a:solidFill>
                <a:latin typeface="Quattrocento Sans"/>
                <a:ea typeface="Quattrocento Sans"/>
                <a:cs typeface="Quattrocento Sans"/>
                <a:sym typeface="Quattrocento Sans"/>
              </a:rPr>
              <a:t>Try multiple lines! Whichever is closer.</a:t>
            </a:r>
            <a:endParaRPr sz="2300">
              <a:solidFill>
                <a:srgbClr val="666666"/>
              </a:solidFill>
              <a:latin typeface="Quattrocento Sans"/>
              <a:ea typeface="Quattrocento Sans"/>
              <a:cs typeface="Quattrocento Sans"/>
              <a:sym typeface="Quattrocento Sans"/>
            </a:endParaRPr>
          </a:p>
          <a:p>
            <a:pPr indent="0" lvl="0" marL="0" rtl="0" algn="ctr">
              <a:lnSpc>
                <a:spcPct val="117999"/>
              </a:lnSpc>
              <a:spcBef>
                <a:spcPts val="0"/>
              </a:spcBef>
              <a:spcAft>
                <a:spcPts val="0"/>
              </a:spcAft>
              <a:buNone/>
            </a:pPr>
            <a:r>
              <a:t/>
            </a:r>
            <a:endParaRPr sz="2200">
              <a:solidFill>
                <a:srgbClr val="666666"/>
              </a:solidFill>
              <a:latin typeface="Quattrocento Sans"/>
              <a:ea typeface="Quattrocento Sans"/>
              <a:cs typeface="Quattrocento Sans"/>
              <a:sym typeface="Quattrocento Sans"/>
            </a:endParaRPr>
          </a:p>
        </p:txBody>
      </p:sp>
      <p:sp>
        <p:nvSpPr>
          <p:cNvPr id="467" name="Google Shape;467;p50"/>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0"/>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0"/>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0"/>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2010</a:t>
            </a:r>
            <a:endParaRPr>
              <a:solidFill>
                <a:srgbClr val="666666"/>
              </a:solidFill>
              <a:latin typeface="Quattrocento Sans"/>
              <a:ea typeface="Quattrocento Sans"/>
              <a:cs typeface="Quattrocento Sans"/>
              <a:sym typeface="Quattrocento Sans"/>
            </a:endParaRPr>
          </a:p>
        </p:txBody>
      </p:sp>
      <p:sp>
        <p:nvSpPr>
          <p:cNvPr id="471" name="Google Shape;471;p50"/>
          <p:cNvSpPr txBox="1"/>
          <p:nvPr/>
        </p:nvSpPr>
        <p:spPr>
          <a:xfrm>
            <a:off x="4186341" y="294275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3980</a:t>
            </a:r>
            <a:endParaRPr>
              <a:solidFill>
                <a:srgbClr val="666666"/>
              </a:solidFill>
              <a:latin typeface="Quattrocento Sans"/>
              <a:ea typeface="Quattrocento Sans"/>
              <a:cs typeface="Quattrocento Sans"/>
              <a:sym typeface="Quattrocento Sans"/>
            </a:endParaRPr>
          </a:p>
        </p:txBody>
      </p:sp>
      <p:sp>
        <p:nvSpPr>
          <p:cNvPr id="472" name="Google Shape;472;p50"/>
          <p:cNvSpPr txBox="1"/>
          <p:nvPr/>
        </p:nvSpPr>
        <p:spPr>
          <a:xfrm>
            <a:off x="47004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6020</a:t>
            </a:r>
            <a:endParaRPr>
              <a:solidFill>
                <a:srgbClr val="666666"/>
              </a:solidFill>
              <a:latin typeface="Quattrocento Sans"/>
              <a:ea typeface="Quattrocento Sans"/>
              <a:cs typeface="Quattrocento Sans"/>
              <a:sym typeface="Quattrocento Sans"/>
            </a:endParaRPr>
          </a:p>
        </p:txBody>
      </p:sp>
      <p:cxnSp>
        <p:nvCxnSpPr>
          <p:cNvPr id="473" name="Google Shape;473;p50"/>
          <p:cNvCxnSpPr/>
          <p:nvPr/>
        </p:nvCxnSpPr>
        <p:spPr>
          <a:xfrm>
            <a:off x="2428842" y="3635027"/>
            <a:ext cx="0" cy="6255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50"/>
          <p:cNvCxnSpPr/>
          <p:nvPr/>
        </p:nvCxnSpPr>
        <p:spPr>
          <a:xfrm rot="10800000">
            <a:off x="3967528" y="2596513"/>
            <a:ext cx="0" cy="407100"/>
          </a:xfrm>
          <a:prstGeom prst="straightConnector1">
            <a:avLst/>
          </a:prstGeom>
          <a:noFill/>
          <a:ln cap="flat" cmpd="sng" w="9525">
            <a:solidFill>
              <a:schemeClr val="dk2"/>
            </a:solidFill>
            <a:prstDash val="solid"/>
            <a:round/>
            <a:headEnd len="med" w="med" type="none"/>
            <a:tailEnd len="med" w="med" type="none"/>
          </a:ln>
        </p:spPr>
      </p:cxnSp>
      <p:cxnSp>
        <p:nvCxnSpPr>
          <p:cNvPr id="475" name="Google Shape;475;p50"/>
          <p:cNvCxnSpPr/>
          <p:nvPr/>
        </p:nvCxnSpPr>
        <p:spPr>
          <a:xfrm rot="10800000">
            <a:off x="5484475" y="893100"/>
            <a:ext cx="0" cy="777300"/>
          </a:xfrm>
          <a:prstGeom prst="straightConnector1">
            <a:avLst/>
          </a:prstGeom>
          <a:noFill/>
          <a:ln cap="flat" cmpd="sng" w="9525">
            <a:solidFill>
              <a:schemeClr val="dk2"/>
            </a:solidFill>
            <a:prstDash val="solid"/>
            <a:round/>
            <a:headEnd len="med" w="med" type="none"/>
            <a:tailEnd len="med" w="med" type="none"/>
          </a:ln>
        </p:spPr>
      </p:cxnSp>
      <p:sp>
        <p:nvSpPr>
          <p:cNvPr id="476" name="Google Shape;476;p50"/>
          <p:cNvSpPr/>
          <p:nvPr/>
        </p:nvSpPr>
        <p:spPr>
          <a:xfrm>
            <a:off x="2288823" y="3651589"/>
            <a:ext cx="76200" cy="625500"/>
          </a:xfrm>
          <a:prstGeom prst="leftBrace">
            <a:avLst>
              <a:gd fmla="val 70228"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0"/>
          <p:cNvSpPr/>
          <p:nvPr/>
        </p:nvSpPr>
        <p:spPr>
          <a:xfrm>
            <a:off x="5580300" y="845250"/>
            <a:ext cx="148800" cy="777300"/>
          </a:xfrm>
          <a:prstGeom prst="rightBrace">
            <a:avLst>
              <a:gd fmla="val 0" name="adj1"/>
              <a:gd fmla="val 50836"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0"/>
          <p:cNvSpPr/>
          <p:nvPr/>
        </p:nvSpPr>
        <p:spPr>
          <a:xfrm>
            <a:off x="4124125" y="2553300"/>
            <a:ext cx="148800" cy="407100"/>
          </a:xfrm>
          <a:prstGeom prst="rightBrace">
            <a:avLst>
              <a:gd fmla="val 8333"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 name="Google Shape;479;p50"/>
          <p:cNvCxnSpPr/>
          <p:nvPr/>
        </p:nvCxnSpPr>
        <p:spPr>
          <a:xfrm flipH="1" rot="10800000">
            <a:off x="2234125" y="2384175"/>
            <a:ext cx="6852600" cy="2709300"/>
          </a:xfrm>
          <a:prstGeom prst="straightConnector1">
            <a:avLst/>
          </a:prstGeom>
          <a:noFill/>
          <a:ln cap="flat" cmpd="sng" w="28575">
            <a:solidFill>
              <a:srgbClr val="BF9000"/>
            </a:solidFill>
            <a:prstDash val="dot"/>
            <a:round/>
            <a:headEnd len="med" w="med" type="none"/>
            <a:tailEnd len="med" w="med" type="none"/>
          </a:ln>
        </p:spPr>
      </p:cxnSp>
      <p:cxnSp>
        <p:nvCxnSpPr>
          <p:cNvPr id="480" name="Google Shape;480;p50"/>
          <p:cNvCxnSpPr/>
          <p:nvPr/>
        </p:nvCxnSpPr>
        <p:spPr>
          <a:xfrm flipH="1" rot="10800000">
            <a:off x="198475" y="3870025"/>
            <a:ext cx="8864700" cy="512700"/>
          </a:xfrm>
          <a:prstGeom prst="straightConnector1">
            <a:avLst/>
          </a:prstGeom>
          <a:noFill/>
          <a:ln cap="flat" cmpd="sng" w="28575">
            <a:solidFill>
              <a:schemeClr val="dk1"/>
            </a:solidFill>
            <a:prstDash val="dash"/>
            <a:round/>
            <a:headEnd len="med" w="med" type="none"/>
            <a:tailEnd len="med" w="med" type="none"/>
          </a:ln>
        </p:spPr>
      </p:cxnSp>
      <p:sp>
        <p:nvSpPr>
          <p:cNvPr id="481" name="Google Shape;481;p50"/>
          <p:cNvSpPr txBox="1"/>
          <p:nvPr/>
        </p:nvSpPr>
        <p:spPr>
          <a:xfrm>
            <a:off x="8108950" y="2088175"/>
            <a:ext cx="8436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Line 2</a:t>
            </a:r>
            <a:endParaRPr>
              <a:solidFill>
                <a:srgbClr val="666666"/>
              </a:solidFill>
              <a:latin typeface="Quattrocento Sans"/>
              <a:ea typeface="Quattrocento Sans"/>
              <a:cs typeface="Quattrocento Sans"/>
              <a:sym typeface="Quattrocento Sans"/>
            </a:endParaRPr>
          </a:p>
        </p:txBody>
      </p:sp>
      <p:sp>
        <p:nvSpPr>
          <p:cNvPr id="482" name="Google Shape;482;p50"/>
          <p:cNvSpPr txBox="1"/>
          <p:nvPr/>
        </p:nvSpPr>
        <p:spPr>
          <a:xfrm>
            <a:off x="7826925" y="3521025"/>
            <a:ext cx="8436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Line 3</a:t>
            </a:r>
            <a:endParaRPr>
              <a:solidFill>
                <a:srgbClr val="666666"/>
              </a:solidFill>
              <a:latin typeface="Quattrocento Sans"/>
              <a:ea typeface="Quattrocento Sans"/>
              <a:cs typeface="Quattrocento Sans"/>
              <a:sym typeface="Quattrocento Sans"/>
            </a:endParaRPr>
          </a:p>
        </p:txBody>
      </p:sp>
      <p:cxnSp>
        <p:nvCxnSpPr>
          <p:cNvPr id="483" name="Google Shape;483;p50"/>
          <p:cNvCxnSpPr/>
          <p:nvPr/>
        </p:nvCxnSpPr>
        <p:spPr>
          <a:xfrm rot="10800000">
            <a:off x="1126253" y="121250"/>
            <a:ext cx="0" cy="4647300"/>
          </a:xfrm>
          <a:prstGeom prst="straightConnector1">
            <a:avLst/>
          </a:prstGeom>
          <a:noFill/>
          <a:ln cap="flat" cmpd="sng" w="19050">
            <a:solidFill>
              <a:schemeClr val="dk2"/>
            </a:solidFill>
            <a:prstDash val="solid"/>
            <a:round/>
            <a:headEnd len="med" w="med" type="none"/>
            <a:tailEnd len="med" w="med" type="none"/>
          </a:ln>
        </p:spPr>
      </p:cxnSp>
      <p:cxnSp>
        <p:nvCxnSpPr>
          <p:cNvPr id="484" name="Google Shape;484;p50"/>
          <p:cNvCxnSpPr/>
          <p:nvPr/>
        </p:nvCxnSpPr>
        <p:spPr>
          <a:xfrm>
            <a:off x="1124626" y="4766934"/>
            <a:ext cx="7227300" cy="0"/>
          </a:xfrm>
          <a:prstGeom prst="straightConnector1">
            <a:avLst/>
          </a:prstGeom>
          <a:noFill/>
          <a:ln cap="flat" cmpd="sng" w="19050">
            <a:solidFill>
              <a:schemeClr val="dk2"/>
            </a:solidFill>
            <a:prstDash val="solid"/>
            <a:round/>
            <a:headEnd len="med" w="med" type="none"/>
            <a:tailEnd len="med" w="med" type="none"/>
          </a:ln>
        </p:spPr>
      </p:cxnSp>
      <p:sp>
        <p:nvSpPr>
          <p:cNvPr id="485" name="Google Shape;485;p50"/>
          <p:cNvSpPr txBox="1"/>
          <p:nvPr/>
        </p:nvSpPr>
        <p:spPr>
          <a:xfrm>
            <a:off x="2255737" y="47346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1</a:t>
            </a:r>
            <a:endParaRPr>
              <a:solidFill>
                <a:srgbClr val="666666"/>
              </a:solidFill>
              <a:latin typeface="Quattrocento Sans"/>
              <a:ea typeface="Quattrocento Sans"/>
              <a:cs typeface="Quattrocento Sans"/>
              <a:sym typeface="Quattrocento Sans"/>
            </a:endParaRPr>
          </a:p>
        </p:txBody>
      </p:sp>
      <p:sp>
        <p:nvSpPr>
          <p:cNvPr id="486" name="Google Shape;486;p50"/>
          <p:cNvSpPr txBox="1"/>
          <p:nvPr/>
        </p:nvSpPr>
        <p:spPr>
          <a:xfrm>
            <a:off x="3972024"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a:t>
            </a:r>
            <a:endParaRPr>
              <a:solidFill>
                <a:srgbClr val="666666"/>
              </a:solidFill>
              <a:latin typeface="Quattrocento Sans"/>
              <a:ea typeface="Quattrocento Sans"/>
              <a:cs typeface="Quattrocento Sans"/>
              <a:sym typeface="Quattrocento Sans"/>
            </a:endParaRPr>
          </a:p>
        </p:txBody>
      </p:sp>
      <p:sp>
        <p:nvSpPr>
          <p:cNvPr id="487" name="Google Shape;487;p50"/>
          <p:cNvSpPr txBox="1"/>
          <p:nvPr/>
        </p:nvSpPr>
        <p:spPr>
          <a:xfrm>
            <a:off x="5410087"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a:t>
            </a:r>
            <a:endParaRPr>
              <a:solidFill>
                <a:srgbClr val="666666"/>
              </a:solidFill>
              <a:latin typeface="Quattrocento Sans"/>
              <a:ea typeface="Quattrocento Sans"/>
              <a:cs typeface="Quattrocento Sans"/>
              <a:sym typeface="Quattrocento Sans"/>
            </a:endParaRPr>
          </a:p>
        </p:txBody>
      </p:sp>
      <p:cxnSp>
        <p:nvCxnSpPr>
          <p:cNvPr id="488" name="Google Shape;488;p50"/>
          <p:cNvCxnSpPr/>
          <p:nvPr/>
        </p:nvCxnSpPr>
        <p:spPr>
          <a:xfrm flipH="1" rot="10800000">
            <a:off x="1968100" y="208850"/>
            <a:ext cx="4129500" cy="4570800"/>
          </a:xfrm>
          <a:prstGeom prst="straightConnector1">
            <a:avLst/>
          </a:prstGeom>
          <a:noFill/>
          <a:ln cap="flat" cmpd="sng" w="19050">
            <a:solidFill>
              <a:srgbClr val="4A86E8"/>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1"/>
          <p:cNvSpPr txBox="1"/>
          <p:nvPr/>
        </p:nvSpPr>
        <p:spPr>
          <a:xfrm>
            <a:off x="63600" y="0"/>
            <a:ext cx="61521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Linear Regression Model Representation</a:t>
            </a:r>
            <a:endParaRPr sz="2300">
              <a:solidFill>
                <a:srgbClr val="666666"/>
              </a:solidFill>
              <a:latin typeface="Quattrocento Sans"/>
              <a:ea typeface="Quattrocento Sans"/>
              <a:cs typeface="Quattrocento Sans"/>
              <a:sym typeface="Quattrocento Sans"/>
            </a:endParaRPr>
          </a:p>
        </p:txBody>
      </p:sp>
      <p:sp>
        <p:nvSpPr>
          <p:cNvPr id="494" name="Google Shape;494;p51"/>
          <p:cNvSpPr txBox="1"/>
          <p:nvPr/>
        </p:nvSpPr>
        <p:spPr>
          <a:xfrm>
            <a:off x="63600" y="558800"/>
            <a:ext cx="9080400" cy="4470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434343"/>
              </a:buClr>
              <a:buSzPts val="1600"/>
              <a:buFont typeface="Quattrocento Sans"/>
              <a:buChar char="-"/>
            </a:pPr>
            <a:r>
              <a:rPr lang="en" sz="1600">
                <a:solidFill>
                  <a:srgbClr val="434343"/>
                </a:solidFill>
                <a:latin typeface="Quattrocento Sans"/>
                <a:ea typeface="Quattrocento Sans"/>
                <a:cs typeface="Quattrocento Sans"/>
                <a:sym typeface="Quattrocento Sans"/>
              </a:rPr>
              <a:t>We need a model to fit the data. </a:t>
            </a:r>
            <a:endParaRPr sz="1600">
              <a:solidFill>
                <a:srgbClr val="434343"/>
              </a:solidFill>
              <a:latin typeface="Quattrocento Sans"/>
              <a:ea typeface="Quattrocento Sans"/>
              <a:cs typeface="Quattrocento Sans"/>
              <a:sym typeface="Quattrocento Sans"/>
            </a:endParaRPr>
          </a:p>
          <a:p>
            <a:pPr indent="-330200" lvl="0" marL="457200" rtl="0" algn="l">
              <a:spcBef>
                <a:spcPts val="0"/>
              </a:spcBef>
              <a:spcAft>
                <a:spcPts val="0"/>
              </a:spcAft>
              <a:buClr>
                <a:srgbClr val="434343"/>
              </a:buClr>
              <a:buSzPts val="1600"/>
              <a:buFont typeface="Quattrocento Sans"/>
              <a:buChar char="-"/>
            </a:pPr>
            <a:r>
              <a:rPr lang="en" sz="1600">
                <a:solidFill>
                  <a:srgbClr val="434343"/>
                </a:solidFill>
                <a:latin typeface="Quattrocento Sans"/>
                <a:ea typeface="Quattrocento Sans"/>
                <a:cs typeface="Quattrocento Sans"/>
                <a:sym typeface="Quattrocento Sans"/>
              </a:rPr>
              <a:t>It is a straight line that best fit the data</a:t>
            </a:r>
            <a:endParaRPr sz="1600">
              <a:solidFill>
                <a:srgbClr val="434343"/>
              </a:solidFill>
              <a:latin typeface="Quattrocento Sans"/>
              <a:ea typeface="Quattrocento Sans"/>
              <a:cs typeface="Quattrocento Sans"/>
              <a:sym typeface="Quattrocento Sans"/>
            </a:endParaRPr>
          </a:p>
          <a:p>
            <a:pPr indent="-330200" lvl="0" marL="457200" rtl="0" algn="l">
              <a:spcBef>
                <a:spcPts val="0"/>
              </a:spcBef>
              <a:spcAft>
                <a:spcPts val="0"/>
              </a:spcAft>
              <a:buClr>
                <a:srgbClr val="434343"/>
              </a:buClr>
              <a:buSzPts val="1600"/>
              <a:buFont typeface="Quattrocento Sans"/>
              <a:buChar char="-"/>
            </a:pPr>
            <a:r>
              <a:t/>
            </a:r>
            <a:endParaRPr sz="1600">
              <a:solidFill>
                <a:srgbClr val="434343"/>
              </a:solidFill>
              <a:latin typeface="Quattrocento Sans"/>
              <a:ea typeface="Quattrocento Sans"/>
              <a:cs typeface="Quattrocento Sans"/>
              <a:sym typeface="Quattrocento Sans"/>
            </a:endParaRPr>
          </a:p>
          <a:p>
            <a:pPr indent="0" lvl="0" marL="0" rtl="0" algn="l">
              <a:spcBef>
                <a:spcPts val="0"/>
              </a:spcBef>
              <a:spcAft>
                <a:spcPts val="0"/>
              </a:spcAft>
              <a:buNone/>
            </a:pPr>
            <a:r>
              <a:rPr lang="en" sz="1600">
                <a:solidFill>
                  <a:srgbClr val="434343"/>
                </a:solidFill>
                <a:latin typeface="Quattrocento Sans"/>
                <a:ea typeface="Quattrocento Sans"/>
                <a:cs typeface="Quattrocento Sans"/>
                <a:sym typeface="Quattrocento Sans"/>
              </a:rPr>
              <a:t>Notations:</a:t>
            </a:r>
            <a:endParaRPr sz="1600">
              <a:solidFill>
                <a:srgbClr val="434343"/>
              </a:solidFill>
              <a:latin typeface="Quattrocento Sans"/>
              <a:ea typeface="Quattrocento Sans"/>
              <a:cs typeface="Quattrocento Sans"/>
              <a:sym typeface="Quattrocento Sans"/>
            </a:endParaRPr>
          </a:p>
          <a:p>
            <a:pPr indent="0" lvl="0" marL="0" rtl="0" algn="l">
              <a:spcBef>
                <a:spcPts val="0"/>
              </a:spcBef>
              <a:spcAft>
                <a:spcPts val="0"/>
              </a:spcAft>
              <a:buNone/>
            </a:pPr>
            <a:r>
              <a:rPr lang="en" sz="1600">
                <a:solidFill>
                  <a:srgbClr val="434343"/>
                </a:solidFill>
                <a:latin typeface="Quattrocento Sans"/>
                <a:ea typeface="Quattrocento Sans"/>
                <a:cs typeface="Quattrocento Sans"/>
                <a:sym typeface="Quattrocento Sans"/>
              </a:rPr>
              <a:t>m = Number of training examples, </a:t>
            </a:r>
            <a:endParaRPr sz="1600">
              <a:solidFill>
                <a:srgbClr val="434343"/>
              </a:solidFill>
              <a:latin typeface="Quattrocento Sans"/>
              <a:ea typeface="Quattrocento Sans"/>
              <a:cs typeface="Quattrocento Sans"/>
              <a:sym typeface="Quattrocento Sans"/>
            </a:endParaRPr>
          </a:p>
          <a:p>
            <a:pPr indent="0" lvl="0" marL="0" rtl="0" algn="l">
              <a:spcBef>
                <a:spcPts val="0"/>
              </a:spcBef>
              <a:spcAft>
                <a:spcPts val="0"/>
              </a:spcAft>
              <a:buNone/>
            </a:pPr>
            <a:r>
              <a:rPr lang="en" sz="1600">
                <a:solidFill>
                  <a:srgbClr val="434343"/>
                </a:solidFill>
                <a:latin typeface="Quattrocento Sans"/>
                <a:ea typeface="Quattrocento Sans"/>
                <a:cs typeface="Quattrocento Sans"/>
                <a:sym typeface="Quattrocento Sans"/>
              </a:rPr>
              <a:t>X = input variable/ features, </a:t>
            </a:r>
            <a:endParaRPr sz="1600">
              <a:solidFill>
                <a:srgbClr val="434343"/>
              </a:solidFill>
              <a:latin typeface="Quattrocento Sans"/>
              <a:ea typeface="Quattrocento Sans"/>
              <a:cs typeface="Quattrocento Sans"/>
              <a:sym typeface="Quattrocento Sans"/>
            </a:endParaRPr>
          </a:p>
          <a:p>
            <a:pPr indent="0" lvl="0" marL="0" rtl="0" algn="l">
              <a:spcBef>
                <a:spcPts val="0"/>
              </a:spcBef>
              <a:spcAft>
                <a:spcPts val="0"/>
              </a:spcAft>
              <a:buNone/>
            </a:pPr>
            <a:r>
              <a:rPr lang="en" sz="1600">
                <a:solidFill>
                  <a:srgbClr val="434343"/>
                </a:solidFill>
                <a:latin typeface="Quattrocento Sans"/>
                <a:ea typeface="Quattrocento Sans"/>
                <a:cs typeface="Quattrocento Sans"/>
                <a:sym typeface="Quattrocento Sans"/>
              </a:rPr>
              <a:t>y = output variable</a:t>
            </a:r>
            <a:endParaRPr sz="1600">
              <a:solidFill>
                <a:srgbClr val="434343"/>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600">
              <a:solidFill>
                <a:srgbClr val="434343"/>
              </a:solidFill>
              <a:latin typeface="Quattrocento Sans"/>
              <a:ea typeface="Quattrocento Sans"/>
              <a:cs typeface="Quattrocento Sans"/>
              <a:sym typeface="Quattrocento Sans"/>
            </a:endParaRPr>
          </a:p>
          <a:p>
            <a:pPr indent="0" lvl="0" marL="0" rtl="0" algn="l">
              <a:spcBef>
                <a:spcPts val="0"/>
              </a:spcBef>
              <a:spcAft>
                <a:spcPts val="0"/>
              </a:spcAft>
              <a:buNone/>
            </a:pPr>
            <a:r>
              <a:rPr i="1" lang="en" sz="1600">
                <a:solidFill>
                  <a:srgbClr val="434343"/>
                </a:solidFill>
                <a:latin typeface="Quattrocento Sans"/>
                <a:ea typeface="Quattrocento Sans"/>
                <a:cs typeface="Quattrocento Sans"/>
                <a:sym typeface="Quattrocento Sans"/>
              </a:rPr>
              <a:t>(x</a:t>
            </a:r>
            <a:r>
              <a:rPr baseline="30000" i="1" lang="en" sz="1600">
                <a:solidFill>
                  <a:srgbClr val="434343"/>
                </a:solidFill>
                <a:latin typeface="Quattrocento Sans"/>
                <a:ea typeface="Quattrocento Sans"/>
                <a:cs typeface="Quattrocento Sans"/>
                <a:sym typeface="Quattrocento Sans"/>
              </a:rPr>
              <a:t>i</a:t>
            </a:r>
            <a:r>
              <a:rPr i="1" lang="en" sz="1600">
                <a:solidFill>
                  <a:srgbClr val="434343"/>
                </a:solidFill>
                <a:latin typeface="Quattrocento Sans"/>
                <a:ea typeface="Quattrocento Sans"/>
                <a:cs typeface="Quattrocento Sans"/>
                <a:sym typeface="Quattrocento Sans"/>
              </a:rPr>
              <a:t>,y</a:t>
            </a:r>
            <a:r>
              <a:rPr baseline="30000" i="1" lang="en" sz="1600">
                <a:solidFill>
                  <a:srgbClr val="434343"/>
                </a:solidFill>
                <a:latin typeface="Quattrocento Sans"/>
                <a:ea typeface="Quattrocento Sans"/>
                <a:cs typeface="Quattrocento Sans"/>
                <a:sym typeface="Quattrocento Sans"/>
              </a:rPr>
              <a:t>i</a:t>
            </a:r>
            <a:r>
              <a:rPr i="1" lang="en" sz="1600">
                <a:solidFill>
                  <a:srgbClr val="434343"/>
                </a:solidFill>
                <a:latin typeface="Quattrocento Sans"/>
                <a:ea typeface="Quattrocento Sans"/>
                <a:cs typeface="Quattrocento Sans"/>
                <a:sym typeface="Quattrocento Sans"/>
              </a:rPr>
              <a:t>)</a:t>
            </a:r>
            <a:r>
              <a:rPr lang="en" sz="1600">
                <a:solidFill>
                  <a:srgbClr val="434343"/>
                </a:solidFill>
                <a:latin typeface="Quattrocento Sans"/>
                <a:ea typeface="Quattrocento Sans"/>
                <a:cs typeface="Quattrocento Sans"/>
                <a:sym typeface="Quattrocento Sans"/>
              </a:rPr>
              <a:t> = i</a:t>
            </a:r>
            <a:r>
              <a:rPr baseline="30000" lang="en" sz="1600">
                <a:solidFill>
                  <a:srgbClr val="434343"/>
                </a:solidFill>
                <a:latin typeface="Quattrocento Sans"/>
                <a:ea typeface="Quattrocento Sans"/>
                <a:cs typeface="Quattrocento Sans"/>
                <a:sym typeface="Quattrocento Sans"/>
              </a:rPr>
              <a:t>th</a:t>
            </a:r>
            <a:r>
              <a:rPr lang="en" sz="1600">
                <a:solidFill>
                  <a:srgbClr val="434343"/>
                </a:solidFill>
                <a:latin typeface="Quattrocento Sans"/>
                <a:ea typeface="Quattrocento Sans"/>
                <a:cs typeface="Quattrocento Sans"/>
                <a:sym typeface="Quattrocento Sans"/>
              </a:rPr>
              <a:t> training example</a:t>
            </a:r>
            <a:endParaRPr sz="1600">
              <a:solidFill>
                <a:srgbClr val="434343"/>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600">
              <a:solidFill>
                <a:srgbClr val="434343"/>
              </a:solidFill>
              <a:latin typeface="Quattrocento Sans"/>
              <a:ea typeface="Quattrocento Sans"/>
              <a:cs typeface="Quattrocento Sans"/>
              <a:sym typeface="Quattrocento Sans"/>
            </a:endParaRPr>
          </a:p>
          <a:p>
            <a:pPr indent="0" lvl="0" marL="0" rtl="0" algn="l">
              <a:spcBef>
                <a:spcPts val="0"/>
              </a:spcBef>
              <a:spcAft>
                <a:spcPts val="0"/>
              </a:spcAft>
              <a:buNone/>
            </a:pPr>
            <a:r>
              <a:rPr lang="en" sz="1600">
                <a:solidFill>
                  <a:srgbClr val="434343"/>
                </a:solidFill>
                <a:highlight>
                  <a:srgbClr val="9FC5E8"/>
                </a:highlight>
                <a:latin typeface="Quattrocento Sans"/>
                <a:ea typeface="Quattrocento Sans"/>
                <a:cs typeface="Quattrocento Sans"/>
                <a:sym typeface="Quattrocento Sans"/>
              </a:rPr>
              <a:t>h : X → y</a:t>
            </a:r>
            <a:r>
              <a:rPr lang="en" sz="1600">
                <a:solidFill>
                  <a:srgbClr val="434343"/>
                </a:solidFill>
                <a:latin typeface="Quattrocento Sans"/>
                <a:ea typeface="Quattrocento Sans"/>
                <a:cs typeface="Quattrocento Sans"/>
                <a:sym typeface="Quattrocento Sans"/>
              </a:rPr>
              <a:t> so that h(x) is a good predictor for the corresponding value of y</a:t>
            </a:r>
            <a:endParaRPr sz="1600">
              <a:solidFill>
                <a:srgbClr val="434343"/>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en" sz="1600">
                <a:solidFill>
                  <a:srgbClr val="434343"/>
                </a:solidFill>
                <a:latin typeface="Quattrocento Sans"/>
                <a:ea typeface="Quattrocento Sans"/>
                <a:cs typeface="Quattrocento Sans"/>
                <a:sym typeface="Quattrocento Sans"/>
              </a:rPr>
              <a:t>// h is the decision function, the value given by h is decision score.</a:t>
            </a:r>
            <a:endParaRPr sz="1600">
              <a:solidFill>
                <a:srgbClr val="434343"/>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600">
              <a:solidFill>
                <a:srgbClr val="434343"/>
              </a:solidFill>
              <a:latin typeface="Quattrocento Sans"/>
              <a:ea typeface="Quattrocento Sans"/>
              <a:cs typeface="Quattrocento Sans"/>
              <a:sym typeface="Quattrocento Sans"/>
            </a:endParaRPr>
          </a:p>
          <a:p>
            <a:pPr indent="0" lvl="0" marL="0" rtl="0" algn="l">
              <a:spcBef>
                <a:spcPts val="0"/>
              </a:spcBef>
              <a:spcAft>
                <a:spcPts val="0"/>
              </a:spcAft>
              <a:buNone/>
            </a:pPr>
            <a:r>
              <a:rPr lang="en" sz="1600">
                <a:solidFill>
                  <a:srgbClr val="434343"/>
                </a:solidFill>
                <a:latin typeface="Quattrocento Sans"/>
                <a:ea typeface="Quattrocento Sans"/>
                <a:cs typeface="Quattrocento Sans"/>
                <a:sym typeface="Quattrocento Sans"/>
              </a:rPr>
              <a:t>                                 	h</a:t>
            </a:r>
            <a:r>
              <a:rPr baseline="-25000" lang="en" sz="2000">
                <a:solidFill>
                  <a:srgbClr val="666666"/>
                </a:solidFill>
                <a:latin typeface="Quattrocento Sans"/>
                <a:ea typeface="Quattrocento Sans"/>
                <a:cs typeface="Quattrocento Sans"/>
                <a:sym typeface="Quattrocento Sans"/>
              </a:rPr>
              <a:t>θ</a:t>
            </a:r>
            <a:r>
              <a:rPr lang="en" sz="1600">
                <a:solidFill>
                  <a:srgbClr val="434343"/>
                </a:solidFill>
                <a:latin typeface="Quattrocento Sans"/>
                <a:ea typeface="Quattrocento Sans"/>
                <a:cs typeface="Quattrocento Sans"/>
                <a:sym typeface="Quattrocento Sans"/>
              </a:rPr>
              <a:t>(x) = </a:t>
            </a:r>
            <a:r>
              <a:rPr lang="en" sz="2000">
                <a:solidFill>
                  <a:srgbClr val="666666"/>
                </a:solidFill>
                <a:latin typeface="Quattrocento Sans"/>
                <a:ea typeface="Quattrocento Sans"/>
                <a:cs typeface="Quattrocento Sans"/>
                <a:sym typeface="Quattrocento Sans"/>
              </a:rPr>
              <a:t>θ</a:t>
            </a:r>
            <a:r>
              <a:rPr baseline="-25000" lang="en" sz="1600">
                <a:solidFill>
                  <a:srgbClr val="434343"/>
                </a:solidFill>
                <a:latin typeface="Quattrocento Sans"/>
                <a:ea typeface="Quattrocento Sans"/>
                <a:cs typeface="Quattrocento Sans"/>
                <a:sym typeface="Quattrocento Sans"/>
              </a:rPr>
              <a:t>0</a:t>
            </a:r>
            <a:r>
              <a:rPr lang="en" sz="1600">
                <a:solidFill>
                  <a:srgbClr val="434343"/>
                </a:solidFill>
                <a:latin typeface="Quattrocento Sans"/>
                <a:ea typeface="Quattrocento Sans"/>
                <a:cs typeface="Quattrocento Sans"/>
                <a:sym typeface="Quattrocento Sans"/>
              </a:rPr>
              <a:t> + </a:t>
            </a:r>
            <a:r>
              <a:rPr lang="en" sz="2000">
                <a:solidFill>
                  <a:srgbClr val="666666"/>
                </a:solidFill>
                <a:latin typeface="Quattrocento Sans"/>
                <a:ea typeface="Quattrocento Sans"/>
                <a:cs typeface="Quattrocento Sans"/>
                <a:sym typeface="Quattrocento Sans"/>
              </a:rPr>
              <a:t>θ</a:t>
            </a:r>
            <a:r>
              <a:rPr baseline="-25000" lang="en" sz="1600">
                <a:solidFill>
                  <a:srgbClr val="434343"/>
                </a:solidFill>
                <a:latin typeface="Quattrocento Sans"/>
                <a:ea typeface="Quattrocento Sans"/>
                <a:cs typeface="Quattrocento Sans"/>
                <a:sym typeface="Quattrocento Sans"/>
              </a:rPr>
              <a:t>1</a:t>
            </a:r>
            <a:r>
              <a:rPr lang="en" sz="1600">
                <a:solidFill>
                  <a:srgbClr val="434343"/>
                </a:solidFill>
                <a:latin typeface="Quattrocento Sans"/>
                <a:ea typeface="Quattrocento Sans"/>
                <a:cs typeface="Quattrocento Sans"/>
                <a:sym typeface="Quattrocento Sans"/>
              </a:rPr>
              <a:t>.x , //w</a:t>
            </a:r>
            <a:r>
              <a:rPr baseline="-25000" lang="en" sz="1600">
                <a:solidFill>
                  <a:srgbClr val="434343"/>
                </a:solidFill>
                <a:latin typeface="Quattrocento Sans"/>
                <a:ea typeface="Quattrocento Sans"/>
                <a:cs typeface="Quattrocento Sans"/>
                <a:sym typeface="Quattrocento Sans"/>
              </a:rPr>
              <a:t>0</a:t>
            </a:r>
            <a:r>
              <a:rPr lang="en" sz="1600">
                <a:solidFill>
                  <a:srgbClr val="434343"/>
                </a:solidFill>
                <a:latin typeface="Quattrocento Sans"/>
                <a:ea typeface="Quattrocento Sans"/>
                <a:cs typeface="Quattrocento Sans"/>
                <a:sym typeface="Quattrocento Sans"/>
              </a:rPr>
              <a:t> and w</a:t>
            </a:r>
            <a:r>
              <a:rPr baseline="-25000" lang="en" sz="1600">
                <a:solidFill>
                  <a:srgbClr val="434343"/>
                </a:solidFill>
                <a:latin typeface="Quattrocento Sans"/>
                <a:ea typeface="Quattrocento Sans"/>
                <a:cs typeface="Quattrocento Sans"/>
                <a:sym typeface="Quattrocento Sans"/>
              </a:rPr>
              <a:t>1</a:t>
            </a:r>
            <a:r>
              <a:rPr lang="en" sz="1600">
                <a:solidFill>
                  <a:srgbClr val="434343"/>
                </a:solidFill>
                <a:latin typeface="Quattrocento Sans"/>
                <a:ea typeface="Quattrocento Sans"/>
                <a:cs typeface="Quattrocento Sans"/>
                <a:sym typeface="Quattrocento Sans"/>
              </a:rPr>
              <a:t>  decides the position of the line </a:t>
            </a:r>
            <a:endParaRPr sz="1600">
              <a:solidFill>
                <a:srgbClr val="434343"/>
              </a:solidFill>
              <a:latin typeface="Quattrocento Sans"/>
              <a:ea typeface="Quattrocento Sans"/>
              <a:cs typeface="Quattrocento Sans"/>
              <a:sym typeface="Quattrocento Sans"/>
            </a:endParaRPr>
          </a:p>
          <a:p>
            <a:pPr indent="0" lvl="0" marL="0" rtl="0" algn="l">
              <a:spcBef>
                <a:spcPts val="0"/>
              </a:spcBef>
              <a:spcAft>
                <a:spcPts val="0"/>
              </a:spcAft>
              <a:buNone/>
            </a:pPr>
            <a:r>
              <a:rPr lang="en" sz="1600">
                <a:solidFill>
                  <a:srgbClr val="434343"/>
                </a:solidFill>
                <a:latin typeface="Quattrocento Sans"/>
                <a:ea typeface="Quattrocento Sans"/>
                <a:cs typeface="Quattrocento Sans"/>
                <a:sym typeface="Quattrocento Sans"/>
              </a:rPr>
              <a:t>(seperating line between two classes in case of classification) and (predictive line crossing the data points in case of regression)</a:t>
            </a:r>
            <a:endParaRPr sz="1600">
              <a:solidFill>
                <a:srgbClr val="434343"/>
              </a:solidFill>
              <a:latin typeface="Quattrocento Sans"/>
              <a:ea typeface="Quattrocento Sans"/>
              <a:cs typeface="Quattrocento Sans"/>
              <a:sym typeface="Quattrocento Sans"/>
            </a:endParaRPr>
          </a:p>
          <a:p>
            <a:pPr indent="0" lvl="0" marL="0" rtl="0" algn="l">
              <a:spcBef>
                <a:spcPts val="0"/>
              </a:spcBef>
              <a:spcAft>
                <a:spcPts val="0"/>
              </a:spcAft>
              <a:buNone/>
            </a:pPr>
            <a:r>
              <a:rPr lang="en" sz="1600">
                <a:solidFill>
                  <a:srgbClr val="434343"/>
                </a:solidFill>
                <a:latin typeface="Quattrocento Sans"/>
                <a:ea typeface="Quattrocento Sans"/>
                <a:cs typeface="Quattrocento Sans"/>
                <a:sym typeface="Quattrocento Sans"/>
              </a:rPr>
              <a:t>Here </a:t>
            </a:r>
            <a:r>
              <a:rPr lang="en" sz="2000">
                <a:solidFill>
                  <a:srgbClr val="666666"/>
                </a:solidFill>
                <a:latin typeface="Quattrocento Sans"/>
                <a:ea typeface="Quattrocento Sans"/>
                <a:cs typeface="Quattrocento Sans"/>
                <a:sym typeface="Quattrocento Sans"/>
              </a:rPr>
              <a:t>θ</a:t>
            </a:r>
            <a:r>
              <a:rPr baseline="-25000" lang="en" sz="1600">
                <a:solidFill>
                  <a:srgbClr val="434343"/>
                </a:solidFill>
                <a:latin typeface="Quattrocento Sans"/>
                <a:ea typeface="Quattrocento Sans"/>
                <a:cs typeface="Quattrocento Sans"/>
                <a:sym typeface="Quattrocento Sans"/>
              </a:rPr>
              <a:t>0</a:t>
            </a:r>
            <a:r>
              <a:rPr lang="en" sz="1600">
                <a:solidFill>
                  <a:srgbClr val="434343"/>
                </a:solidFill>
                <a:latin typeface="Quattrocento Sans"/>
                <a:ea typeface="Quattrocento Sans"/>
                <a:cs typeface="Quattrocento Sans"/>
                <a:sym typeface="Quattrocento Sans"/>
              </a:rPr>
              <a:t> is intercept, which is value of y at x=0 and </a:t>
            </a:r>
            <a:r>
              <a:rPr lang="en" sz="2000">
                <a:solidFill>
                  <a:srgbClr val="666666"/>
                </a:solidFill>
                <a:latin typeface="Quattrocento Sans"/>
                <a:ea typeface="Quattrocento Sans"/>
                <a:cs typeface="Quattrocento Sans"/>
                <a:sym typeface="Quattrocento Sans"/>
              </a:rPr>
              <a:t>θ</a:t>
            </a:r>
            <a:r>
              <a:rPr baseline="-25000" lang="en" sz="1600">
                <a:solidFill>
                  <a:srgbClr val="434343"/>
                </a:solidFill>
                <a:latin typeface="Quattrocento Sans"/>
                <a:ea typeface="Quattrocento Sans"/>
                <a:cs typeface="Quattrocento Sans"/>
                <a:sym typeface="Quattrocento Sans"/>
              </a:rPr>
              <a:t>1</a:t>
            </a:r>
            <a:r>
              <a:rPr lang="en" sz="1600">
                <a:solidFill>
                  <a:srgbClr val="434343"/>
                </a:solidFill>
                <a:latin typeface="Quattrocento Sans"/>
                <a:ea typeface="Quattrocento Sans"/>
                <a:cs typeface="Quattrocento Sans"/>
                <a:sym typeface="Quattrocento Sans"/>
              </a:rPr>
              <a:t> is slope of the line.</a:t>
            </a:r>
            <a:endParaRPr sz="1600">
              <a:solidFill>
                <a:srgbClr val="434343"/>
              </a:solidFill>
              <a:latin typeface="Quattrocento Sans"/>
              <a:ea typeface="Quattrocento Sans"/>
              <a:cs typeface="Quattrocento Sans"/>
              <a:sym typeface="Quattrocento Sans"/>
            </a:endParaRPr>
          </a:p>
        </p:txBody>
      </p:sp>
      <p:pic>
        <p:nvPicPr>
          <p:cNvPr id="495" name="Google Shape;495;p51"/>
          <p:cNvPicPr preferRelativeResize="0"/>
          <p:nvPr/>
        </p:nvPicPr>
        <p:blipFill rotWithShape="1">
          <a:blip r:embed="rId3">
            <a:alphaModFix/>
          </a:blip>
          <a:srcRect b="4104" l="18311" r="15869" t="0"/>
          <a:stretch/>
        </p:blipFill>
        <p:spPr>
          <a:xfrm>
            <a:off x="5511800" y="266700"/>
            <a:ext cx="2730500" cy="2618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2"/>
          <p:cNvSpPr txBox="1"/>
          <p:nvPr/>
        </p:nvSpPr>
        <p:spPr>
          <a:xfrm>
            <a:off x="63600" y="0"/>
            <a:ext cx="61521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Clr>
                <a:schemeClr val="dk1"/>
              </a:buClr>
              <a:buSzPts val="1100"/>
              <a:buFont typeface="Arial"/>
              <a:buNone/>
            </a:pPr>
            <a:r>
              <a:rPr lang="en" sz="2200">
                <a:solidFill>
                  <a:srgbClr val="666666"/>
                </a:solidFill>
                <a:latin typeface="Quattrocento Sans"/>
                <a:ea typeface="Quattrocento Sans"/>
                <a:cs typeface="Quattrocento Sans"/>
                <a:sym typeface="Quattrocento Sans"/>
              </a:rPr>
              <a:t>More Generic: Linear Regression Model Representation</a:t>
            </a:r>
            <a:endParaRPr sz="2300">
              <a:solidFill>
                <a:srgbClr val="666666"/>
              </a:solidFill>
              <a:latin typeface="Quattrocento Sans"/>
              <a:ea typeface="Quattrocento Sans"/>
              <a:cs typeface="Quattrocento Sans"/>
              <a:sym typeface="Quattrocento Sans"/>
            </a:endParaRPr>
          </a:p>
          <a:p>
            <a:pPr indent="0" lvl="0" marL="0" rtl="0" algn="l">
              <a:lnSpc>
                <a:spcPct val="117999"/>
              </a:lnSpc>
              <a:spcBef>
                <a:spcPts val="0"/>
              </a:spcBef>
              <a:spcAft>
                <a:spcPts val="0"/>
              </a:spcAft>
              <a:buNone/>
            </a:pPr>
            <a:r>
              <a:t/>
            </a:r>
            <a:endParaRPr sz="2200">
              <a:solidFill>
                <a:srgbClr val="666666"/>
              </a:solidFill>
              <a:latin typeface="Quattrocento Sans"/>
              <a:ea typeface="Quattrocento Sans"/>
              <a:cs typeface="Quattrocento Sans"/>
              <a:sym typeface="Quattrocento Sans"/>
            </a:endParaRPr>
          </a:p>
        </p:txBody>
      </p:sp>
      <p:sp>
        <p:nvSpPr>
          <p:cNvPr id="501" name="Google Shape;501;p52"/>
          <p:cNvSpPr txBox="1"/>
          <p:nvPr/>
        </p:nvSpPr>
        <p:spPr>
          <a:xfrm>
            <a:off x="31800" y="723900"/>
            <a:ext cx="9080400" cy="12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66666"/>
                </a:solidFill>
                <a:latin typeface="Quattrocento Sans"/>
                <a:ea typeface="Quattrocento Sans"/>
                <a:cs typeface="Quattrocento Sans"/>
                <a:sym typeface="Quattrocento Sans"/>
              </a:rPr>
              <a:t>h</a:t>
            </a:r>
            <a:r>
              <a:rPr baseline="-25000" lang="en" sz="2000">
                <a:solidFill>
                  <a:srgbClr val="666666"/>
                </a:solidFill>
                <a:latin typeface="Quattrocento Sans"/>
                <a:ea typeface="Quattrocento Sans"/>
                <a:cs typeface="Quattrocento Sans"/>
                <a:sym typeface="Quattrocento Sans"/>
              </a:rPr>
              <a:t>θ</a:t>
            </a:r>
            <a:r>
              <a:rPr lang="en" sz="2000">
                <a:solidFill>
                  <a:srgbClr val="666666"/>
                </a:solidFill>
                <a:latin typeface="Quattrocento Sans"/>
                <a:ea typeface="Quattrocento Sans"/>
                <a:cs typeface="Quattrocento Sans"/>
                <a:sym typeface="Quattrocento Sans"/>
              </a:rPr>
              <a:t>(x) = θ</a:t>
            </a:r>
            <a:r>
              <a:rPr baseline="-25000" lang="en" sz="2000">
                <a:solidFill>
                  <a:srgbClr val="666666"/>
                </a:solidFill>
                <a:latin typeface="Quattrocento Sans"/>
                <a:ea typeface="Quattrocento Sans"/>
                <a:cs typeface="Quattrocento Sans"/>
                <a:sym typeface="Quattrocento Sans"/>
              </a:rPr>
              <a:t>0</a:t>
            </a:r>
            <a:r>
              <a:rPr lang="en" sz="2000">
                <a:solidFill>
                  <a:srgbClr val="666666"/>
                </a:solidFill>
                <a:latin typeface="Quattrocento Sans"/>
                <a:ea typeface="Quattrocento Sans"/>
                <a:cs typeface="Quattrocento Sans"/>
                <a:sym typeface="Quattrocento Sans"/>
              </a:rPr>
              <a:t> + θ</a:t>
            </a:r>
            <a:r>
              <a:rPr baseline="-25000" lang="en" sz="2000">
                <a:solidFill>
                  <a:srgbClr val="666666"/>
                </a:solidFill>
                <a:latin typeface="Quattrocento Sans"/>
                <a:ea typeface="Quattrocento Sans"/>
                <a:cs typeface="Quattrocento Sans"/>
                <a:sym typeface="Quattrocento Sans"/>
              </a:rPr>
              <a:t>1</a:t>
            </a:r>
            <a:r>
              <a:rPr lang="en" sz="2000">
                <a:solidFill>
                  <a:srgbClr val="666666"/>
                </a:solidFill>
                <a:latin typeface="Quattrocento Sans"/>
                <a:ea typeface="Quattrocento Sans"/>
                <a:cs typeface="Quattrocento Sans"/>
                <a:sym typeface="Quattrocento Sans"/>
              </a:rPr>
              <a:t>x</a:t>
            </a:r>
            <a:r>
              <a:rPr baseline="-25000" lang="en" sz="2000">
                <a:solidFill>
                  <a:srgbClr val="666666"/>
                </a:solidFill>
                <a:latin typeface="Quattrocento Sans"/>
                <a:ea typeface="Quattrocento Sans"/>
                <a:cs typeface="Quattrocento Sans"/>
                <a:sym typeface="Quattrocento Sans"/>
              </a:rPr>
              <a:t>1</a:t>
            </a:r>
            <a:r>
              <a:rPr lang="en" sz="2000">
                <a:solidFill>
                  <a:srgbClr val="666666"/>
                </a:solidFill>
                <a:latin typeface="Quattrocento Sans"/>
                <a:ea typeface="Quattrocento Sans"/>
                <a:cs typeface="Quattrocento Sans"/>
                <a:sym typeface="Quattrocento Sans"/>
              </a:rPr>
              <a:t> + θ</a:t>
            </a:r>
            <a:r>
              <a:rPr baseline="-25000" lang="en" sz="2000">
                <a:solidFill>
                  <a:srgbClr val="666666"/>
                </a:solidFill>
                <a:latin typeface="Quattrocento Sans"/>
                <a:ea typeface="Quattrocento Sans"/>
                <a:cs typeface="Quattrocento Sans"/>
                <a:sym typeface="Quattrocento Sans"/>
              </a:rPr>
              <a:t>2</a:t>
            </a:r>
            <a:r>
              <a:rPr lang="en" sz="2000">
                <a:solidFill>
                  <a:srgbClr val="666666"/>
                </a:solidFill>
                <a:latin typeface="Quattrocento Sans"/>
                <a:ea typeface="Quattrocento Sans"/>
                <a:cs typeface="Quattrocento Sans"/>
                <a:sym typeface="Quattrocento Sans"/>
              </a:rPr>
              <a:t>x</a:t>
            </a:r>
            <a:r>
              <a:rPr baseline="-25000" lang="en" sz="2000">
                <a:solidFill>
                  <a:srgbClr val="666666"/>
                </a:solidFill>
                <a:latin typeface="Quattrocento Sans"/>
                <a:ea typeface="Quattrocento Sans"/>
                <a:cs typeface="Quattrocento Sans"/>
                <a:sym typeface="Quattrocento Sans"/>
              </a:rPr>
              <a:t>2</a:t>
            </a:r>
            <a:r>
              <a:rPr lang="en" sz="2000">
                <a:solidFill>
                  <a:srgbClr val="666666"/>
                </a:solidFill>
                <a:latin typeface="Quattrocento Sans"/>
                <a:ea typeface="Quattrocento Sans"/>
                <a:cs typeface="Quattrocento Sans"/>
                <a:sym typeface="Quattrocento Sans"/>
              </a:rPr>
              <a:t>   // Two features x</a:t>
            </a:r>
            <a:r>
              <a:rPr baseline="-25000" lang="en" sz="2000">
                <a:solidFill>
                  <a:srgbClr val="666666"/>
                </a:solidFill>
                <a:latin typeface="Quattrocento Sans"/>
                <a:ea typeface="Quattrocento Sans"/>
                <a:cs typeface="Quattrocento Sans"/>
                <a:sym typeface="Quattrocento Sans"/>
              </a:rPr>
              <a:t>1</a:t>
            </a:r>
            <a:r>
              <a:rPr lang="en" sz="2000">
                <a:solidFill>
                  <a:srgbClr val="666666"/>
                </a:solidFill>
                <a:latin typeface="Quattrocento Sans"/>
                <a:ea typeface="Quattrocento Sans"/>
                <a:cs typeface="Quattrocento Sans"/>
                <a:sym typeface="Quattrocento Sans"/>
              </a:rPr>
              <a:t> and x</a:t>
            </a:r>
            <a:r>
              <a:rPr baseline="-25000" lang="en" sz="2000">
                <a:solidFill>
                  <a:srgbClr val="666666"/>
                </a:solidFill>
                <a:latin typeface="Quattrocento Sans"/>
                <a:ea typeface="Quattrocento Sans"/>
                <a:cs typeface="Quattrocento Sans"/>
                <a:sym typeface="Quattrocento Sans"/>
              </a:rPr>
              <a:t>2</a:t>
            </a:r>
            <a:endParaRPr baseline="-25000" sz="2000">
              <a:solidFill>
                <a:srgbClr val="666666"/>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2000">
              <a:solidFill>
                <a:srgbClr val="666666"/>
              </a:solidFill>
              <a:latin typeface="Quattrocento Sans"/>
              <a:ea typeface="Quattrocento Sans"/>
              <a:cs typeface="Quattrocento Sans"/>
              <a:sym typeface="Quattrocento Sans"/>
            </a:endParaRPr>
          </a:p>
          <a:p>
            <a:pPr indent="0" lvl="0" marL="0" rtl="0" algn="l">
              <a:spcBef>
                <a:spcPts val="0"/>
              </a:spcBef>
              <a:spcAft>
                <a:spcPts val="0"/>
              </a:spcAft>
              <a:buNone/>
            </a:pPr>
            <a:r>
              <a:rPr lang="en" sz="2000">
                <a:solidFill>
                  <a:srgbClr val="666666"/>
                </a:solidFill>
                <a:latin typeface="Quattrocento Sans"/>
                <a:ea typeface="Quattrocento Sans"/>
                <a:cs typeface="Quattrocento Sans"/>
                <a:sym typeface="Quattrocento Sans"/>
              </a:rPr>
              <a:t>h</a:t>
            </a:r>
            <a:r>
              <a:rPr baseline="-25000" lang="en" sz="2000">
                <a:solidFill>
                  <a:srgbClr val="666666"/>
                </a:solidFill>
                <a:latin typeface="Quattrocento Sans"/>
                <a:ea typeface="Quattrocento Sans"/>
                <a:cs typeface="Quattrocento Sans"/>
                <a:sym typeface="Quattrocento Sans"/>
              </a:rPr>
              <a:t>θ</a:t>
            </a:r>
            <a:r>
              <a:rPr lang="en" sz="2000">
                <a:solidFill>
                  <a:srgbClr val="666666"/>
                </a:solidFill>
                <a:latin typeface="Quattrocento Sans"/>
                <a:ea typeface="Quattrocento Sans"/>
                <a:cs typeface="Quattrocento Sans"/>
                <a:sym typeface="Quattrocento Sans"/>
              </a:rPr>
              <a:t>(x) = θ</a:t>
            </a:r>
            <a:r>
              <a:rPr baseline="-25000" lang="en" sz="2000">
                <a:solidFill>
                  <a:srgbClr val="666666"/>
                </a:solidFill>
                <a:latin typeface="Quattrocento Sans"/>
                <a:ea typeface="Quattrocento Sans"/>
                <a:cs typeface="Quattrocento Sans"/>
                <a:sym typeface="Quattrocento Sans"/>
              </a:rPr>
              <a:t>0</a:t>
            </a:r>
            <a:r>
              <a:rPr lang="en" sz="2000">
                <a:solidFill>
                  <a:srgbClr val="666666"/>
                </a:solidFill>
                <a:latin typeface="Quattrocento Sans"/>
                <a:ea typeface="Quattrocento Sans"/>
                <a:cs typeface="Quattrocento Sans"/>
                <a:sym typeface="Quattrocento Sans"/>
              </a:rPr>
              <a:t> + θ</a:t>
            </a:r>
            <a:r>
              <a:rPr baseline="-25000" lang="en" sz="2000">
                <a:solidFill>
                  <a:srgbClr val="666666"/>
                </a:solidFill>
                <a:latin typeface="Quattrocento Sans"/>
                <a:ea typeface="Quattrocento Sans"/>
                <a:cs typeface="Quattrocento Sans"/>
                <a:sym typeface="Quattrocento Sans"/>
              </a:rPr>
              <a:t>1</a:t>
            </a:r>
            <a:r>
              <a:rPr lang="en" sz="2000">
                <a:solidFill>
                  <a:srgbClr val="666666"/>
                </a:solidFill>
                <a:latin typeface="Quattrocento Sans"/>
                <a:ea typeface="Quattrocento Sans"/>
                <a:cs typeface="Quattrocento Sans"/>
                <a:sym typeface="Quattrocento Sans"/>
              </a:rPr>
              <a:t>x</a:t>
            </a:r>
            <a:r>
              <a:rPr baseline="-25000" lang="en" sz="2000">
                <a:solidFill>
                  <a:srgbClr val="666666"/>
                </a:solidFill>
                <a:latin typeface="Quattrocento Sans"/>
                <a:ea typeface="Quattrocento Sans"/>
                <a:cs typeface="Quattrocento Sans"/>
                <a:sym typeface="Quattrocento Sans"/>
              </a:rPr>
              <a:t>1</a:t>
            </a:r>
            <a:r>
              <a:rPr lang="en" sz="2000">
                <a:solidFill>
                  <a:srgbClr val="666666"/>
                </a:solidFill>
                <a:latin typeface="Quattrocento Sans"/>
                <a:ea typeface="Quattrocento Sans"/>
                <a:cs typeface="Quattrocento Sans"/>
                <a:sym typeface="Quattrocento Sans"/>
              </a:rPr>
              <a:t> + θ</a:t>
            </a:r>
            <a:r>
              <a:rPr baseline="-25000" lang="en" sz="2000">
                <a:solidFill>
                  <a:srgbClr val="666666"/>
                </a:solidFill>
                <a:latin typeface="Quattrocento Sans"/>
                <a:ea typeface="Quattrocento Sans"/>
                <a:cs typeface="Quattrocento Sans"/>
                <a:sym typeface="Quattrocento Sans"/>
              </a:rPr>
              <a:t>2</a:t>
            </a:r>
            <a:r>
              <a:rPr lang="en" sz="2000">
                <a:solidFill>
                  <a:srgbClr val="666666"/>
                </a:solidFill>
                <a:latin typeface="Quattrocento Sans"/>
                <a:ea typeface="Quattrocento Sans"/>
                <a:cs typeface="Quattrocento Sans"/>
                <a:sym typeface="Quattrocento Sans"/>
              </a:rPr>
              <a:t>x</a:t>
            </a:r>
            <a:r>
              <a:rPr baseline="-25000" lang="en" sz="2000">
                <a:solidFill>
                  <a:srgbClr val="666666"/>
                </a:solidFill>
                <a:latin typeface="Quattrocento Sans"/>
                <a:ea typeface="Quattrocento Sans"/>
                <a:cs typeface="Quattrocento Sans"/>
                <a:sym typeface="Quattrocento Sans"/>
              </a:rPr>
              <a:t>2</a:t>
            </a:r>
            <a:r>
              <a:rPr lang="en" sz="2000">
                <a:solidFill>
                  <a:srgbClr val="666666"/>
                </a:solidFill>
                <a:latin typeface="Quattrocento Sans"/>
                <a:ea typeface="Quattrocento Sans"/>
                <a:cs typeface="Quattrocento Sans"/>
                <a:sym typeface="Quattrocento Sans"/>
              </a:rPr>
              <a:t>+θ</a:t>
            </a:r>
            <a:r>
              <a:rPr baseline="-25000" lang="en" sz="2000">
                <a:solidFill>
                  <a:srgbClr val="666666"/>
                </a:solidFill>
                <a:latin typeface="Quattrocento Sans"/>
                <a:ea typeface="Quattrocento Sans"/>
                <a:cs typeface="Quattrocento Sans"/>
                <a:sym typeface="Quattrocento Sans"/>
              </a:rPr>
              <a:t>3</a:t>
            </a:r>
            <a:r>
              <a:rPr lang="en" sz="2000">
                <a:solidFill>
                  <a:srgbClr val="666666"/>
                </a:solidFill>
                <a:latin typeface="Quattrocento Sans"/>
                <a:ea typeface="Quattrocento Sans"/>
                <a:cs typeface="Quattrocento Sans"/>
                <a:sym typeface="Quattrocento Sans"/>
              </a:rPr>
              <a:t>x</a:t>
            </a:r>
            <a:r>
              <a:rPr baseline="-25000" lang="en" sz="2000">
                <a:solidFill>
                  <a:srgbClr val="666666"/>
                </a:solidFill>
                <a:latin typeface="Quattrocento Sans"/>
                <a:ea typeface="Quattrocento Sans"/>
                <a:cs typeface="Quattrocento Sans"/>
                <a:sym typeface="Quattrocento Sans"/>
              </a:rPr>
              <a:t>3</a:t>
            </a:r>
            <a:r>
              <a:rPr lang="en" sz="2000">
                <a:solidFill>
                  <a:srgbClr val="666666"/>
                </a:solidFill>
                <a:latin typeface="Quattrocento Sans"/>
                <a:ea typeface="Quattrocento Sans"/>
                <a:cs typeface="Quattrocento Sans"/>
                <a:sym typeface="Quattrocento Sans"/>
              </a:rPr>
              <a:t>+........ // n number of features x</a:t>
            </a:r>
            <a:r>
              <a:rPr baseline="-25000" lang="en" sz="2000">
                <a:solidFill>
                  <a:srgbClr val="666666"/>
                </a:solidFill>
                <a:latin typeface="Quattrocento Sans"/>
                <a:ea typeface="Quattrocento Sans"/>
                <a:cs typeface="Quattrocento Sans"/>
                <a:sym typeface="Quattrocento Sans"/>
              </a:rPr>
              <a:t>1</a:t>
            </a:r>
            <a:r>
              <a:rPr lang="en" sz="2000">
                <a:solidFill>
                  <a:srgbClr val="666666"/>
                </a:solidFill>
                <a:latin typeface="Quattrocento Sans"/>
                <a:ea typeface="Quattrocento Sans"/>
                <a:cs typeface="Quattrocento Sans"/>
                <a:sym typeface="Quattrocento Sans"/>
              </a:rPr>
              <a:t> and x</a:t>
            </a:r>
            <a:r>
              <a:rPr baseline="-25000" lang="en" sz="2000">
                <a:solidFill>
                  <a:srgbClr val="666666"/>
                </a:solidFill>
                <a:latin typeface="Quattrocento Sans"/>
                <a:ea typeface="Quattrocento Sans"/>
                <a:cs typeface="Quattrocento Sans"/>
                <a:sym typeface="Quattrocento Sans"/>
              </a:rPr>
              <a:t>2</a:t>
            </a:r>
            <a:r>
              <a:rPr lang="en" sz="2000">
                <a:solidFill>
                  <a:srgbClr val="666666"/>
                </a:solidFill>
                <a:latin typeface="Quattrocento Sans"/>
                <a:ea typeface="Quattrocento Sans"/>
                <a:cs typeface="Quattrocento Sans"/>
                <a:sym typeface="Quattrocento Sans"/>
              </a:rPr>
              <a:t> ............ x</a:t>
            </a:r>
            <a:r>
              <a:rPr baseline="-25000" lang="en" sz="2000">
                <a:solidFill>
                  <a:srgbClr val="666666"/>
                </a:solidFill>
                <a:latin typeface="Quattrocento Sans"/>
                <a:ea typeface="Quattrocento Sans"/>
                <a:cs typeface="Quattrocento Sans"/>
                <a:sym typeface="Quattrocento Sans"/>
              </a:rPr>
              <a:t>n</a:t>
            </a:r>
            <a:endParaRPr baseline="-25000" sz="2000">
              <a:solidFill>
                <a:srgbClr val="666666"/>
              </a:solidFill>
              <a:latin typeface="Quattrocento Sans"/>
              <a:ea typeface="Quattrocento Sans"/>
              <a:cs typeface="Quattrocento Sans"/>
              <a:sym typeface="Quattrocento Sans"/>
            </a:endParaRPr>
          </a:p>
        </p:txBody>
      </p:sp>
      <p:pic>
        <p:nvPicPr>
          <p:cNvPr id="502" name="Google Shape;502;p52"/>
          <p:cNvPicPr preferRelativeResize="0"/>
          <p:nvPr/>
        </p:nvPicPr>
        <p:blipFill>
          <a:blip r:embed="rId3">
            <a:alphaModFix/>
          </a:blip>
          <a:stretch>
            <a:fillRect/>
          </a:stretch>
        </p:blipFill>
        <p:spPr>
          <a:xfrm>
            <a:off x="2997200" y="1881000"/>
            <a:ext cx="2077525" cy="709800"/>
          </a:xfrm>
          <a:prstGeom prst="rect">
            <a:avLst/>
          </a:prstGeom>
          <a:noFill/>
          <a:ln>
            <a:noFill/>
          </a:ln>
        </p:spPr>
      </p:pic>
      <p:sp>
        <p:nvSpPr>
          <p:cNvPr id="503" name="Google Shape;503;p52"/>
          <p:cNvSpPr txBox="1"/>
          <p:nvPr/>
        </p:nvSpPr>
        <p:spPr>
          <a:xfrm>
            <a:off x="31800" y="2705100"/>
            <a:ext cx="9080400" cy="18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66666"/>
                </a:solidFill>
              </a:rPr>
              <a:t>In vector form:</a:t>
            </a:r>
            <a:endParaRPr sz="2000">
              <a:solidFill>
                <a:srgbClr val="666666"/>
              </a:solidFill>
            </a:endParaRPr>
          </a:p>
          <a:p>
            <a:pPr indent="0" lvl="0" marL="0" rtl="0" algn="l">
              <a:spcBef>
                <a:spcPts val="0"/>
              </a:spcBef>
              <a:spcAft>
                <a:spcPts val="0"/>
              </a:spcAft>
              <a:buNone/>
            </a:pPr>
            <a:r>
              <a:rPr lang="en" sz="2400">
                <a:solidFill>
                  <a:srgbClr val="666666"/>
                </a:solidFill>
              </a:rPr>
              <a:t> 	</a:t>
            </a:r>
            <a:r>
              <a:rPr lang="en" sz="2000">
                <a:solidFill>
                  <a:srgbClr val="666666"/>
                </a:solidFill>
                <a:latin typeface="Quattrocento Sans"/>
                <a:ea typeface="Quattrocento Sans"/>
                <a:cs typeface="Quattrocento Sans"/>
                <a:sym typeface="Quattrocento Sans"/>
              </a:rPr>
              <a:t>h(x) = θ</a:t>
            </a:r>
            <a:r>
              <a:rPr baseline="30000" lang="en" sz="2000">
                <a:solidFill>
                  <a:srgbClr val="666666"/>
                </a:solidFill>
                <a:latin typeface="Quattrocento Sans"/>
                <a:ea typeface="Quattrocento Sans"/>
                <a:cs typeface="Quattrocento Sans"/>
                <a:sym typeface="Quattrocento Sans"/>
              </a:rPr>
              <a:t>T</a:t>
            </a:r>
            <a:r>
              <a:rPr lang="en" sz="2000">
                <a:solidFill>
                  <a:srgbClr val="666666"/>
                </a:solidFill>
                <a:latin typeface="Quattrocento Sans"/>
                <a:ea typeface="Quattrocento Sans"/>
                <a:cs typeface="Quattrocento Sans"/>
                <a:sym typeface="Quattrocento Sans"/>
              </a:rPr>
              <a:t>x</a:t>
            </a:r>
            <a:r>
              <a:rPr lang="en" sz="2400">
                <a:solidFill>
                  <a:srgbClr val="666666"/>
                </a:solidFill>
              </a:rPr>
              <a:t> </a:t>
            </a:r>
            <a:r>
              <a:rPr lang="en">
                <a:solidFill>
                  <a:srgbClr val="666666"/>
                </a:solidFill>
              </a:rPr>
              <a:t>// θ is the weight vector to be learned, and x is the vector of one training instance </a:t>
            </a:r>
            <a:endParaRPr>
              <a:solidFill>
                <a:srgbClr val="666666"/>
              </a:solidFill>
            </a:endParaRPr>
          </a:p>
          <a:p>
            <a:pPr indent="0" lvl="0" marL="0" rtl="0" algn="l">
              <a:spcBef>
                <a:spcPts val="0"/>
              </a:spcBef>
              <a:spcAft>
                <a:spcPts val="0"/>
              </a:spcAft>
              <a:buNone/>
            </a:pPr>
            <a:r>
              <a:rPr lang="en">
                <a:solidFill>
                  <a:srgbClr val="666666"/>
                </a:solidFill>
              </a:rPr>
              <a:t>				</a:t>
            </a:r>
            <a:endParaRPr>
              <a:solidFill>
                <a:srgbClr val="666666"/>
              </a:solidFill>
            </a:endParaRPr>
          </a:p>
          <a:p>
            <a:pPr indent="0" lvl="0" marL="0" rtl="0" algn="l">
              <a:spcBef>
                <a:spcPts val="0"/>
              </a:spcBef>
              <a:spcAft>
                <a:spcPts val="0"/>
              </a:spcAft>
              <a:buNone/>
            </a:pPr>
            <a:r>
              <a:rPr lang="en" sz="2400">
                <a:solidFill>
                  <a:srgbClr val="666666"/>
                </a:solidFill>
              </a:rPr>
              <a:t>     </a:t>
            </a:r>
            <a:r>
              <a:rPr lang="en" sz="2000">
                <a:solidFill>
                  <a:srgbClr val="666666"/>
                </a:solidFill>
                <a:latin typeface="Quattrocento Sans"/>
                <a:ea typeface="Quattrocento Sans"/>
                <a:cs typeface="Quattrocento Sans"/>
                <a:sym typeface="Quattrocento Sans"/>
              </a:rPr>
              <a:t>h(x) = θ</a:t>
            </a:r>
            <a:r>
              <a:rPr baseline="30000" lang="en" sz="2000">
                <a:solidFill>
                  <a:srgbClr val="666666"/>
                </a:solidFill>
                <a:latin typeface="Quattrocento Sans"/>
                <a:ea typeface="Quattrocento Sans"/>
                <a:cs typeface="Quattrocento Sans"/>
                <a:sym typeface="Quattrocento Sans"/>
              </a:rPr>
              <a:t>T</a:t>
            </a:r>
            <a:r>
              <a:rPr lang="en" sz="2000">
                <a:solidFill>
                  <a:srgbClr val="666666"/>
                </a:solidFill>
                <a:latin typeface="Quattrocento Sans"/>
                <a:ea typeface="Quattrocento Sans"/>
                <a:cs typeface="Quattrocento Sans"/>
                <a:sym typeface="Quattrocento Sans"/>
              </a:rPr>
              <a:t>X</a:t>
            </a:r>
            <a:r>
              <a:rPr lang="en">
                <a:solidFill>
                  <a:srgbClr val="666666"/>
                </a:solidFill>
              </a:rPr>
              <a:t>  // X is the feature matrix for the complete dataset (computing function for all instances), in the classification.ipynb file we are dealing with matrix/vector operations.</a:t>
            </a:r>
            <a:endParaRPr>
              <a:solidFill>
                <a:srgbClr val="666666"/>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cxnSp>
        <p:nvCxnSpPr>
          <p:cNvPr id="508" name="Google Shape;508;p53"/>
          <p:cNvCxnSpPr/>
          <p:nvPr/>
        </p:nvCxnSpPr>
        <p:spPr>
          <a:xfrm rot="10800000">
            <a:off x="1141162" y="121250"/>
            <a:ext cx="0" cy="4647300"/>
          </a:xfrm>
          <a:prstGeom prst="straightConnector1">
            <a:avLst/>
          </a:prstGeom>
          <a:noFill/>
          <a:ln cap="flat" cmpd="sng" w="9525">
            <a:solidFill>
              <a:schemeClr val="dk2"/>
            </a:solidFill>
            <a:prstDash val="solid"/>
            <a:round/>
            <a:headEnd len="med" w="med" type="none"/>
            <a:tailEnd len="med" w="med" type="none"/>
          </a:ln>
        </p:spPr>
      </p:cxnSp>
      <p:cxnSp>
        <p:nvCxnSpPr>
          <p:cNvPr id="509" name="Google Shape;509;p53"/>
          <p:cNvCxnSpPr/>
          <p:nvPr/>
        </p:nvCxnSpPr>
        <p:spPr>
          <a:xfrm>
            <a:off x="1124626" y="4752025"/>
            <a:ext cx="7227300" cy="0"/>
          </a:xfrm>
          <a:prstGeom prst="straightConnector1">
            <a:avLst/>
          </a:prstGeom>
          <a:noFill/>
          <a:ln cap="flat" cmpd="sng" w="9525">
            <a:solidFill>
              <a:schemeClr val="dk2"/>
            </a:solidFill>
            <a:prstDash val="solid"/>
            <a:round/>
            <a:headEnd len="med" w="med" type="none"/>
            <a:tailEnd len="med" w="med" type="none"/>
          </a:ln>
        </p:spPr>
      </p:cxnSp>
      <p:sp>
        <p:nvSpPr>
          <p:cNvPr id="510" name="Google Shape;510;p53"/>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3"/>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3"/>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3"/>
          <p:cNvSpPr txBox="1"/>
          <p:nvPr/>
        </p:nvSpPr>
        <p:spPr>
          <a:xfrm>
            <a:off x="2255737" y="47346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1</a:t>
            </a:r>
            <a:endParaRPr>
              <a:solidFill>
                <a:srgbClr val="666666"/>
              </a:solidFill>
              <a:latin typeface="Quattrocento Sans"/>
              <a:ea typeface="Quattrocento Sans"/>
              <a:cs typeface="Quattrocento Sans"/>
              <a:sym typeface="Quattrocento Sans"/>
            </a:endParaRPr>
          </a:p>
        </p:txBody>
      </p:sp>
      <p:sp>
        <p:nvSpPr>
          <p:cNvPr id="514" name="Google Shape;514;p53"/>
          <p:cNvSpPr txBox="1"/>
          <p:nvPr/>
        </p:nvSpPr>
        <p:spPr>
          <a:xfrm>
            <a:off x="4008337" y="479426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a:t>
            </a:r>
            <a:endParaRPr>
              <a:solidFill>
                <a:srgbClr val="666666"/>
              </a:solidFill>
              <a:latin typeface="Quattrocento Sans"/>
              <a:ea typeface="Quattrocento Sans"/>
              <a:cs typeface="Quattrocento Sans"/>
              <a:sym typeface="Quattrocento Sans"/>
            </a:endParaRPr>
          </a:p>
        </p:txBody>
      </p:sp>
      <p:sp>
        <p:nvSpPr>
          <p:cNvPr id="515" name="Google Shape;515;p53"/>
          <p:cNvSpPr txBox="1"/>
          <p:nvPr/>
        </p:nvSpPr>
        <p:spPr>
          <a:xfrm>
            <a:off x="5486287" y="478776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a:t>
            </a:r>
            <a:endParaRPr>
              <a:solidFill>
                <a:srgbClr val="666666"/>
              </a:solidFill>
              <a:latin typeface="Quattrocento Sans"/>
              <a:ea typeface="Quattrocento Sans"/>
              <a:cs typeface="Quattrocento Sans"/>
              <a:sym typeface="Quattrocento Sans"/>
            </a:endParaRPr>
          </a:p>
        </p:txBody>
      </p:sp>
      <p:sp>
        <p:nvSpPr>
          <p:cNvPr id="516" name="Google Shape;516;p53"/>
          <p:cNvSpPr txBox="1"/>
          <p:nvPr/>
        </p:nvSpPr>
        <p:spPr>
          <a:xfrm>
            <a:off x="7143687"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4</a:t>
            </a:r>
            <a:endParaRPr>
              <a:solidFill>
                <a:srgbClr val="666666"/>
              </a:solidFill>
              <a:latin typeface="Quattrocento Sans"/>
              <a:ea typeface="Quattrocento Sans"/>
              <a:cs typeface="Quattrocento Sans"/>
              <a:sym typeface="Quattrocento Sans"/>
            </a:endParaRPr>
          </a:p>
        </p:txBody>
      </p:sp>
      <p:sp>
        <p:nvSpPr>
          <p:cNvPr id="517" name="Google Shape;517;p53"/>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2010</a:t>
            </a:r>
            <a:endParaRPr>
              <a:solidFill>
                <a:srgbClr val="666666"/>
              </a:solidFill>
              <a:latin typeface="Quattrocento Sans"/>
              <a:ea typeface="Quattrocento Sans"/>
              <a:cs typeface="Quattrocento Sans"/>
              <a:sym typeface="Quattrocento Sans"/>
            </a:endParaRPr>
          </a:p>
        </p:txBody>
      </p:sp>
      <p:sp>
        <p:nvSpPr>
          <p:cNvPr id="518" name="Google Shape;518;p53"/>
          <p:cNvSpPr txBox="1"/>
          <p:nvPr/>
        </p:nvSpPr>
        <p:spPr>
          <a:xfrm>
            <a:off x="3355537" y="2826954"/>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3980</a:t>
            </a:r>
            <a:endParaRPr>
              <a:solidFill>
                <a:srgbClr val="666666"/>
              </a:solidFill>
              <a:latin typeface="Quattrocento Sans"/>
              <a:ea typeface="Quattrocento Sans"/>
              <a:cs typeface="Quattrocento Sans"/>
              <a:sym typeface="Quattrocento Sans"/>
            </a:endParaRPr>
          </a:p>
        </p:txBody>
      </p:sp>
      <p:sp>
        <p:nvSpPr>
          <p:cNvPr id="519" name="Google Shape;519;p53"/>
          <p:cNvSpPr txBox="1"/>
          <p:nvPr/>
        </p:nvSpPr>
        <p:spPr>
          <a:xfrm>
            <a:off x="47766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6020</a:t>
            </a:r>
            <a:endParaRPr>
              <a:solidFill>
                <a:srgbClr val="666666"/>
              </a:solidFill>
              <a:latin typeface="Quattrocento Sans"/>
              <a:ea typeface="Quattrocento Sans"/>
              <a:cs typeface="Quattrocento Sans"/>
              <a:sym typeface="Quattrocento Sans"/>
            </a:endParaRPr>
          </a:p>
        </p:txBody>
      </p:sp>
      <p:cxnSp>
        <p:nvCxnSpPr>
          <p:cNvPr id="520" name="Google Shape;520;p53"/>
          <p:cNvCxnSpPr/>
          <p:nvPr/>
        </p:nvCxnSpPr>
        <p:spPr>
          <a:xfrm flipH="1" rot="10800000">
            <a:off x="2013450" y="2127650"/>
            <a:ext cx="6013800" cy="2620200"/>
          </a:xfrm>
          <a:prstGeom prst="straightConnector1">
            <a:avLst/>
          </a:prstGeom>
          <a:noFill/>
          <a:ln cap="flat" cmpd="sng" w="28575">
            <a:solidFill>
              <a:srgbClr val="4A86E8"/>
            </a:solidFill>
            <a:prstDash val="solid"/>
            <a:round/>
            <a:headEnd len="med" w="med" type="none"/>
            <a:tailEnd len="med" w="med" type="none"/>
          </a:ln>
        </p:spPr>
      </p:cxnSp>
      <p:cxnSp>
        <p:nvCxnSpPr>
          <p:cNvPr id="521" name="Google Shape;521;p53"/>
          <p:cNvCxnSpPr/>
          <p:nvPr/>
        </p:nvCxnSpPr>
        <p:spPr>
          <a:xfrm>
            <a:off x="2428842" y="3635027"/>
            <a:ext cx="0" cy="928200"/>
          </a:xfrm>
          <a:prstGeom prst="straightConnector1">
            <a:avLst/>
          </a:prstGeom>
          <a:noFill/>
          <a:ln cap="flat" cmpd="sng" w="9525">
            <a:solidFill>
              <a:schemeClr val="dk2"/>
            </a:solidFill>
            <a:prstDash val="solid"/>
            <a:round/>
            <a:headEnd len="med" w="med" type="none"/>
            <a:tailEnd len="med" w="med" type="none"/>
          </a:ln>
        </p:spPr>
      </p:cxnSp>
      <p:cxnSp>
        <p:nvCxnSpPr>
          <p:cNvPr id="522" name="Google Shape;522;p53"/>
          <p:cNvCxnSpPr/>
          <p:nvPr/>
        </p:nvCxnSpPr>
        <p:spPr>
          <a:xfrm>
            <a:off x="3967528" y="3003613"/>
            <a:ext cx="0" cy="847500"/>
          </a:xfrm>
          <a:prstGeom prst="straightConnector1">
            <a:avLst/>
          </a:prstGeom>
          <a:noFill/>
          <a:ln cap="flat" cmpd="sng" w="9525">
            <a:solidFill>
              <a:schemeClr val="dk2"/>
            </a:solidFill>
            <a:prstDash val="solid"/>
            <a:round/>
            <a:headEnd len="med" w="med" type="none"/>
            <a:tailEnd len="med" w="med" type="none"/>
          </a:ln>
        </p:spPr>
      </p:cxnSp>
      <p:cxnSp>
        <p:nvCxnSpPr>
          <p:cNvPr id="523" name="Google Shape;523;p53"/>
          <p:cNvCxnSpPr/>
          <p:nvPr/>
        </p:nvCxnSpPr>
        <p:spPr>
          <a:xfrm>
            <a:off x="5484475" y="1670400"/>
            <a:ext cx="0" cy="1547700"/>
          </a:xfrm>
          <a:prstGeom prst="straightConnector1">
            <a:avLst/>
          </a:prstGeom>
          <a:noFill/>
          <a:ln cap="flat" cmpd="sng" w="9525">
            <a:solidFill>
              <a:schemeClr val="dk2"/>
            </a:solidFill>
            <a:prstDash val="solid"/>
            <a:round/>
            <a:headEnd len="med" w="med" type="none"/>
            <a:tailEnd len="med" w="med" type="none"/>
          </a:ln>
        </p:spPr>
      </p:cxnSp>
      <p:sp>
        <p:nvSpPr>
          <p:cNvPr id="524" name="Google Shape;524;p53"/>
          <p:cNvSpPr/>
          <p:nvPr/>
        </p:nvSpPr>
        <p:spPr>
          <a:xfrm>
            <a:off x="2288825" y="3651605"/>
            <a:ext cx="76200" cy="928200"/>
          </a:xfrm>
          <a:prstGeom prst="leftBrace">
            <a:avLst>
              <a:gd fmla="val 70228"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3"/>
          <p:cNvSpPr/>
          <p:nvPr/>
        </p:nvSpPr>
        <p:spPr>
          <a:xfrm>
            <a:off x="5580300" y="1659750"/>
            <a:ext cx="148800" cy="1547700"/>
          </a:xfrm>
          <a:prstGeom prst="rightBrace">
            <a:avLst>
              <a:gd fmla="val 0" name="adj1"/>
              <a:gd fmla="val 50836"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3"/>
          <p:cNvSpPr/>
          <p:nvPr/>
        </p:nvSpPr>
        <p:spPr>
          <a:xfrm>
            <a:off x="4065500" y="2986025"/>
            <a:ext cx="148800" cy="847500"/>
          </a:xfrm>
          <a:prstGeom prst="rightBrace">
            <a:avLst>
              <a:gd fmla="val 8333"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3"/>
          <p:cNvSpPr txBox="1"/>
          <p:nvPr/>
        </p:nvSpPr>
        <p:spPr>
          <a:xfrm>
            <a:off x="8068100" y="2254700"/>
            <a:ext cx="1339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Initial Guess</a:t>
            </a:r>
            <a:endParaRPr>
              <a:solidFill>
                <a:srgbClr val="666666"/>
              </a:solidFill>
              <a:latin typeface="Quattrocento Sans"/>
              <a:ea typeface="Quattrocento Sans"/>
              <a:cs typeface="Quattrocento Sans"/>
              <a:sym typeface="Quattrocento Sans"/>
            </a:endParaRPr>
          </a:p>
        </p:txBody>
      </p:sp>
      <p:cxnSp>
        <p:nvCxnSpPr>
          <p:cNvPr id="528" name="Google Shape;528;p53"/>
          <p:cNvCxnSpPr/>
          <p:nvPr/>
        </p:nvCxnSpPr>
        <p:spPr>
          <a:xfrm rot="10800000">
            <a:off x="7798700" y="2277200"/>
            <a:ext cx="269400" cy="167700"/>
          </a:xfrm>
          <a:prstGeom prst="straightConnector1">
            <a:avLst/>
          </a:prstGeom>
          <a:noFill/>
          <a:ln cap="flat" cmpd="sng" w="9525">
            <a:solidFill>
              <a:schemeClr val="dk2"/>
            </a:solidFill>
            <a:prstDash val="solid"/>
            <a:round/>
            <a:headEnd len="med" w="med" type="none"/>
            <a:tailEnd len="med" w="med" type="triangle"/>
          </a:ln>
        </p:spPr>
      </p:cxnSp>
      <p:sp>
        <p:nvSpPr>
          <p:cNvPr id="529" name="Google Shape;529;p53"/>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Gradient Descent - Get the optimal slope of the line</a:t>
            </a:r>
            <a:endParaRPr sz="2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cxnSp>
        <p:nvCxnSpPr>
          <p:cNvPr id="534" name="Google Shape;534;p54"/>
          <p:cNvCxnSpPr/>
          <p:nvPr/>
        </p:nvCxnSpPr>
        <p:spPr>
          <a:xfrm rot="10800000">
            <a:off x="1141162" y="121250"/>
            <a:ext cx="0" cy="464730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54"/>
          <p:cNvCxnSpPr/>
          <p:nvPr/>
        </p:nvCxnSpPr>
        <p:spPr>
          <a:xfrm>
            <a:off x="1124626" y="4752025"/>
            <a:ext cx="7227300" cy="0"/>
          </a:xfrm>
          <a:prstGeom prst="straightConnector1">
            <a:avLst/>
          </a:prstGeom>
          <a:noFill/>
          <a:ln cap="flat" cmpd="sng" w="9525">
            <a:solidFill>
              <a:schemeClr val="dk2"/>
            </a:solidFill>
            <a:prstDash val="solid"/>
            <a:round/>
            <a:headEnd len="med" w="med" type="none"/>
            <a:tailEnd len="med" w="med" type="none"/>
          </a:ln>
        </p:spPr>
      </p:cxnSp>
      <p:sp>
        <p:nvSpPr>
          <p:cNvPr id="536" name="Google Shape;536;p54"/>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4"/>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4"/>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4"/>
          <p:cNvSpPr txBox="1"/>
          <p:nvPr/>
        </p:nvSpPr>
        <p:spPr>
          <a:xfrm>
            <a:off x="2255737" y="47346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1</a:t>
            </a:r>
            <a:endParaRPr>
              <a:solidFill>
                <a:srgbClr val="666666"/>
              </a:solidFill>
              <a:latin typeface="Quattrocento Sans"/>
              <a:ea typeface="Quattrocento Sans"/>
              <a:cs typeface="Quattrocento Sans"/>
              <a:sym typeface="Quattrocento Sans"/>
            </a:endParaRPr>
          </a:p>
        </p:txBody>
      </p:sp>
      <p:sp>
        <p:nvSpPr>
          <p:cNvPr id="540" name="Google Shape;540;p54"/>
          <p:cNvSpPr txBox="1"/>
          <p:nvPr/>
        </p:nvSpPr>
        <p:spPr>
          <a:xfrm>
            <a:off x="4008337" y="479426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a:t>
            </a:r>
            <a:endParaRPr>
              <a:solidFill>
                <a:srgbClr val="666666"/>
              </a:solidFill>
              <a:latin typeface="Quattrocento Sans"/>
              <a:ea typeface="Quattrocento Sans"/>
              <a:cs typeface="Quattrocento Sans"/>
              <a:sym typeface="Quattrocento Sans"/>
            </a:endParaRPr>
          </a:p>
        </p:txBody>
      </p:sp>
      <p:sp>
        <p:nvSpPr>
          <p:cNvPr id="541" name="Google Shape;541;p54"/>
          <p:cNvSpPr txBox="1"/>
          <p:nvPr/>
        </p:nvSpPr>
        <p:spPr>
          <a:xfrm>
            <a:off x="5486287" y="478776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a:t>
            </a:r>
            <a:endParaRPr>
              <a:solidFill>
                <a:srgbClr val="666666"/>
              </a:solidFill>
              <a:latin typeface="Quattrocento Sans"/>
              <a:ea typeface="Quattrocento Sans"/>
              <a:cs typeface="Quattrocento Sans"/>
              <a:sym typeface="Quattrocento Sans"/>
            </a:endParaRPr>
          </a:p>
        </p:txBody>
      </p:sp>
      <p:sp>
        <p:nvSpPr>
          <p:cNvPr id="542" name="Google Shape;542;p54"/>
          <p:cNvSpPr txBox="1"/>
          <p:nvPr/>
        </p:nvSpPr>
        <p:spPr>
          <a:xfrm>
            <a:off x="7143687"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4</a:t>
            </a:r>
            <a:endParaRPr>
              <a:solidFill>
                <a:srgbClr val="666666"/>
              </a:solidFill>
              <a:latin typeface="Quattrocento Sans"/>
              <a:ea typeface="Quattrocento Sans"/>
              <a:cs typeface="Quattrocento Sans"/>
              <a:sym typeface="Quattrocento Sans"/>
            </a:endParaRPr>
          </a:p>
        </p:txBody>
      </p:sp>
      <p:sp>
        <p:nvSpPr>
          <p:cNvPr id="543" name="Google Shape;543;p54"/>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2010</a:t>
            </a:r>
            <a:endParaRPr>
              <a:solidFill>
                <a:srgbClr val="666666"/>
              </a:solidFill>
              <a:latin typeface="Quattrocento Sans"/>
              <a:ea typeface="Quattrocento Sans"/>
              <a:cs typeface="Quattrocento Sans"/>
              <a:sym typeface="Quattrocento Sans"/>
            </a:endParaRPr>
          </a:p>
        </p:txBody>
      </p:sp>
      <p:sp>
        <p:nvSpPr>
          <p:cNvPr id="544" name="Google Shape;544;p54"/>
          <p:cNvSpPr txBox="1"/>
          <p:nvPr/>
        </p:nvSpPr>
        <p:spPr>
          <a:xfrm>
            <a:off x="3355537" y="2826954"/>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3980</a:t>
            </a:r>
            <a:endParaRPr>
              <a:solidFill>
                <a:srgbClr val="666666"/>
              </a:solidFill>
              <a:latin typeface="Quattrocento Sans"/>
              <a:ea typeface="Quattrocento Sans"/>
              <a:cs typeface="Quattrocento Sans"/>
              <a:sym typeface="Quattrocento Sans"/>
            </a:endParaRPr>
          </a:p>
        </p:txBody>
      </p:sp>
      <p:sp>
        <p:nvSpPr>
          <p:cNvPr id="545" name="Google Shape;545;p54"/>
          <p:cNvSpPr txBox="1"/>
          <p:nvPr/>
        </p:nvSpPr>
        <p:spPr>
          <a:xfrm>
            <a:off x="47766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6020</a:t>
            </a:r>
            <a:endParaRPr>
              <a:solidFill>
                <a:srgbClr val="666666"/>
              </a:solidFill>
              <a:latin typeface="Quattrocento Sans"/>
              <a:ea typeface="Quattrocento Sans"/>
              <a:cs typeface="Quattrocento Sans"/>
              <a:sym typeface="Quattrocento Sans"/>
            </a:endParaRPr>
          </a:p>
        </p:txBody>
      </p:sp>
      <p:cxnSp>
        <p:nvCxnSpPr>
          <p:cNvPr id="546" name="Google Shape;546;p54"/>
          <p:cNvCxnSpPr/>
          <p:nvPr/>
        </p:nvCxnSpPr>
        <p:spPr>
          <a:xfrm flipH="1" rot="10800000">
            <a:off x="2013450" y="2127650"/>
            <a:ext cx="6013800" cy="2620200"/>
          </a:xfrm>
          <a:prstGeom prst="straightConnector1">
            <a:avLst/>
          </a:prstGeom>
          <a:noFill/>
          <a:ln cap="flat" cmpd="sng" w="28575">
            <a:solidFill>
              <a:srgbClr val="4A86E8"/>
            </a:solidFill>
            <a:prstDash val="solid"/>
            <a:round/>
            <a:headEnd len="med" w="med" type="none"/>
            <a:tailEnd len="med" w="med" type="none"/>
          </a:ln>
        </p:spPr>
      </p:cxnSp>
      <p:cxnSp>
        <p:nvCxnSpPr>
          <p:cNvPr id="547" name="Google Shape;547;p54"/>
          <p:cNvCxnSpPr/>
          <p:nvPr/>
        </p:nvCxnSpPr>
        <p:spPr>
          <a:xfrm>
            <a:off x="2428842" y="3635027"/>
            <a:ext cx="0" cy="928200"/>
          </a:xfrm>
          <a:prstGeom prst="straightConnector1">
            <a:avLst/>
          </a:prstGeom>
          <a:noFill/>
          <a:ln cap="flat" cmpd="sng" w="9525">
            <a:solidFill>
              <a:schemeClr val="dk2"/>
            </a:solidFill>
            <a:prstDash val="solid"/>
            <a:round/>
            <a:headEnd len="med" w="med" type="none"/>
            <a:tailEnd len="med" w="med" type="none"/>
          </a:ln>
        </p:spPr>
      </p:cxnSp>
      <p:cxnSp>
        <p:nvCxnSpPr>
          <p:cNvPr id="548" name="Google Shape;548;p54"/>
          <p:cNvCxnSpPr/>
          <p:nvPr/>
        </p:nvCxnSpPr>
        <p:spPr>
          <a:xfrm>
            <a:off x="3967528" y="3003613"/>
            <a:ext cx="0" cy="847500"/>
          </a:xfrm>
          <a:prstGeom prst="straightConnector1">
            <a:avLst/>
          </a:prstGeom>
          <a:noFill/>
          <a:ln cap="flat" cmpd="sng" w="9525">
            <a:solidFill>
              <a:schemeClr val="dk2"/>
            </a:solidFill>
            <a:prstDash val="solid"/>
            <a:round/>
            <a:headEnd len="med" w="med" type="none"/>
            <a:tailEnd len="med" w="med" type="none"/>
          </a:ln>
        </p:spPr>
      </p:cxnSp>
      <p:cxnSp>
        <p:nvCxnSpPr>
          <p:cNvPr id="549" name="Google Shape;549;p54"/>
          <p:cNvCxnSpPr/>
          <p:nvPr/>
        </p:nvCxnSpPr>
        <p:spPr>
          <a:xfrm>
            <a:off x="5484475" y="1670400"/>
            <a:ext cx="0" cy="1547700"/>
          </a:xfrm>
          <a:prstGeom prst="straightConnector1">
            <a:avLst/>
          </a:prstGeom>
          <a:noFill/>
          <a:ln cap="flat" cmpd="sng" w="9525">
            <a:solidFill>
              <a:schemeClr val="dk2"/>
            </a:solidFill>
            <a:prstDash val="solid"/>
            <a:round/>
            <a:headEnd len="med" w="med" type="none"/>
            <a:tailEnd len="med" w="med" type="none"/>
          </a:ln>
        </p:spPr>
      </p:cxnSp>
      <p:sp>
        <p:nvSpPr>
          <p:cNvPr id="550" name="Google Shape;550;p54"/>
          <p:cNvSpPr/>
          <p:nvPr/>
        </p:nvSpPr>
        <p:spPr>
          <a:xfrm>
            <a:off x="2288825" y="3651605"/>
            <a:ext cx="76200" cy="928200"/>
          </a:xfrm>
          <a:prstGeom prst="leftBrace">
            <a:avLst>
              <a:gd fmla="val 70228"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4"/>
          <p:cNvSpPr/>
          <p:nvPr/>
        </p:nvSpPr>
        <p:spPr>
          <a:xfrm>
            <a:off x="5580300" y="1659750"/>
            <a:ext cx="148800" cy="1547700"/>
          </a:xfrm>
          <a:prstGeom prst="rightBrace">
            <a:avLst>
              <a:gd fmla="val 0" name="adj1"/>
              <a:gd fmla="val 50836"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4"/>
          <p:cNvSpPr/>
          <p:nvPr/>
        </p:nvSpPr>
        <p:spPr>
          <a:xfrm>
            <a:off x="4065500" y="2986025"/>
            <a:ext cx="148800" cy="847500"/>
          </a:xfrm>
          <a:prstGeom prst="rightBrace">
            <a:avLst>
              <a:gd fmla="val 8333"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4"/>
          <p:cNvSpPr txBox="1"/>
          <p:nvPr/>
        </p:nvSpPr>
        <p:spPr>
          <a:xfrm>
            <a:off x="8068100" y="2254700"/>
            <a:ext cx="1339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Initial Guess</a:t>
            </a:r>
            <a:endParaRPr>
              <a:solidFill>
                <a:srgbClr val="666666"/>
              </a:solidFill>
              <a:latin typeface="Quattrocento Sans"/>
              <a:ea typeface="Quattrocento Sans"/>
              <a:cs typeface="Quattrocento Sans"/>
              <a:sym typeface="Quattrocento Sans"/>
            </a:endParaRPr>
          </a:p>
        </p:txBody>
      </p:sp>
      <p:cxnSp>
        <p:nvCxnSpPr>
          <p:cNvPr id="554" name="Google Shape;554;p54"/>
          <p:cNvCxnSpPr/>
          <p:nvPr/>
        </p:nvCxnSpPr>
        <p:spPr>
          <a:xfrm flipH="1" rot="10800000">
            <a:off x="1987050" y="2039750"/>
            <a:ext cx="5970000" cy="2708100"/>
          </a:xfrm>
          <a:prstGeom prst="straightConnector1">
            <a:avLst/>
          </a:prstGeom>
          <a:noFill/>
          <a:ln cap="flat" cmpd="sng" w="28575">
            <a:solidFill>
              <a:srgbClr val="4A86E8"/>
            </a:solidFill>
            <a:prstDash val="dot"/>
            <a:round/>
            <a:headEnd len="med" w="med" type="none"/>
            <a:tailEnd len="med" w="med" type="none"/>
          </a:ln>
        </p:spPr>
      </p:cxnSp>
      <p:cxnSp>
        <p:nvCxnSpPr>
          <p:cNvPr id="555" name="Google Shape;555;p54"/>
          <p:cNvCxnSpPr/>
          <p:nvPr/>
        </p:nvCxnSpPr>
        <p:spPr>
          <a:xfrm rot="10800000">
            <a:off x="7798700" y="2277200"/>
            <a:ext cx="269400" cy="167700"/>
          </a:xfrm>
          <a:prstGeom prst="straightConnector1">
            <a:avLst/>
          </a:prstGeom>
          <a:noFill/>
          <a:ln cap="flat" cmpd="sng" w="9525">
            <a:solidFill>
              <a:schemeClr val="dk2"/>
            </a:solidFill>
            <a:prstDash val="solid"/>
            <a:round/>
            <a:headEnd len="med" w="med" type="none"/>
            <a:tailEnd len="med" w="med" type="triangle"/>
          </a:ln>
        </p:spPr>
      </p:cxnSp>
      <p:cxnSp>
        <p:nvCxnSpPr>
          <p:cNvPr id="556" name="Google Shape;556;p54"/>
          <p:cNvCxnSpPr/>
          <p:nvPr/>
        </p:nvCxnSpPr>
        <p:spPr>
          <a:xfrm rot="10800000">
            <a:off x="7842725" y="1969350"/>
            <a:ext cx="255000" cy="246300"/>
          </a:xfrm>
          <a:prstGeom prst="curvedConnector3">
            <a:avLst>
              <a:gd fmla="val -27578" name="adj1"/>
            </a:avLst>
          </a:prstGeom>
          <a:noFill/>
          <a:ln cap="flat" cmpd="sng" w="9525">
            <a:solidFill>
              <a:schemeClr val="dk2"/>
            </a:solidFill>
            <a:prstDash val="solid"/>
            <a:round/>
            <a:headEnd len="med" w="med" type="none"/>
            <a:tailEnd len="med" w="med" type="triangle"/>
          </a:ln>
        </p:spPr>
      </p:cxnSp>
      <p:sp>
        <p:nvSpPr>
          <p:cNvPr id="557" name="Google Shape;557;p54"/>
          <p:cNvSpPr txBox="1"/>
          <p:nvPr/>
        </p:nvSpPr>
        <p:spPr>
          <a:xfrm>
            <a:off x="7599025" y="1353400"/>
            <a:ext cx="1846800" cy="5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Try Increasing the slope a little bit</a:t>
            </a:r>
            <a:endParaRPr>
              <a:solidFill>
                <a:srgbClr val="666666"/>
              </a:solidFill>
              <a:latin typeface="Quattrocento Sans"/>
              <a:ea typeface="Quattrocento Sans"/>
              <a:cs typeface="Quattrocento Sans"/>
              <a:sym typeface="Quattrocento Sans"/>
            </a:endParaRPr>
          </a:p>
        </p:txBody>
      </p:sp>
      <p:sp>
        <p:nvSpPr>
          <p:cNvPr id="558" name="Google Shape;558;p54"/>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Gradient Descent - find impact of slight change</a:t>
            </a:r>
            <a:endParaRPr sz="2300">
              <a:solidFill>
                <a:srgbClr val="666666"/>
              </a:solidFill>
              <a:latin typeface="Quattrocento Sans"/>
              <a:ea typeface="Quattrocento Sans"/>
              <a:cs typeface="Quattrocento Sans"/>
              <a:sym typeface="Quattrocento Sans"/>
            </a:endParaRPr>
          </a:p>
          <a:p>
            <a:pPr indent="0" lvl="0" marL="0" rtl="0" algn="ctr">
              <a:lnSpc>
                <a:spcPct val="117999"/>
              </a:lnSpc>
              <a:spcBef>
                <a:spcPts val="0"/>
              </a:spcBef>
              <a:spcAft>
                <a:spcPts val="0"/>
              </a:spcAft>
              <a:buNone/>
            </a:pPr>
            <a:r>
              <a:t/>
            </a:r>
            <a:endParaRPr sz="2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cxnSp>
        <p:nvCxnSpPr>
          <p:cNvPr id="563" name="Google Shape;563;p55"/>
          <p:cNvCxnSpPr/>
          <p:nvPr/>
        </p:nvCxnSpPr>
        <p:spPr>
          <a:xfrm rot="10800000">
            <a:off x="1141162" y="121250"/>
            <a:ext cx="0" cy="4647300"/>
          </a:xfrm>
          <a:prstGeom prst="straightConnector1">
            <a:avLst/>
          </a:prstGeom>
          <a:noFill/>
          <a:ln cap="flat" cmpd="sng" w="9525">
            <a:solidFill>
              <a:schemeClr val="dk2"/>
            </a:solidFill>
            <a:prstDash val="solid"/>
            <a:round/>
            <a:headEnd len="med" w="med" type="none"/>
            <a:tailEnd len="med" w="med" type="none"/>
          </a:ln>
        </p:spPr>
      </p:cxnSp>
      <p:cxnSp>
        <p:nvCxnSpPr>
          <p:cNvPr id="564" name="Google Shape;564;p55"/>
          <p:cNvCxnSpPr/>
          <p:nvPr/>
        </p:nvCxnSpPr>
        <p:spPr>
          <a:xfrm>
            <a:off x="1124626" y="4752025"/>
            <a:ext cx="7227300" cy="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55"/>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5"/>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5"/>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5"/>
          <p:cNvSpPr txBox="1"/>
          <p:nvPr/>
        </p:nvSpPr>
        <p:spPr>
          <a:xfrm>
            <a:off x="2255737" y="47346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1</a:t>
            </a:r>
            <a:endParaRPr>
              <a:solidFill>
                <a:srgbClr val="666666"/>
              </a:solidFill>
              <a:latin typeface="Quattrocento Sans"/>
              <a:ea typeface="Quattrocento Sans"/>
              <a:cs typeface="Quattrocento Sans"/>
              <a:sym typeface="Quattrocento Sans"/>
            </a:endParaRPr>
          </a:p>
        </p:txBody>
      </p:sp>
      <p:sp>
        <p:nvSpPr>
          <p:cNvPr id="569" name="Google Shape;569;p55"/>
          <p:cNvSpPr txBox="1"/>
          <p:nvPr/>
        </p:nvSpPr>
        <p:spPr>
          <a:xfrm>
            <a:off x="4008337" y="479426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a:t>
            </a:r>
            <a:endParaRPr>
              <a:solidFill>
                <a:srgbClr val="666666"/>
              </a:solidFill>
              <a:latin typeface="Quattrocento Sans"/>
              <a:ea typeface="Quattrocento Sans"/>
              <a:cs typeface="Quattrocento Sans"/>
              <a:sym typeface="Quattrocento Sans"/>
            </a:endParaRPr>
          </a:p>
        </p:txBody>
      </p:sp>
      <p:sp>
        <p:nvSpPr>
          <p:cNvPr id="570" name="Google Shape;570;p55"/>
          <p:cNvSpPr txBox="1"/>
          <p:nvPr/>
        </p:nvSpPr>
        <p:spPr>
          <a:xfrm>
            <a:off x="5486287" y="478776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a:t>
            </a:r>
            <a:endParaRPr>
              <a:solidFill>
                <a:srgbClr val="666666"/>
              </a:solidFill>
              <a:latin typeface="Quattrocento Sans"/>
              <a:ea typeface="Quattrocento Sans"/>
              <a:cs typeface="Quattrocento Sans"/>
              <a:sym typeface="Quattrocento Sans"/>
            </a:endParaRPr>
          </a:p>
        </p:txBody>
      </p:sp>
      <p:sp>
        <p:nvSpPr>
          <p:cNvPr id="571" name="Google Shape;571;p55"/>
          <p:cNvSpPr txBox="1"/>
          <p:nvPr/>
        </p:nvSpPr>
        <p:spPr>
          <a:xfrm>
            <a:off x="7143687"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4</a:t>
            </a:r>
            <a:endParaRPr>
              <a:solidFill>
                <a:srgbClr val="666666"/>
              </a:solidFill>
              <a:latin typeface="Quattrocento Sans"/>
              <a:ea typeface="Quattrocento Sans"/>
              <a:cs typeface="Quattrocento Sans"/>
              <a:sym typeface="Quattrocento Sans"/>
            </a:endParaRPr>
          </a:p>
        </p:txBody>
      </p:sp>
      <p:sp>
        <p:nvSpPr>
          <p:cNvPr id="572" name="Google Shape;572;p55"/>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2010</a:t>
            </a:r>
            <a:endParaRPr>
              <a:solidFill>
                <a:srgbClr val="666666"/>
              </a:solidFill>
              <a:latin typeface="Quattrocento Sans"/>
              <a:ea typeface="Quattrocento Sans"/>
              <a:cs typeface="Quattrocento Sans"/>
              <a:sym typeface="Quattrocento Sans"/>
            </a:endParaRPr>
          </a:p>
        </p:txBody>
      </p:sp>
      <p:sp>
        <p:nvSpPr>
          <p:cNvPr id="573" name="Google Shape;573;p55"/>
          <p:cNvSpPr txBox="1"/>
          <p:nvPr/>
        </p:nvSpPr>
        <p:spPr>
          <a:xfrm>
            <a:off x="3355537" y="2826954"/>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3980</a:t>
            </a:r>
            <a:endParaRPr>
              <a:solidFill>
                <a:srgbClr val="666666"/>
              </a:solidFill>
              <a:latin typeface="Quattrocento Sans"/>
              <a:ea typeface="Quattrocento Sans"/>
              <a:cs typeface="Quattrocento Sans"/>
              <a:sym typeface="Quattrocento Sans"/>
            </a:endParaRPr>
          </a:p>
        </p:txBody>
      </p:sp>
      <p:sp>
        <p:nvSpPr>
          <p:cNvPr id="574" name="Google Shape;574;p55"/>
          <p:cNvSpPr txBox="1"/>
          <p:nvPr/>
        </p:nvSpPr>
        <p:spPr>
          <a:xfrm>
            <a:off x="47766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6020</a:t>
            </a:r>
            <a:endParaRPr>
              <a:solidFill>
                <a:srgbClr val="666666"/>
              </a:solidFill>
              <a:latin typeface="Quattrocento Sans"/>
              <a:ea typeface="Quattrocento Sans"/>
              <a:cs typeface="Quattrocento Sans"/>
              <a:sym typeface="Quattrocento Sans"/>
            </a:endParaRPr>
          </a:p>
        </p:txBody>
      </p:sp>
      <p:cxnSp>
        <p:nvCxnSpPr>
          <p:cNvPr id="575" name="Google Shape;575;p55"/>
          <p:cNvCxnSpPr/>
          <p:nvPr/>
        </p:nvCxnSpPr>
        <p:spPr>
          <a:xfrm flipH="1" rot="10800000">
            <a:off x="2013450" y="2127650"/>
            <a:ext cx="6013800" cy="2620200"/>
          </a:xfrm>
          <a:prstGeom prst="straightConnector1">
            <a:avLst/>
          </a:prstGeom>
          <a:noFill/>
          <a:ln cap="flat" cmpd="sng" w="28575">
            <a:solidFill>
              <a:srgbClr val="4A86E8"/>
            </a:solidFill>
            <a:prstDash val="solid"/>
            <a:round/>
            <a:headEnd len="med" w="med" type="none"/>
            <a:tailEnd len="med" w="med" type="none"/>
          </a:ln>
        </p:spPr>
      </p:cxnSp>
      <p:cxnSp>
        <p:nvCxnSpPr>
          <p:cNvPr id="576" name="Google Shape;576;p55"/>
          <p:cNvCxnSpPr/>
          <p:nvPr/>
        </p:nvCxnSpPr>
        <p:spPr>
          <a:xfrm>
            <a:off x="2428842" y="3635027"/>
            <a:ext cx="0" cy="928200"/>
          </a:xfrm>
          <a:prstGeom prst="straightConnector1">
            <a:avLst/>
          </a:prstGeom>
          <a:noFill/>
          <a:ln cap="flat" cmpd="sng" w="9525">
            <a:solidFill>
              <a:schemeClr val="dk2"/>
            </a:solidFill>
            <a:prstDash val="solid"/>
            <a:round/>
            <a:headEnd len="med" w="med" type="none"/>
            <a:tailEnd len="med" w="med" type="none"/>
          </a:ln>
        </p:spPr>
      </p:cxnSp>
      <p:cxnSp>
        <p:nvCxnSpPr>
          <p:cNvPr id="577" name="Google Shape;577;p55"/>
          <p:cNvCxnSpPr/>
          <p:nvPr/>
        </p:nvCxnSpPr>
        <p:spPr>
          <a:xfrm>
            <a:off x="3967528" y="3003613"/>
            <a:ext cx="0" cy="847500"/>
          </a:xfrm>
          <a:prstGeom prst="straightConnector1">
            <a:avLst/>
          </a:prstGeom>
          <a:noFill/>
          <a:ln cap="flat" cmpd="sng" w="9525">
            <a:solidFill>
              <a:schemeClr val="dk2"/>
            </a:solidFill>
            <a:prstDash val="solid"/>
            <a:round/>
            <a:headEnd len="med" w="med" type="none"/>
            <a:tailEnd len="med" w="med" type="none"/>
          </a:ln>
        </p:spPr>
      </p:cxnSp>
      <p:cxnSp>
        <p:nvCxnSpPr>
          <p:cNvPr id="578" name="Google Shape;578;p55"/>
          <p:cNvCxnSpPr/>
          <p:nvPr/>
        </p:nvCxnSpPr>
        <p:spPr>
          <a:xfrm>
            <a:off x="5484475" y="1670400"/>
            <a:ext cx="0" cy="1547700"/>
          </a:xfrm>
          <a:prstGeom prst="straightConnector1">
            <a:avLst/>
          </a:prstGeom>
          <a:noFill/>
          <a:ln cap="flat" cmpd="sng" w="9525">
            <a:solidFill>
              <a:schemeClr val="dk2"/>
            </a:solidFill>
            <a:prstDash val="solid"/>
            <a:round/>
            <a:headEnd len="med" w="med" type="none"/>
            <a:tailEnd len="med" w="med" type="none"/>
          </a:ln>
        </p:spPr>
      </p:cxnSp>
      <p:sp>
        <p:nvSpPr>
          <p:cNvPr id="579" name="Google Shape;579;p55"/>
          <p:cNvSpPr/>
          <p:nvPr/>
        </p:nvSpPr>
        <p:spPr>
          <a:xfrm>
            <a:off x="2288825" y="3651605"/>
            <a:ext cx="76200" cy="928200"/>
          </a:xfrm>
          <a:prstGeom prst="leftBrace">
            <a:avLst>
              <a:gd fmla="val 70228"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5"/>
          <p:cNvSpPr/>
          <p:nvPr/>
        </p:nvSpPr>
        <p:spPr>
          <a:xfrm>
            <a:off x="5580300" y="1659750"/>
            <a:ext cx="148800" cy="1547700"/>
          </a:xfrm>
          <a:prstGeom prst="rightBrace">
            <a:avLst>
              <a:gd fmla="val 0" name="adj1"/>
              <a:gd fmla="val 50836"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5"/>
          <p:cNvSpPr/>
          <p:nvPr/>
        </p:nvSpPr>
        <p:spPr>
          <a:xfrm>
            <a:off x="4065500" y="2986025"/>
            <a:ext cx="148800" cy="847500"/>
          </a:xfrm>
          <a:prstGeom prst="rightBrace">
            <a:avLst>
              <a:gd fmla="val 8333"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5"/>
          <p:cNvSpPr txBox="1"/>
          <p:nvPr/>
        </p:nvSpPr>
        <p:spPr>
          <a:xfrm>
            <a:off x="8068100" y="2254700"/>
            <a:ext cx="1339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Initial Guess</a:t>
            </a:r>
            <a:endParaRPr>
              <a:solidFill>
                <a:srgbClr val="666666"/>
              </a:solidFill>
              <a:latin typeface="Quattrocento Sans"/>
              <a:ea typeface="Quattrocento Sans"/>
              <a:cs typeface="Quattrocento Sans"/>
              <a:sym typeface="Quattrocento Sans"/>
            </a:endParaRPr>
          </a:p>
        </p:txBody>
      </p:sp>
      <p:cxnSp>
        <p:nvCxnSpPr>
          <p:cNvPr id="583" name="Google Shape;583;p55"/>
          <p:cNvCxnSpPr/>
          <p:nvPr/>
        </p:nvCxnSpPr>
        <p:spPr>
          <a:xfrm flipH="1" rot="10800000">
            <a:off x="1987050" y="2039750"/>
            <a:ext cx="5970000" cy="2708100"/>
          </a:xfrm>
          <a:prstGeom prst="straightConnector1">
            <a:avLst/>
          </a:prstGeom>
          <a:noFill/>
          <a:ln cap="flat" cmpd="sng" w="28575">
            <a:solidFill>
              <a:srgbClr val="4A86E8"/>
            </a:solidFill>
            <a:prstDash val="dot"/>
            <a:round/>
            <a:headEnd len="med" w="med" type="none"/>
            <a:tailEnd len="med" w="med" type="none"/>
          </a:ln>
        </p:spPr>
      </p:cxnSp>
      <p:cxnSp>
        <p:nvCxnSpPr>
          <p:cNvPr id="584" name="Google Shape;584;p55"/>
          <p:cNvCxnSpPr/>
          <p:nvPr/>
        </p:nvCxnSpPr>
        <p:spPr>
          <a:xfrm rot="10800000">
            <a:off x="7798700" y="2277200"/>
            <a:ext cx="269400" cy="167700"/>
          </a:xfrm>
          <a:prstGeom prst="straightConnector1">
            <a:avLst/>
          </a:prstGeom>
          <a:noFill/>
          <a:ln cap="flat" cmpd="sng" w="9525">
            <a:solidFill>
              <a:schemeClr val="dk2"/>
            </a:solidFill>
            <a:prstDash val="solid"/>
            <a:round/>
            <a:headEnd len="med" w="med" type="none"/>
            <a:tailEnd len="med" w="med" type="triangle"/>
          </a:ln>
        </p:spPr>
      </p:cxnSp>
      <p:cxnSp>
        <p:nvCxnSpPr>
          <p:cNvPr id="585" name="Google Shape;585;p55"/>
          <p:cNvCxnSpPr/>
          <p:nvPr/>
        </p:nvCxnSpPr>
        <p:spPr>
          <a:xfrm rot="10800000">
            <a:off x="7842725" y="1969350"/>
            <a:ext cx="255000" cy="246300"/>
          </a:xfrm>
          <a:prstGeom prst="curvedConnector3">
            <a:avLst>
              <a:gd fmla="val -27578" name="adj1"/>
            </a:avLst>
          </a:prstGeom>
          <a:noFill/>
          <a:ln cap="flat" cmpd="sng" w="9525">
            <a:solidFill>
              <a:schemeClr val="dk2"/>
            </a:solidFill>
            <a:prstDash val="solid"/>
            <a:round/>
            <a:headEnd len="med" w="med" type="none"/>
            <a:tailEnd len="med" w="med" type="triangle"/>
          </a:ln>
        </p:spPr>
      </p:cxnSp>
      <p:sp>
        <p:nvSpPr>
          <p:cNvPr id="586" name="Google Shape;586;p55"/>
          <p:cNvSpPr txBox="1"/>
          <p:nvPr/>
        </p:nvSpPr>
        <p:spPr>
          <a:xfrm>
            <a:off x="7599025" y="1353400"/>
            <a:ext cx="1846800" cy="5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Try Increasing the slope a little bit</a:t>
            </a:r>
            <a:endParaRPr>
              <a:solidFill>
                <a:srgbClr val="666666"/>
              </a:solidFill>
              <a:latin typeface="Quattrocento Sans"/>
              <a:ea typeface="Quattrocento Sans"/>
              <a:cs typeface="Quattrocento Sans"/>
              <a:sym typeface="Quattrocento Sans"/>
            </a:endParaRPr>
          </a:p>
        </p:txBody>
      </p:sp>
      <p:cxnSp>
        <p:nvCxnSpPr>
          <p:cNvPr id="587" name="Google Shape;587;p55"/>
          <p:cNvCxnSpPr/>
          <p:nvPr/>
        </p:nvCxnSpPr>
        <p:spPr>
          <a:xfrm flipH="1" rot="10800000">
            <a:off x="2004650" y="1362950"/>
            <a:ext cx="5196300" cy="3384900"/>
          </a:xfrm>
          <a:prstGeom prst="straightConnector1">
            <a:avLst/>
          </a:prstGeom>
          <a:noFill/>
          <a:ln cap="flat" cmpd="sng" w="28575">
            <a:solidFill>
              <a:srgbClr val="4A86E8"/>
            </a:solidFill>
            <a:prstDash val="dash"/>
            <a:round/>
            <a:headEnd len="med" w="med" type="none"/>
            <a:tailEnd len="med" w="med" type="none"/>
          </a:ln>
        </p:spPr>
      </p:cxnSp>
      <p:sp>
        <p:nvSpPr>
          <p:cNvPr id="588" name="Google Shape;588;p55"/>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Gradient Descent - guess next line!</a:t>
            </a:r>
            <a:endParaRPr sz="2300">
              <a:solidFill>
                <a:srgbClr val="666666"/>
              </a:solidFill>
              <a:latin typeface="Quattrocento Sans"/>
              <a:ea typeface="Quattrocento Sans"/>
              <a:cs typeface="Quattrocento Sans"/>
              <a:sym typeface="Quattrocento Sans"/>
            </a:endParaRPr>
          </a:p>
        </p:txBody>
      </p:sp>
      <p:sp>
        <p:nvSpPr>
          <p:cNvPr id="589" name="Google Shape;589;p55"/>
          <p:cNvSpPr txBox="1"/>
          <p:nvPr/>
        </p:nvSpPr>
        <p:spPr>
          <a:xfrm>
            <a:off x="7748650" y="721925"/>
            <a:ext cx="1339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Next line</a:t>
            </a:r>
            <a:endParaRPr>
              <a:solidFill>
                <a:srgbClr val="666666"/>
              </a:solidFill>
              <a:latin typeface="Quattrocento Sans"/>
              <a:ea typeface="Quattrocento Sans"/>
              <a:cs typeface="Quattrocento Sans"/>
              <a:sym typeface="Quattrocento Sans"/>
            </a:endParaRPr>
          </a:p>
        </p:txBody>
      </p:sp>
      <p:cxnSp>
        <p:nvCxnSpPr>
          <p:cNvPr id="590" name="Google Shape;590;p55"/>
          <p:cNvCxnSpPr>
            <a:stCxn id="589" idx="1"/>
          </p:cNvCxnSpPr>
          <p:nvPr/>
        </p:nvCxnSpPr>
        <p:spPr>
          <a:xfrm flipH="1">
            <a:off x="7188250" y="912125"/>
            <a:ext cx="560400" cy="421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6"/>
          <p:cNvSpPr txBox="1"/>
          <p:nvPr/>
        </p:nvSpPr>
        <p:spPr>
          <a:xfrm>
            <a:off x="63600" y="0"/>
            <a:ext cx="61521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Clr>
                <a:schemeClr val="dk1"/>
              </a:buClr>
              <a:buSzPts val="1100"/>
              <a:buFont typeface="Arial"/>
              <a:buNone/>
            </a:pPr>
            <a:r>
              <a:rPr lang="en" sz="2200">
                <a:solidFill>
                  <a:srgbClr val="666666"/>
                </a:solidFill>
                <a:latin typeface="Quattrocento Sans"/>
                <a:ea typeface="Quattrocento Sans"/>
                <a:cs typeface="Quattrocento Sans"/>
                <a:sym typeface="Quattrocento Sans"/>
              </a:rPr>
              <a:t>How to get the best fit line? Manual Attempt</a:t>
            </a:r>
            <a:endParaRPr sz="2300">
              <a:solidFill>
                <a:srgbClr val="666666"/>
              </a:solidFill>
              <a:latin typeface="Quattrocento Sans"/>
              <a:ea typeface="Quattrocento Sans"/>
              <a:cs typeface="Quattrocento Sans"/>
              <a:sym typeface="Quattrocento Sans"/>
            </a:endParaRPr>
          </a:p>
          <a:p>
            <a:pPr indent="0" lvl="0" marL="0" rtl="0" algn="l">
              <a:lnSpc>
                <a:spcPct val="117999"/>
              </a:lnSpc>
              <a:spcBef>
                <a:spcPts val="0"/>
              </a:spcBef>
              <a:spcAft>
                <a:spcPts val="0"/>
              </a:spcAft>
              <a:buNone/>
            </a:pPr>
            <a:r>
              <a:t/>
            </a:r>
            <a:endParaRPr sz="2200">
              <a:solidFill>
                <a:srgbClr val="666666"/>
              </a:solidFill>
              <a:latin typeface="Quattrocento Sans"/>
              <a:ea typeface="Quattrocento Sans"/>
              <a:cs typeface="Quattrocento Sans"/>
              <a:sym typeface="Quattrocento Sans"/>
            </a:endParaRPr>
          </a:p>
        </p:txBody>
      </p:sp>
      <p:sp>
        <p:nvSpPr>
          <p:cNvPr id="596" name="Google Shape;596;p56"/>
          <p:cNvSpPr txBox="1"/>
          <p:nvPr/>
        </p:nvSpPr>
        <p:spPr>
          <a:xfrm>
            <a:off x="95250" y="850900"/>
            <a:ext cx="8953500" cy="41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Quattrocento Sans"/>
                <a:ea typeface="Quattrocento Sans"/>
                <a:cs typeface="Quattrocento Sans"/>
                <a:sym typeface="Quattrocento Sans"/>
              </a:rPr>
              <a:t> Our objective is to reduce the difference between actual output value and predicted value by h(x).</a:t>
            </a:r>
            <a:endParaRPr sz="1800">
              <a:latin typeface="Quattrocento Sans"/>
              <a:ea typeface="Quattrocento Sans"/>
              <a:cs typeface="Quattrocento Sans"/>
              <a:sym typeface="Quattrocento Sans"/>
            </a:endParaRPr>
          </a:p>
          <a:p>
            <a:pPr indent="0" lvl="0" marL="0" rtl="0" algn="l">
              <a:spcBef>
                <a:spcPts val="0"/>
              </a:spcBef>
              <a:spcAft>
                <a:spcPts val="0"/>
              </a:spcAft>
              <a:buNone/>
            </a:pPr>
            <a:r>
              <a:rPr lang="en" sz="1800">
                <a:latin typeface="Quattrocento Sans"/>
                <a:ea typeface="Quattrocento Sans"/>
                <a:cs typeface="Quattrocento Sans"/>
                <a:sym typeface="Quattrocento Sans"/>
              </a:rPr>
              <a:t>                                            	Error = h(x</a:t>
            </a:r>
            <a:r>
              <a:rPr baseline="-25000" lang="en" sz="1800">
                <a:latin typeface="Quattrocento Sans"/>
                <a:ea typeface="Quattrocento Sans"/>
                <a:cs typeface="Quattrocento Sans"/>
                <a:sym typeface="Quattrocento Sans"/>
              </a:rPr>
              <a:t>i</a:t>
            </a:r>
            <a:r>
              <a:rPr lang="en" sz="1800">
                <a:latin typeface="Quattrocento Sans"/>
                <a:ea typeface="Quattrocento Sans"/>
                <a:cs typeface="Quattrocento Sans"/>
                <a:sym typeface="Quattrocento Sans"/>
              </a:rPr>
              <a:t>)-y</a:t>
            </a:r>
            <a:r>
              <a:rPr baseline="-25000" lang="en" sz="1800">
                <a:latin typeface="Quattrocento Sans"/>
                <a:ea typeface="Quattrocento Sans"/>
                <a:cs typeface="Quattrocento Sans"/>
                <a:sym typeface="Quattrocento Sans"/>
              </a:rPr>
              <a:t>i</a:t>
            </a:r>
            <a:r>
              <a:rPr lang="en" sz="1800">
                <a:latin typeface="Quattrocento Sans"/>
                <a:ea typeface="Quattrocento Sans"/>
                <a:cs typeface="Quattrocento Sans"/>
                <a:sym typeface="Quattrocento Sans"/>
              </a:rPr>
              <a:t> = 0 //or close to 0 for i</a:t>
            </a:r>
            <a:r>
              <a:rPr baseline="30000" lang="en" sz="1800">
                <a:latin typeface="Quattrocento Sans"/>
                <a:ea typeface="Quattrocento Sans"/>
                <a:cs typeface="Quattrocento Sans"/>
                <a:sym typeface="Quattrocento Sans"/>
              </a:rPr>
              <a:t>th</a:t>
            </a:r>
            <a:r>
              <a:rPr lang="en" sz="1800">
                <a:latin typeface="Quattrocento Sans"/>
                <a:ea typeface="Quattrocento Sans"/>
                <a:cs typeface="Quattrocento Sans"/>
                <a:sym typeface="Quattrocento Sans"/>
              </a:rPr>
              <a:t> training example</a:t>
            </a:r>
            <a:endParaRPr sz="1800">
              <a:latin typeface="Quattrocento Sans"/>
              <a:ea typeface="Quattrocento Sans"/>
              <a:cs typeface="Quattrocento Sans"/>
              <a:sym typeface="Quattrocento Sans"/>
            </a:endParaRPr>
          </a:p>
          <a:p>
            <a:pPr indent="0" lvl="0" marL="0" rtl="0" algn="l">
              <a:spcBef>
                <a:spcPts val="0"/>
              </a:spcBef>
              <a:spcAft>
                <a:spcPts val="0"/>
              </a:spcAft>
              <a:buNone/>
            </a:pPr>
            <a:r>
              <a:t/>
            </a:r>
            <a:endParaRPr sz="1800">
              <a:latin typeface="Quattrocento Sans"/>
              <a:ea typeface="Quattrocento Sans"/>
              <a:cs typeface="Quattrocento Sans"/>
              <a:sym typeface="Quattrocento Sans"/>
            </a:endParaRPr>
          </a:p>
          <a:p>
            <a:pPr indent="0" lvl="0" marL="0" rtl="0" algn="l">
              <a:spcBef>
                <a:spcPts val="0"/>
              </a:spcBef>
              <a:spcAft>
                <a:spcPts val="0"/>
              </a:spcAft>
              <a:buNone/>
            </a:pPr>
            <a:r>
              <a:rPr lang="en" sz="1800">
                <a:latin typeface="Quattrocento Sans"/>
                <a:ea typeface="Quattrocento Sans"/>
                <a:cs typeface="Quattrocento Sans"/>
                <a:sym typeface="Quattrocento Sans"/>
              </a:rPr>
              <a:t>(x,y) = [(0,0), (1,1), (2,2), (3,3), (4,4)]   //y=0 (bias term ‘b’ or ‘</a:t>
            </a:r>
            <a:r>
              <a:rPr lang="en" sz="2000">
                <a:solidFill>
                  <a:srgbClr val="666666"/>
                </a:solidFill>
                <a:latin typeface="Quattrocento Sans"/>
                <a:ea typeface="Quattrocento Sans"/>
                <a:cs typeface="Quattrocento Sans"/>
                <a:sym typeface="Quattrocento Sans"/>
              </a:rPr>
              <a:t> θ</a:t>
            </a:r>
            <a:r>
              <a:rPr baseline="-25000" lang="en" sz="1800">
                <a:latin typeface="Quattrocento Sans"/>
                <a:ea typeface="Quattrocento Sans"/>
                <a:cs typeface="Quattrocento Sans"/>
                <a:sym typeface="Quattrocento Sans"/>
              </a:rPr>
              <a:t>0</a:t>
            </a:r>
            <a:r>
              <a:rPr lang="en" sz="1800">
                <a:latin typeface="Quattrocento Sans"/>
                <a:ea typeface="Quattrocento Sans"/>
                <a:cs typeface="Quattrocento Sans"/>
                <a:sym typeface="Quattrocento Sans"/>
              </a:rPr>
              <a:t>’) at x=0, line will start from origin, </a:t>
            </a:r>
            <a:endParaRPr sz="1800">
              <a:latin typeface="Quattrocento Sans"/>
              <a:ea typeface="Quattrocento Sans"/>
              <a:cs typeface="Quattrocento Sans"/>
              <a:sym typeface="Quattrocento Sans"/>
            </a:endParaRPr>
          </a:p>
          <a:p>
            <a:pPr indent="0" lvl="0" marL="0" rtl="0" algn="l">
              <a:spcBef>
                <a:spcPts val="0"/>
              </a:spcBef>
              <a:spcAft>
                <a:spcPts val="0"/>
              </a:spcAft>
              <a:buNone/>
            </a:pPr>
            <a:r>
              <a:t/>
            </a:r>
            <a:endParaRPr sz="1800">
              <a:latin typeface="Quattrocento Sans"/>
              <a:ea typeface="Quattrocento Sans"/>
              <a:cs typeface="Quattrocento Sans"/>
              <a:sym typeface="Quattrocento Sans"/>
            </a:endParaRPr>
          </a:p>
          <a:p>
            <a:pPr indent="457200" lvl="0" marL="2743200" rtl="0" algn="l">
              <a:spcBef>
                <a:spcPts val="0"/>
              </a:spcBef>
              <a:spcAft>
                <a:spcPts val="0"/>
              </a:spcAft>
              <a:buNone/>
            </a:pPr>
            <a:r>
              <a:rPr lang="en" sz="1800">
                <a:latin typeface="Quattrocento Sans"/>
                <a:ea typeface="Quattrocento Sans"/>
                <a:cs typeface="Quattrocento Sans"/>
                <a:sym typeface="Quattrocento Sans"/>
              </a:rPr>
              <a:t>h(x) = </a:t>
            </a:r>
            <a:r>
              <a:rPr lang="en" sz="2000">
                <a:solidFill>
                  <a:srgbClr val="666666"/>
                </a:solidFill>
                <a:latin typeface="Quattrocento Sans"/>
                <a:ea typeface="Quattrocento Sans"/>
                <a:cs typeface="Quattrocento Sans"/>
                <a:sym typeface="Quattrocento Sans"/>
              </a:rPr>
              <a:t> θ</a:t>
            </a:r>
            <a:r>
              <a:rPr baseline="-25000" lang="en" sz="1800">
                <a:latin typeface="Quattrocento Sans"/>
                <a:ea typeface="Quattrocento Sans"/>
                <a:cs typeface="Quattrocento Sans"/>
                <a:sym typeface="Quattrocento Sans"/>
              </a:rPr>
              <a:t>0</a:t>
            </a:r>
            <a:r>
              <a:rPr lang="en" sz="1800">
                <a:latin typeface="Quattrocento Sans"/>
                <a:ea typeface="Quattrocento Sans"/>
                <a:cs typeface="Quattrocento Sans"/>
                <a:sym typeface="Quattrocento Sans"/>
              </a:rPr>
              <a:t>+</a:t>
            </a:r>
            <a:r>
              <a:rPr lang="en" sz="2000">
                <a:solidFill>
                  <a:srgbClr val="666666"/>
                </a:solidFill>
                <a:latin typeface="Quattrocento Sans"/>
                <a:ea typeface="Quattrocento Sans"/>
                <a:cs typeface="Quattrocento Sans"/>
                <a:sym typeface="Quattrocento Sans"/>
              </a:rPr>
              <a:t> θ</a:t>
            </a:r>
            <a:r>
              <a:rPr baseline="-25000" lang="en" sz="1800">
                <a:latin typeface="Quattrocento Sans"/>
                <a:ea typeface="Quattrocento Sans"/>
                <a:cs typeface="Quattrocento Sans"/>
                <a:sym typeface="Quattrocento Sans"/>
              </a:rPr>
              <a:t>1</a:t>
            </a:r>
            <a:r>
              <a:rPr lang="en" sz="1800">
                <a:latin typeface="Quattrocento Sans"/>
                <a:ea typeface="Quattrocento Sans"/>
                <a:cs typeface="Quattrocento Sans"/>
                <a:sym typeface="Quattrocento Sans"/>
              </a:rPr>
              <a:t>*x  //one feature only in the data</a:t>
            </a:r>
            <a:endParaRPr sz="1800">
              <a:latin typeface="Quattrocento Sans"/>
              <a:ea typeface="Quattrocento Sans"/>
              <a:cs typeface="Quattrocento Sans"/>
              <a:sym typeface="Quattrocento Sans"/>
            </a:endParaRPr>
          </a:p>
          <a:p>
            <a:pPr indent="457200" lvl="0" marL="2743200" rtl="0" algn="l">
              <a:spcBef>
                <a:spcPts val="0"/>
              </a:spcBef>
              <a:spcAft>
                <a:spcPts val="0"/>
              </a:spcAft>
              <a:buNone/>
            </a:pPr>
            <a:r>
              <a:t/>
            </a:r>
            <a:endParaRPr sz="1800">
              <a:latin typeface="Quattrocento Sans"/>
              <a:ea typeface="Quattrocento Sans"/>
              <a:cs typeface="Quattrocento Sans"/>
              <a:sym typeface="Quattrocento Sans"/>
            </a:endParaRPr>
          </a:p>
          <a:p>
            <a:pPr indent="0" lvl="0" marL="0" rtl="0" algn="l">
              <a:spcBef>
                <a:spcPts val="0"/>
              </a:spcBef>
              <a:spcAft>
                <a:spcPts val="0"/>
              </a:spcAft>
              <a:buNone/>
            </a:pPr>
            <a:r>
              <a:rPr lang="en" sz="1800">
                <a:latin typeface="Quattrocento Sans"/>
                <a:ea typeface="Quattrocento Sans"/>
                <a:cs typeface="Quattrocento Sans"/>
                <a:sym typeface="Quattrocento Sans"/>
              </a:rPr>
              <a:t>- Find out the linear equation for the given data points.</a:t>
            </a:r>
            <a:endParaRPr sz="1800">
              <a:latin typeface="Quattrocento Sans"/>
              <a:ea typeface="Quattrocento Sans"/>
              <a:cs typeface="Quattrocento Sans"/>
              <a:sym typeface="Quattrocento Sans"/>
            </a:endParaRPr>
          </a:p>
          <a:p>
            <a:pPr indent="0" lvl="0" marL="0" rtl="0" algn="l">
              <a:spcBef>
                <a:spcPts val="0"/>
              </a:spcBef>
              <a:spcAft>
                <a:spcPts val="0"/>
              </a:spcAft>
              <a:buNone/>
            </a:pPr>
            <a:r>
              <a:rPr lang="en" sz="2000">
                <a:solidFill>
                  <a:srgbClr val="666666"/>
                </a:solidFill>
                <a:latin typeface="Quattrocento Sans"/>
                <a:ea typeface="Quattrocento Sans"/>
                <a:cs typeface="Quattrocento Sans"/>
                <a:sym typeface="Quattrocento Sans"/>
              </a:rPr>
              <a:t> θ</a:t>
            </a:r>
            <a:r>
              <a:rPr baseline="-25000" lang="en" sz="1800">
                <a:latin typeface="Quattrocento Sans"/>
                <a:ea typeface="Quattrocento Sans"/>
                <a:cs typeface="Quattrocento Sans"/>
                <a:sym typeface="Quattrocento Sans"/>
              </a:rPr>
              <a:t>0</a:t>
            </a:r>
            <a:r>
              <a:rPr lang="en" sz="1800">
                <a:latin typeface="Quattrocento Sans"/>
                <a:ea typeface="Quattrocento Sans"/>
                <a:cs typeface="Quattrocento Sans"/>
                <a:sym typeface="Quattrocento Sans"/>
              </a:rPr>
              <a:t> =0  , </a:t>
            </a:r>
            <a:r>
              <a:rPr lang="en" sz="2000">
                <a:solidFill>
                  <a:srgbClr val="666666"/>
                </a:solidFill>
                <a:latin typeface="Quattrocento Sans"/>
                <a:ea typeface="Quattrocento Sans"/>
                <a:cs typeface="Quattrocento Sans"/>
                <a:sym typeface="Quattrocento Sans"/>
              </a:rPr>
              <a:t> θ</a:t>
            </a:r>
            <a:r>
              <a:rPr baseline="-25000" lang="en" sz="1800">
                <a:latin typeface="Quattrocento Sans"/>
                <a:ea typeface="Quattrocento Sans"/>
                <a:cs typeface="Quattrocento Sans"/>
                <a:sym typeface="Quattrocento Sans"/>
              </a:rPr>
              <a:t>1</a:t>
            </a:r>
            <a:r>
              <a:rPr lang="en" sz="1800">
                <a:latin typeface="Quattrocento Sans"/>
                <a:ea typeface="Quattrocento Sans"/>
                <a:cs typeface="Quattrocento Sans"/>
                <a:sym typeface="Quattrocento Sans"/>
              </a:rPr>
              <a:t> =0.5  //Initial guess</a:t>
            </a:r>
            <a:endParaRPr sz="1800">
              <a:latin typeface="Quattrocento Sans"/>
              <a:ea typeface="Quattrocento Sans"/>
              <a:cs typeface="Quattrocento Sans"/>
              <a:sym typeface="Quattrocento Sans"/>
            </a:endParaRPr>
          </a:p>
          <a:p>
            <a:pPr indent="0" lvl="0" marL="0" rtl="0" algn="l">
              <a:spcBef>
                <a:spcPts val="0"/>
              </a:spcBef>
              <a:spcAft>
                <a:spcPts val="0"/>
              </a:spcAft>
              <a:buNone/>
            </a:pPr>
            <a:r>
              <a:rPr lang="en" sz="2000">
                <a:solidFill>
                  <a:srgbClr val="666666"/>
                </a:solidFill>
                <a:latin typeface="Quattrocento Sans"/>
                <a:ea typeface="Quattrocento Sans"/>
                <a:cs typeface="Quattrocento Sans"/>
                <a:sym typeface="Quattrocento Sans"/>
              </a:rPr>
              <a:t> θ</a:t>
            </a:r>
            <a:r>
              <a:rPr baseline="-25000" lang="en" sz="1800">
                <a:latin typeface="Quattrocento Sans"/>
                <a:ea typeface="Quattrocento Sans"/>
                <a:cs typeface="Quattrocento Sans"/>
                <a:sym typeface="Quattrocento Sans"/>
              </a:rPr>
              <a:t>0</a:t>
            </a:r>
            <a:r>
              <a:rPr lang="en" sz="1800">
                <a:latin typeface="Quattrocento Sans"/>
                <a:ea typeface="Quattrocento Sans"/>
                <a:cs typeface="Quattrocento Sans"/>
                <a:sym typeface="Quattrocento Sans"/>
              </a:rPr>
              <a:t> =0  , </a:t>
            </a:r>
            <a:r>
              <a:rPr lang="en" sz="2000">
                <a:solidFill>
                  <a:srgbClr val="666666"/>
                </a:solidFill>
                <a:latin typeface="Quattrocento Sans"/>
                <a:ea typeface="Quattrocento Sans"/>
                <a:cs typeface="Quattrocento Sans"/>
                <a:sym typeface="Quattrocento Sans"/>
              </a:rPr>
              <a:t> θ</a:t>
            </a:r>
            <a:r>
              <a:rPr baseline="-25000" lang="en" sz="1800">
                <a:latin typeface="Quattrocento Sans"/>
                <a:ea typeface="Quattrocento Sans"/>
                <a:cs typeface="Quattrocento Sans"/>
                <a:sym typeface="Quattrocento Sans"/>
              </a:rPr>
              <a:t>1</a:t>
            </a:r>
            <a:r>
              <a:rPr lang="en" sz="1800">
                <a:latin typeface="Quattrocento Sans"/>
                <a:ea typeface="Quattrocento Sans"/>
                <a:cs typeface="Quattrocento Sans"/>
                <a:sym typeface="Quattrocento Sans"/>
              </a:rPr>
              <a:t> =1  // Best fit</a:t>
            </a:r>
            <a:endParaRPr sz="1800">
              <a:latin typeface="Quattrocento Sans"/>
              <a:ea typeface="Quattrocento Sans"/>
              <a:cs typeface="Quattrocento Sans"/>
              <a:sym typeface="Quattrocento Sans"/>
            </a:endParaRPr>
          </a:p>
          <a:p>
            <a:pPr indent="0" lvl="0" marL="0" rtl="0" algn="l">
              <a:spcBef>
                <a:spcPts val="0"/>
              </a:spcBef>
              <a:spcAft>
                <a:spcPts val="0"/>
              </a:spcAft>
              <a:buNone/>
            </a:pPr>
            <a:r>
              <a:rPr lang="en" sz="1800">
                <a:latin typeface="Quattrocento Sans"/>
                <a:ea typeface="Quattrocento Sans"/>
                <a:cs typeface="Quattrocento Sans"/>
                <a:sym typeface="Quattrocento Sans"/>
              </a:rPr>
              <a:t>=&gt; h(x) = 0+1.x = x (zero error)</a:t>
            </a:r>
            <a:endParaRPr sz="1800">
              <a:latin typeface="Quattrocento Sans"/>
              <a:ea typeface="Quattrocento Sans"/>
              <a:cs typeface="Quattrocento Sans"/>
              <a:sym typeface="Quattrocento Sans"/>
            </a:endParaRPr>
          </a:p>
          <a:p>
            <a:pPr indent="0" lvl="0" marL="0" rtl="0" algn="l">
              <a:spcBef>
                <a:spcPts val="0"/>
              </a:spcBef>
              <a:spcAft>
                <a:spcPts val="0"/>
              </a:spcAft>
              <a:buNone/>
            </a:pPr>
            <a:r>
              <a:rPr lang="en" sz="1800">
                <a:latin typeface="Quattrocento Sans"/>
                <a:ea typeface="Quattrocento Sans"/>
                <a:cs typeface="Quattrocento Sans"/>
                <a:sym typeface="Quattrocento Sans"/>
              </a:rPr>
              <a:t>tanθ = 1 =&gt; θ =  45 degrees</a:t>
            </a:r>
            <a:endParaRPr sz="1800">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1"/>
          <p:cNvSpPr txBox="1"/>
          <p:nvPr/>
        </p:nvSpPr>
        <p:spPr>
          <a:xfrm>
            <a:off x="530700" y="393750"/>
            <a:ext cx="8082600" cy="4356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How algorithms work</a:t>
            </a:r>
            <a:endParaRPr sz="1800">
              <a:solidFill>
                <a:srgbClr val="666666"/>
              </a:solidFill>
              <a:latin typeface="Quattrocento Sans"/>
              <a:ea typeface="Quattrocento Sans"/>
              <a:cs typeface="Quattrocento Sans"/>
              <a:sym typeface="Quattrocento Sans"/>
            </a:endParaRPr>
          </a:p>
          <a:p>
            <a:pPr indent="-342900" lvl="0" marL="4572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Explore </a:t>
            </a:r>
            <a:endParaRPr sz="1800">
              <a:solidFill>
                <a:srgbClr val="666666"/>
              </a:solidFill>
              <a:latin typeface="Quattrocento Sans"/>
              <a:ea typeface="Quattrocento Sans"/>
              <a:cs typeface="Quattrocento Sans"/>
              <a:sym typeface="Quattrocento Sans"/>
            </a:endParaRPr>
          </a:p>
          <a:p>
            <a:pPr indent="-342900" lvl="1" marL="9144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Internal working </a:t>
            </a:r>
            <a:endParaRPr sz="18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Intuition of Gradient Descent</a:t>
            </a:r>
            <a:endParaRPr sz="3200">
              <a:solidFill>
                <a:srgbClr val="666666"/>
              </a:solidFill>
              <a:latin typeface="Quattrocento Sans"/>
              <a:ea typeface="Quattrocento Sans"/>
              <a:cs typeface="Quattrocento Sans"/>
              <a:sym typeface="Quattrocento Sans"/>
            </a:endParaRPr>
          </a:p>
        </p:txBody>
      </p:sp>
      <p:sp>
        <p:nvSpPr>
          <p:cNvPr id="602" name="Google Shape;602;p57"/>
          <p:cNvSpPr/>
          <p:nvPr/>
        </p:nvSpPr>
        <p:spPr>
          <a:xfrm>
            <a:off x="2144549" y="2288988"/>
            <a:ext cx="4854624" cy="1980578"/>
          </a:xfrm>
          <a:custGeom>
            <a:rect b="b" l="l" r="r" t="t"/>
            <a:pathLst>
              <a:path extrusionOk="0" h="150243" w="276184">
                <a:moveTo>
                  <a:pt x="0" y="8045"/>
                </a:moveTo>
                <a:cubicBezTo>
                  <a:pt x="23015" y="31731"/>
                  <a:pt x="92061" y="151500"/>
                  <a:pt x="138092" y="150159"/>
                </a:cubicBezTo>
                <a:cubicBezTo>
                  <a:pt x="184123" y="148818"/>
                  <a:pt x="253169" y="25027"/>
                  <a:pt x="276184" y="0"/>
                </a:cubicBezTo>
              </a:path>
            </a:pathLst>
          </a:custGeom>
          <a:noFill/>
          <a:ln cap="flat" cmpd="sng" w="38100">
            <a:solidFill>
              <a:schemeClr val="dk2"/>
            </a:solidFill>
            <a:prstDash val="solid"/>
            <a:round/>
            <a:headEnd len="med" w="med" type="none"/>
            <a:tailEnd len="med" w="med" type="none"/>
          </a:ln>
        </p:spPr>
      </p:sp>
      <p:sp>
        <p:nvSpPr>
          <p:cNvPr id="603" name="Google Shape;603;p57"/>
          <p:cNvSpPr txBox="1"/>
          <p:nvPr/>
        </p:nvSpPr>
        <p:spPr>
          <a:xfrm>
            <a:off x="357100" y="1051682"/>
            <a:ext cx="8429700" cy="1237200"/>
          </a:xfrm>
          <a:prstGeom prst="rect">
            <a:avLst/>
          </a:prstGeom>
          <a:noFill/>
          <a:ln>
            <a:noFill/>
          </a:ln>
        </p:spPr>
        <p:txBody>
          <a:bodyPr anchorCtr="0" anchor="t" bIns="58925" lIns="58925" spcFirstLastPara="1" rIns="58925" wrap="square" tIns="58925">
            <a:noAutofit/>
          </a:bodyPr>
          <a:lstStyle/>
          <a:p>
            <a:pPr indent="0" lvl="0" marL="0" rtl="0" algn="l">
              <a:spcBef>
                <a:spcPts val="0"/>
              </a:spcBef>
              <a:spcAft>
                <a:spcPts val="0"/>
              </a:spcAft>
              <a:buNone/>
            </a:pPr>
            <a:r>
              <a:rPr lang="en" sz="1900">
                <a:solidFill>
                  <a:srgbClr val="666666"/>
                </a:solidFill>
                <a:latin typeface="Quattrocento Sans"/>
                <a:ea typeface="Quattrocento Sans"/>
                <a:cs typeface="Quattrocento Sans"/>
                <a:sym typeface="Quattrocento Sans"/>
              </a:rPr>
              <a:t>Question - If you are lost in the mountains in a dense fog and you can only feel the slope of the ground below your feet. Which strategy will you take to reach to the bottom of the valley quickly?</a:t>
            </a:r>
            <a:endParaRPr sz="1900">
              <a:solidFill>
                <a:srgbClr val="666666"/>
              </a:solidFill>
              <a:latin typeface="Quattrocento Sans"/>
              <a:ea typeface="Quattrocento Sans"/>
              <a:cs typeface="Quattrocento Sans"/>
              <a:sym typeface="Quattrocento Sans"/>
            </a:endParaRPr>
          </a:p>
        </p:txBody>
      </p:sp>
      <p:sp>
        <p:nvSpPr>
          <p:cNvPr id="604" name="Google Shape;604;p57"/>
          <p:cNvSpPr txBox="1"/>
          <p:nvPr/>
        </p:nvSpPr>
        <p:spPr>
          <a:xfrm>
            <a:off x="4642699" y="4269731"/>
            <a:ext cx="2482500" cy="3537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rgbClr val="666666"/>
                </a:solidFill>
                <a:latin typeface="Quattrocento Sans"/>
                <a:ea typeface="Quattrocento Sans"/>
                <a:cs typeface="Quattrocento Sans"/>
                <a:sym typeface="Quattrocento Sans"/>
              </a:rPr>
              <a:t>Bottom of the valley</a:t>
            </a:r>
            <a:endParaRPr sz="1900">
              <a:solidFill>
                <a:srgbClr val="666666"/>
              </a:solidFill>
              <a:latin typeface="Quattrocento Sans"/>
              <a:ea typeface="Quattrocento Sans"/>
              <a:cs typeface="Quattrocento Sans"/>
              <a:sym typeface="Quattrocento Sans"/>
            </a:endParaRPr>
          </a:p>
        </p:txBody>
      </p:sp>
      <p:cxnSp>
        <p:nvCxnSpPr>
          <p:cNvPr id="605" name="Google Shape;605;p57"/>
          <p:cNvCxnSpPr>
            <a:stCxn id="604" idx="0"/>
          </p:cNvCxnSpPr>
          <p:nvPr/>
        </p:nvCxnSpPr>
        <p:spPr>
          <a:xfrm flipH="1">
            <a:off x="3075649" y="4269731"/>
            <a:ext cx="2808300" cy="7800"/>
          </a:xfrm>
          <a:prstGeom prst="straightConnector1">
            <a:avLst/>
          </a:prstGeom>
          <a:noFill/>
          <a:ln cap="flat" cmpd="sng" w="38100">
            <a:solidFill>
              <a:schemeClr val="dk2"/>
            </a:solidFill>
            <a:prstDash val="solid"/>
            <a:round/>
            <a:headEnd len="med" w="med" type="none"/>
            <a:tailEnd len="med" w="med" type="none"/>
          </a:ln>
        </p:spPr>
      </p:cxnSp>
      <p:pic>
        <p:nvPicPr>
          <p:cNvPr id="606" name="Google Shape;606;p57"/>
          <p:cNvPicPr preferRelativeResize="0"/>
          <p:nvPr/>
        </p:nvPicPr>
        <p:blipFill>
          <a:blip r:embed="rId3">
            <a:alphaModFix/>
          </a:blip>
          <a:stretch>
            <a:fillRect/>
          </a:stretch>
        </p:blipFill>
        <p:spPr>
          <a:xfrm>
            <a:off x="2452008" y="2400798"/>
            <a:ext cx="538350" cy="538350"/>
          </a:xfrm>
          <a:prstGeom prst="rect">
            <a:avLst/>
          </a:prstGeom>
          <a:noFill/>
          <a:ln>
            <a:noFill/>
          </a:ln>
        </p:spPr>
      </p:pic>
      <p:sp>
        <p:nvSpPr>
          <p:cNvPr id="607" name="Google Shape;607;p57"/>
          <p:cNvSpPr txBox="1"/>
          <p:nvPr/>
        </p:nvSpPr>
        <p:spPr>
          <a:xfrm>
            <a:off x="357100" y="3333775"/>
            <a:ext cx="2482500" cy="3537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rgbClr val="666666"/>
                </a:solidFill>
                <a:latin typeface="Quattrocento Sans"/>
                <a:ea typeface="Quattrocento Sans"/>
                <a:cs typeface="Quattrocento Sans"/>
                <a:sym typeface="Quattrocento Sans"/>
              </a:rPr>
              <a:t>Your Current position</a:t>
            </a:r>
            <a:endParaRPr sz="1900">
              <a:solidFill>
                <a:srgbClr val="666666"/>
              </a:solidFill>
              <a:latin typeface="Quattrocento Sans"/>
              <a:ea typeface="Quattrocento Sans"/>
              <a:cs typeface="Quattrocento Sans"/>
              <a:sym typeface="Quattrocento Sans"/>
            </a:endParaRPr>
          </a:p>
        </p:txBody>
      </p:sp>
      <p:cxnSp>
        <p:nvCxnSpPr>
          <p:cNvPr id="608" name="Google Shape;608;p57"/>
          <p:cNvCxnSpPr>
            <a:stCxn id="607" idx="0"/>
          </p:cNvCxnSpPr>
          <p:nvPr/>
        </p:nvCxnSpPr>
        <p:spPr>
          <a:xfrm flipH="1" rot="10800000">
            <a:off x="1598350" y="2934175"/>
            <a:ext cx="946800" cy="3996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8"/>
          <p:cNvSpPr/>
          <p:nvPr/>
        </p:nvSpPr>
        <p:spPr>
          <a:xfrm>
            <a:off x="2144549" y="2288988"/>
            <a:ext cx="4854624" cy="1980578"/>
          </a:xfrm>
          <a:custGeom>
            <a:rect b="b" l="l" r="r" t="t"/>
            <a:pathLst>
              <a:path extrusionOk="0" h="150243" w="276184">
                <a:moveTo>
                  <a:pt x="0" y="8045"/>
                </a:moveTo>
                <a:cubicBezTo>
                  <a:pt x="23015" y="31731"/>
                  <a:pt x="92061" y="151500"/>
                  <a:pt x="138092" y="150159"/>
                </a:cubicBezTo>
                <a:cubicBezTo>
                  <a:pt x="184123" y="148818"/>
                  <a:pt x="253169" y="25027"/>
                  <a:pt x="276184" y="0"/>
                </a:cubicBezTo>
              </a:path>
            </a:pathLst>
          </a:custGeom>
          <a:noFill/>
          <a:ln cap="flat" cmpd="sng" w="38100">
            <a:solidFill>
              <a:schemeClr val="dk2"/>
            </a:solidFill>
            <a:prstDash val="solid"/>
            <a:round/>
            <a:headEnd len="med" w="med" type="none"/>
            <a:tailEnd len="med" w="med" type="none"/>
          </a:ln>
        </p:spPr>
      </p:sp>
      <p:sp>
        <p:nvSpPr>
          <p:cNvPr id="614" name="Google Shape;614;p58"/>
          <p:cNvSpPr txBox="1"/>
          <p:nvPr/>
        </p:nvSpPr>
        <p:spPr>
          <a:xfrm>
            <a:off x="357100" y="1051682"/>
            <a:ext cx="8429700" cy="1237200"/>
          </a:xfrm>
          <a:prstGeom prst="rect">
            <a:avLst/>
          </a:prstGeom>
          <a:noFill/>
          <a:ln>
            <a:noFill/>
          </a:ln>
        </p:spPr>
        <p:txBody>
          <a:bodyPr anchorCtr="0" anchor="t" bIns="58925" lIns="58925" spcFirstLastPara="1" rIns="58925" wrap="square" tIns="58925">
            <a:noAutofit/>
          </a:bodyPr>
          <a:lstStyle/>
          <a:p>
            <a:pPr indent="0" lvl="0" marL="0" rtl="0" algn="l">
              <a:spcBef>
                <a:spcPts val="0"/>
              </a:spcBef>
              <a:spcAft>
                <a:spcPts val="0"/>
              </a:spcAft>
              <a:buNone/>
            </a:pPr>
            <a:r>
              <a:rPr lang="en" sz="1900">
                <a:solidFill>
                  <a:srgbClr val="666666"/>
                </a:solidFill>
                <a:latin typeface="Quattrocento Sans"/>
                <a:ea typeface="Quattrocento Sans"/>
                <a:cs typeface="Quattrocento Sans"/>
                <a:sym typeface="Quattrocento Sans"/>
              </a:rPr>
              <a:t>Answer</a:t>
            </a:r>
            <a:endParaRPr sz="1900">
              <a:solidFill>
                <a:srgbClr val="666666"/>
              </a:solidFill>
              <a:latin typeface="Quattrocento Sans"/>
              <a:ea typeface="Quattrocento Sans"/>
              <a:cs typeface="Quattrocento Sans"/>
              <a:sym typeface="Quattrocento Sans"/>
            </a:endParaRPr>
          </a:p>
          <a:p>
            <a:pPr indent="-260350" lvl="0" marL="292100" rtl="0" algn="l">
              <a:spcBef>
                <a:spcPts val="0"/>
              </a:spcBef>
              <a:spcAft>
                <a:spcPts val="0"/>
              </a:spcAft>
              <a:buClr>
                <a:srgbClr val="666666"/>
              </a:buClr>
              <a:buSzPts val="1900"/>
              <a:buFont typeface="Quattrocento Sans"/>
              <a:buAutoNum type="arabicPeriod"/>
            </a:pPr>
            <a:r>
              <a:rPr lang="en" sz="1900">
                <a:solidFill>
                  <a:srgbClr val="666666"/>
                </a:solidFill>
                <a:latin typeface="Quattrocento Sans"/>
                <a:ea typeface="Quattrocento Sans"/>
                <a:cs typeface="Quattrocento Sans"/>
                <a:sym typeface="Quattrocento Sans"/>
              </a:rPr>
              <a:t>Take a step</a:t>
            </a:r>
            <a:endParaRPr sz="1900">
              <a:solidFill>
                <a:srgbClr val="666666"/>
              </a:solidFill>
              <a:latin typeface="Quattrocento Sans"/>
              <a:ea typeface="Quattrocento Sans"/>
              <a:cs typeface="Quattrocento Sans"/>
              <a:sym typeface="Quattrocento Sans"/>
            </a:endParaRPr>
          </a:p>
          <a:p>
            <a:pPr indent="-260350" lvl="0" marL="292100" rtl="0" algn="l">
              <a:spcBef>
                <a:spcPts val="0"/>
              </a:spcBef>
              <a:spcAft>
                <a:spcPts val="0"/>
              </a:spcAft>
              <a:buClr>
                <a:srgbClr val="666666"/>
              </a:buClr>
              <a:buSzPts val="1900"/>
              <a:buFont typeface="Quattrocento Sans"/>
              <a:buAutoNum type="arabicPeriod"/>
            </a:pPr>
            <a:r>
              <a:rPr lang="en" sz="1900">
                <a:solidFill>
                  <a:srgbClr val="666666"/>
                </a:solidFill>
                <a:latin typeface="Quattrocento Sans"/>
                <a:ea typeface="Quattrocento Sans"/>
                <a:cs typeface="Quattrocento Sans"/>
                <a:sym typeface="Quattrocento Sans"/>
              </a:rPr>
              <a:t>If the step is downhill, keep walking on the same direction</a:t>
            </a:r>
            <a:endParaRPr sz="1900">
              <a:solidFill>
                <a:srgbClr val="666666"/>
              </a:solidFill>
              <a:latin typeface="Quattrocento Sans"/>
              <a:ea typeface="Quattrocento Sans"/>
              <a:cs typeface="Quattrocento Sans"/>
              <a:sym typeface="Quattrocento Sans"/>
            </a:endParaRPr>
          </a:p>
          <a:p>
            <a:pPr indent="-260350" lvl="0" marL="292100" rtl="0" algn="l">
              <a:spcBef>
                <a:spcPts val="0"/>
              </a:spcBef>
              <a:spcAft>
                <a:spcPts val="0"/>
              </a:spcAft>
              <a:buClr>
                <a:srgbClr val="666666"/>
              </a:buClr>
              <a:buSzPts val="1900"/>
              <a:buFont typeface="Quattrocento Sans"/>
              <a:buAutoNum type="arabicPeriod"/>
            </a:pPr>
            <a:r>
              <a:rPr lang="en" sz="1900">
                <a:solidFill>
                  <a:srgbClr val="666666"/>
                </a:solidFill>
                <a:latin typeface="Quattrocento Sans"/>
                <a:ea typeface="Quattrocento Sans"/>
                <a:cs typeface="Quattrocento Sans"/>
                <a:sym typeface="Quattrocento Sans"/>
              </a:rPr>
              <a:t>Else reverse the direction</a:t>
            </a:r>
            <a:endParaRPr sz="1900">
              <a:solidFill>
                <a:srgbClr val="666666"/>
              </a:solidFill>
              <a:latin typeface="Quattrocento Sans"/>
              <a:ea typeface="Quattrocento Sans"/>
              <a:cs typeface="Quattrocento Sans"/>
              <a:sym typeface="Quattrocento Sans"/>
            </a:endParaRPr>
          </a:p>
          <a:p>
            <a:pPr indent="-260350" lvl="0" marL="292100" rtl="0" algn="l">
              <a:spcBef>
                <a:spcPts val="0"/>
              </a:spcBef>
              <a:spcAft>
                <a:spcPts val="0"/>
              </a:spcAft>
              <a:buClr>
                <a:srgbClr val="666666"/>
              </a:buClr>
              <a:buSzPts val="1900"/>
              <a:buFont typeface="Quattrocento Sans"/>
              <a:buAutoNum type="arabicPeriod"/>
            </a:pPr>
            <a:r>
              <a:rPr lang="en" sz="1900">
                <a:solidFill>
                  <a:srgbClr val="666666"/>
                </a:solidFill>
                <a:latin typeface="Quattrocento Sans"/>
                <a:ea typeface="Quattrocento Sans"/>
                <a:cs typeface="Quattrocento Sans"/>
                <a:sym typeface="Quattrocento Sans"/>
              </a:rPr>
              <a:t>Repeat the steps until you reach to the bottom </a:t>
            </a:r>
            <a:endParaRPr sz="1900">
              <a:solidFill>
                <a:srgbClr val="666666"/>
              </a:solidFill>
              <a:latin typeface="Quattrocento Sans"/>
              <a:ea typeface="Quattrocento Sans"/>
              <a:cs typeface="Quattrocento Sans"/>
              <a:sym typeface="Quattrocento Sans"/>
            </a:endParaRPr>
          </a:p>
        </p:txBody>
      </p:sp>
      <p:sp>
        <p:nvSpPr>
          <p:cNvPr id="615" name="Google Shape;615;p58"/>
          <p:cNvSpPr txBox="1"/>
          <p:nvPr/>
        </p:nvSpPr>
        <p:spPr>
          <a:xfrm>
            <a:off x="4642699" y="4269731"/>
            <a:ext cx="2482500" cy="3537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rgbClr val="666666"/>
                </a:solidFill>
                <a:latin typeface="Quattrocento Sans"/>
                <a:ea typeface="Quattrocento Sans"/>
                <a:cs typeface="Quattrocento Sans"/>
                <a:sym typeface="Quattrocento Sans"/>
              </a:rPr>
              <a:t>Bottom of the valley</a:t>
            </a:r>
            <a:endParaRPr sz="1900">
              <a:solidFill>
                <a:srgbClr val="666666"/>
              </a:solidFill>
              <a:latin typeface="Quattrocento Sans"/>
              <a:ea typeface="Quattrocento Sans"/>
              <a:cs typeface="Quattrocento Sans"/>
              <a:sym typeface="Quattrocento Sans"/>
            </a:endParaRPr>
          </a:p>
        </p:txBody>
      </p:sp>
      <p:cxnSp>
        <p:nvCxnSpPr>
          <p:cNvPr id="616" name="Google Shape;616;p58"/>
          <p:cNvCxnSpPr>
            <a:stCxn id="615" idx="0"/>
          </p:cNvCxnSpPr>
          <p:nvPr/>
        </p:nvCxnSpPr>
        <p:spPr>
          <a:xfrm flipH="1">
            <a:off x="3075649" y="4269731"/>
            <a:ext cx="2808300" cy="7800"/>
          </a:xfrm>
          <a:prstGeom prst="straightConnector1">
            <a:avLst/>
          </a:prstGeom>
          <a:noFill/>
          <a:ln cap="flat" cmpd="sng" w="38100">
            <a:solidFill>
              <a:schemeClr val="dk2"/>
            </a:solidFill>
            <a:prstDash val="solid"/>
            <a:round/>
            <a:headEnd len="med" w="med" type="none"/>
            <a:tailEnd len="med" w="med" type="none"/>
          </a:ln>
        </p:spPr>
      </p:cxnSp>
      <p:pic>
        <p:nvPicPr>
          <p:cNvPr id="617" name="Google Shape;617;p58"/>
          <p:cNvPicPr preferRelativeResize="0"/>
          <p:nvPr/>
        </p:nvPicPr>
        <p:blipFill>
          <a:blip r:embed="rId3">
            <a:alphaModFix/>
          </a:blip>
          <a:stretch>
            <a:fillRect/>
          </a:stretch>
        </p:blipFill>
        <p:spPr>
          <a:xfrm>
            <a:off x="2452008" y="2400798"/>
            <a:ext cx="538350" cy="538350"/>
          </a:xfrm>
          <a:prstGeom prst="rect">
            <a:avLst/>
          </a:prstGeom>
          <a:noFill/>
          <a:ln>
            <a:noFill/>
          </a:ln>
        </p:spPr>
      </p:pic>
      <p:sp>
        <p:nvSpPr>
          <p:cNvPr id="618" name="Google Shape;618;p58"/>
          <p:cNvSpPr txBox="1"/>
          <p:nvPr/>
        </p:nvSpPr>
        <p:spPr>
          <a:xfrm>
            <a:off x="357100" y="3333775"/>
            <a:ext cx="2482500" cy="3537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rgbClr val="666666"/>
                </a:solidFill>
                <a:latin typeface="Quattrocento Sans"/>
                <a:ea typeface="Quattrocento Sans"/>
                <a:cs typeface="Quattrocento Sans"/>
                <a:sym typeface="Quattrocento Sans"/>
              </a:rPr>
              <a:t>Your Current position</a:t>
            </a:r>
            <a:endParaRPr sz="1900">
              <a:solidFill>
                <a:srgbClr val="666666"/>
              </a:solidFill>
              <a:latin typeface="Quattrocento Sans"/>
              <a:ea typeface="Quattrocento Sans"/>
              <a:cs typeface="Quattrocento Sans"/>
              <a:sym typeface="Quattrocento Sans"/>
            </a:endParaRPr>
          </a:p>
        </p:txBody>
      </p:sp>
      <p:cxnSp>
        <p:nvCxnSpPr>
          <p:cNvPr id="619" name="Google Shape;619;p58"/>
          <p:cNvCxnSpPr>
            <a:stCxn id="618" idx="0"/>
          </p:cNvCxnSpPr>
          <p:nvPr/>
        </p:nvCxnSpPr>
        <p:spPr>
          <a:xfrm flipH="1" rot="10800000">
            <a:off x="1598350" y="2934175"/>
            <a:ext cx="946800" cy="399600"/>
          </a:xfrm>
          <a:prstGeom prst="straightConnector1">
            <a:avLst/>
          </a:prstGeom>
          <a:noFill/>
          <a:ln cap="flat" cmpd="sng" w="38100">
            <a:solidFill>
              <a:schemeClr val="dk2"/>
            </a:solidFill>
            <a:prstDash val="solid"/>
            <a:round/>
            <a:headEnd len="med" w="med" type="none"/>
            <a:tailEnd len="med" w="med" type="triangle"/>
          </a:ln>
        </p:spPr>
      </p:cxnSp>
      <p:sp>
        <p:nvSpPr>
          <p:cNvPr id="620" name="Google Shape;620;p5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Intuition of Gradient Descent</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Gradient Descent</a:t>
            </a:r>
            <a:endParaRPr sz="3200">
              <a:solidFill>
                <a:srgbClr val="666666"/>
              </a:solidFill>
              <a:latin typeface="Quattrocento Sans"/>
              <a:ea typeface="Quattrocento Sans"/>
              <a:cs typeface="Quattrocento Sans"/>
              <a:sym typeface="Quattrocento Sans"/>
            </a:endParaRPr>
          </a:p>
        </p:txBody>
      </p:sp>
      <p:pic>
        <p:nvPicPr>
          <p:cNvPr id="626" name="Google Shape;626;p59"/>
          <p:cNvPicPr preferRelativeResize="0"/>
          <p:nvPr/>
        </p:nvPicPr>
        <p:blipFill>
          <a:blip r:embed="rId3">
            <a:alphaModFix/>
          </a:blip>
          <a:stretch>
            <a:fillRect/>
          </a:stretch>
        </p:blipFill>
        <p:spPr>
          <a:xfrm>
            <a:off x="1355687" y="1310014"/>
            <a:ext cx="4824522" cy="3001932"/>
          </a:xfrm>
          <a:prstGeom prst="rect">
            <a:avLst/>
          </a:prstGeom>
          <a:noFill/>
          <a:ln>
            <a:noFill/>
          </a:ln>
        </p:spPr>
      </p:pic>
      <p:pic>
        <p:nvPicPr>
          <p:cNvPr id="627" name="Google Shape;627;p59"/>
          <p:cNvPicPr preferRelativeResize="0"/>
          <p:nvPr/>
        </p:nvPicPr>
        <p:blipFill>
          <a:blip r:embed="rId4">
            <a:alphaModFix/>
          </a:blip>
          <a:stretch>
            <a:fillRect/>
          </a:stretch>
        </p:blipFill>
        <p:spPr>
          <a:xfrm>
            <a:off x="1862824" y="1587766"/>
            <a:ext cx="414600" cy="414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Gradient Descent</a:t>
            </a:r>
            <a:endParaRPr sz="3200">
              <a:solidFill>
                <a:srgbClr val="666666"/>
              </a:solidFill>
              <a:latin typeface="Quattrocento Sans"/>
              <a:ea typeface="Quattrocento Sans"/>
              <a:cs typeface="Quattrocento Sans"/>
              <a:sym typeface="Quattrocento Sans"/>
            </a:endParaRPr>
          </a:p>
        </p:txBody>
      </p:sp>
      <p:pic>
        <p:nvPicPr>
          <p:cNvPr id="633" name="Google Shape;633;p60"/>
          <p:cNvPicPr preferRelativeResize="0"/>
          <p:nvPr/>
        </p:nvPicPr>
        <p:blipFill>
          <a:blip r:embed="rId3">
            <a:alphaModFix/>
          </a:blip>
          <a:stretch>
            <a:fillRect/>
          </a:stretch>
        </p:blipFill>
        <p:spPr>
          <a:xfrm>
            <a:off x="2781061" y="3161782"/>
            <a:ext cx="2686460" cy="1671587"/>
          </a:xfrm>
          <a:prstGeom prst="rect">
            <a:avLst/>
          </a:prstGeom>
          <a:noFill/>
          <a:ln>
            <a:noFill/>
          </a:ln>
        </p:spPr>
      </p:pic>
      <p:sp>
        <p:nvSpPr>
          <p:cNvPr id="634" name="Google Shape;634;p60"/>
          <p:cNvSpPr txBox="1"/>
          <p:nvPr/>
        </p:nvSpPr>
        <p:spPr>
          <a:xfrm>
            <a:off x="357100" y="1051682"/>
            <a:ext cx="8429700" cy="1748400"/>
          </a:xfrm>
          <a:prstGeom prst="rect">
            <a:avLst/>
          </a:prstGeom>
          <a:noFill/>
          <a:ln>
            <a:noFill/>
          </a:ln>
        </p:spPr>
        <p:txBody>
          <a:bodyPr anchorCtr="0" anchor="t" bIns="58925" lIns="58925" spcFirstLastPara="1" rIns="58925" wrap="square" tIns="58925">
            <a:noAutofit/>
          </a:bodyPr>
          <a:lstStyle/>
          <a:p>
            <a:pPr indent="-260350" lvl="0" marL="2921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Gradient Descent</a:t>
            </a:r>
            <a:endParaRPr sz="1900">
              <a:solidFill>
                <a:srgbClr val="666666"/>
              </a:solidFill>
              <a:latin typeface="Quattrocento Sans"/>
              <a:ea typeface="Quattrocento Sans"/>
              <a:cs typeface="Quattrocento Sans"/>
              <a:sym typeface="Quattrocento Sans"/>
            </a:endParaRPr>
          </a:p>
          <a:p>
            <a:pPr indent="-260350" lvl="1" marL="5842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Measures the local gradient of the cost function </a:t>
            </a:r>
            <a:endParaRPr sz="1900">
              <a:solidFill>
                <a:srgbClr val="666666"/>
              </a:solidFill>
              <a:latin typeface="Quattrocento Sans"/>
              <a:ea typeface="Quattrocento Sans"/>
              <a:cs typeface="Quattrocento Sans"/>
              <a:sym typeface="Quattrocento Sans"/>
            </a:endParaRPr>
          </a:p>
          <a:p>
            <a:pPr indent="-260350" lvl="1" marL="5842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With regards to the parameter vector θ and</a:t>
            </a:r>
            <a:endParaRPr sz="1900">
              <a:solidFill>
                <a:srgbClr val="666666"/>
              </a:solidFill>
              <a:latin typeface="Quattrocento Sans"/>
              <a:ea typeface="Quattrocento Sans"/>
              <a:cs typeface="Quattrocento Sans"/>
              <a:sym typeface="Quattrocento Sans"/>
            </a:endParaRPr>
          </a:p>
          <a:p>
            <a:pPr indent="-260350" lvl="1" marL="5842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It goes in the direction of descending gradient</a:t>
            </a:r>
            <a:endParaRPr sz="1900">
              <a:solidFill>
                <a:srgbClr val="666666"/>
              </a:solidFill>
              <a:latin typeface="Quattrocento Sans"/>
              <a:ea typeface="Quattrocento Sans"/>
              <a:cs typeface="Quattrocento Sans"/>
              <a:sym typeface="Quattrocento Sans"/>
            </a:endParaRPr>
          </a:p>
          <a:p>
            <a:pPr indent="-260350" lvl="1" marL="5842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Until the gradient becomes zero</a:t>
            </a:r>
            <a:endParaRPr sz="1900">
              <a:solidFill>
                <a:srgbClr val="666666"/>
              </a:solidFill>
              <a:latin typeface="Quattrocento Sans"/>
              <a:ea typeface="Quattrocento Sans"/>
              <a:cs typeface="Quattrocento Sans"/>
              <a:sym typeface="Quattrocento Sans"/>
            </a:endParaRPr>
          </a:p>
        </p:txBody>
      </p:sp>
      <p:pic>
        <p:nvPicPr>
          <p:cNvPr id="635" name="Google Shape;635;p60"/>
          <p:cNvPicPr preferRelativeResize="0"/>
          <p:nvPr/>
        </p:nvPicPr>
        <p:blipFill>
          <a:blip r:embed="rId4">
            <a:alphaModFix/>
          </a:blip>
          <a:stretch>
            <a:fillRect/>
          </a:stretch>
        </p:blipFill>
        <p:spPr>
          <a:xfrm>
            <a:off x="2994047" y="3161782"/>
            <a:ext cx="390880" cy="39088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Gradient Descent</a:t>
            </a:r>
            <a:endParaRPr sz="3200">
              <a:solidFill>
                <a:srgbClr val="666666"/>
              </a:solidFill>
              <a:latin typeface="Quattrocento Sans"/>
              <a:ea typeface="Quattrocento Sans"/>
              <a:cs typeface="Quattrocento Sans"/>
              <a:sym typeface="Quattrocento Sans"/>
            </a:endParaRPr>
          </a:p>
        </p:txBody>
      </p:sp>
      <p:pic>
        <p:nvPicPr>
          <p:cNvPr id="641" name="Google Shape;641;p61"/>
          <p:cNvPicPr preferRelativeResize="0"/>
          <p:nvPr/>
        </p:nvPicPr>
        <p:blipFill>
          <a:blip r:embed="rId3">
            <a:alphaModFix/>
          </a:blip>
          <a:stretch>
            <a:fillRect/>
          </a:stretch>
        </p:blipFill>
        <p:spPr>
          <a:xfrm>
            <a:off x="2781061" y="3161782"/>
            <a:ext cx="2686460" cy="1671587"/>
          </a:xfrm>
          <a:prstGeom prst="rect">
            <a:avLst/>
          </a:prstGeom>
          <a:noFill/>
          <a:ln>
            <a:noFill/>
          </a:ln>
        </p:spPr>
      </p:pic>
      <p:sp>
        <p:nvSpPr>
          <p:cNvPr id="642" name="Google Shape;642;p61"/>
          <p:cNvSpPr txBox="1"/>
          <p:nvPr/>
        </p:nvSpPr>
        <p:spPr>
          <a:xfrm>
            <a:off x="357100" y="1051682"/>
            <a:ext cx="8429700" cy="1748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Random Initialization</a:t>
            </a:r>
            <a:endParaRPr b="1" sz="1900">
              <a:solidFill>
                <a:srgbClr val="666666"/>
              </a:solidFill>
              <a:latin typeface="Quattrocento Sans"/>
              <a:ea typeface="Quattrocento Sans"/>
              <a:cs typeface="Quattrocento Sans"/>
              <a:sym typeface="Quattrocento Sans"/>
            </a:endParaRPr>
          </a:p>
          <a:p>
            <a:pPr indent="-260350" lvl="0" marL="2921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We start by filling θ with random values - Random initialization</a:t>
            </a:r>
            <a:endParaRPr sz="1900">
              <a:solidFill>
                <a:srgbClr val="666666"/>
              </a:solidFill>
              <a:latin typeface="Quattrocento Sans"/>
              <a:ea typeface="Quattrocento Sans"/>
              <a:cs typeface="Quattrocento Sans"/>
              <a:sym typeface="Quattrocento Sans"/>
            </a:endParaRPr>
          </a:p>
          <a:p>
            <a:pPr indent="-260350" lvl="0" marL="2921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Improve it gradually, taking one baby step at a time</a:t>
            </a:r>
            <a:endParaRPr sz="1900">
              <a:solidFill>
                <a:srgbClr val="666666"/>
              </a:solidFill>
              <a:latin typeface="Quattrocento Sans"/>
              <a:ea typeface="Quattrocento Sans"/>
              <a:cs typeface="Quattrocento Sans"/>
              <a:sym typeface="Quattrocento Sans"/>
            </a:endParaRPr>
          </a:p>
          <a:p>
            <a:pPr indent="-260350" lvl="0" marL="2921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Each step attempts to decrease the cost function - MSE</a:t>
            </a:r>
            <a:endParaRPr sz="1900">
              <a:solidFill>
                <a:srgbClr val="666666"/>
              </a:solidFill>
              <a:latin typeface="Quattrocento Sans"/>
              <a:ea typeface="Quattrocento Sans"/>
              <a:cs typeface="Quattrocento Sans"/>
              <a:sym typeface="Quattrocento Sans"/>
            </a:endParaRPr>
          </a:p>
          <a:p>
            <a:pPr indent="-260350" lvl="0" marL="2921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Until the algorithm converges to a minimum</a:t>
            </a:r>
            <a:endParaRPr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2"/>
          <p:cNvSpPr txBox="1"/>
          <p:nvPr/>
        </p:nvSpPr>
        <p:spPr>
          <a:xfrm>
            <a:off x="63600" y="0"/>
            <a:ext cx="83439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Gradient Descent: finding optimal </a:t>
            </a:r>
            <a:r>
              <a:rPr lang="en" sz="1800">
                <a:solidFill>
                  <a:srgbClr val="666666"/>
                </a:solidFill>
                <a:latin typeface="Quattrocento Sans"/>
                <a:ea typeface="Quattrocento Sans"/>
                <a:cs typeface="Quattrocento Sans"/>
                <a:sym typeface="Quattrocento Sans"/>
              </a:rPr>
              <a:t>θ</a:t>
            </a:r>
            <a:endParaRPr sz="2200">
              <a:solidFill>
                <a:srgbClr val="666666"/>
              </a:solidFill>
              <a:latin typeface="Quattrocento Sans"/>
              <a:ea typeface="Quattrocento Sans"/>
              <a:cs typeface="Quattrocento Sans"/>
              <a:sym typeface="Quattrocento Sans"/>
            </a:endParaRPr>
          </a:p>
        </p:txBody>
      </p:sp>
      <p:sp>
        <p:nvSpPr>
          <p:cNvPr id="648" name="Google Shape;648;p62"/>
          <p:cNvSpPr txBox="1"/>
          <p:nvPr/>
        </p:nvSpPr>
        <p:spPr>
          <a:xfrm>
            <a:off x="95250" y="530100"/>
            <a:ext cx="8953500" cy="19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434343"/>
                </a:solidFill>
                <a:latin typeface="Quattrocento Sans"/>
                <a:ea typeface="Quattrocento Sans"/>
                <a:cs typeface="Quattrocento Sans"/>
                <a:sym typeface="Quattrocento Sans"/>
              </a:rPr>
              <a:t>- Cost function J(θ) measures the accuracy of the hypothesis function. Objective is to minimize the cost function, that is, make h(x) close to y, at least for the training examples we have.</a:t>
            </a:r>
            <a:endParaRPr sz="1800">
              <a:solidFill>
                <a:srgbClr val="434343"/>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en" sz="1800">
                <a:solidFill>
                  <a:srgbClr val="434343"/>
                </a:solidFill>
                <a:latin typeface="Quattrocento Sans"/>
                <a:ea typeface="Quattrocento Sans"/>
                <a:cs typeface="Quattrocento Sans"/>
                <a:sym typeface="Quattrocento Sans"/>
              </a:rPr>
              <a:t>- Cost function (</a:t>
            </a:r>
            <a:r>
              <a:rPr lang="en" sz="1900">
                <a:solidFill>
                  <a:srgbClr val="666666"/>
                </a:solidFill>
                <a:latin typeface="Quattrocento Sans"/>
                <a:ea typeface="Quattrocento Sans"/>
                <a:cs typeface="Quattrocento Sans"/>
                <a:sym typeface="Quattrocento Sans"/>
              </a:rPr>
              <a:t>Mean Square Error (MSE))</a:t>
            </a:r>
            <a:r>
              <a:rPr lang="en" sz="1800">
                <a:solidFill>
                  <a:srgbClr val="434343"/>
                </a:solidFill>
                <a:latin typeface="Quattrocento Sans"/>
                <a:ea typeface="Quattrocento Sans"/>
                <a:cs typeface="Quattrocento Sans"/>
                <a:sym typeface="Quattrocento Sans"/>
              </a:rPr>
              <a:t> is average difference between h(x) and y for all x and y.</a:t>
            </a:r>
            <a:endParaRPr sz="1800">
              <a:solidFill>
                <a:srgbClr val="434343"/>
              </a:solidFill>
              <a:latin typeface="Quattrocento Sans"/>
              <a:ea typeface="Quattrocento Sans"/>
              <a:cs typeface="Quattrocento Sans"/>
              <a:sym typeface="Quattrocento Sans"/>
            </a:endParaRPr>
          </a:p>
          <a:p>
            <a:pPr indent="0" lvl="0" marL="0" rtl="0" algn="l">
              <a:spcBef>
                <a:spcPts val="0"/>
              </a:spcBef>
              <a:spcAft>
                <a:spcPts val="0"/>
              </a:spcAft>
              <a:buNone/>
            </a:pPr>
            <a:r>
              <a:rPr lang="en" sz="1800">
                <a:solidFill>
                  <a:srgbClr val="434343"/>
                </a:solidFill>
                <a:latin typeface="Quattrocento Sans"/>
                <a:ea typeface="Quattrocento Sans"/>
                <a:cs typeface="Quattrocento Sans"/>
                <a:sym typeface="Quattrocento Sans"/>
              </a:rPr>
              <a:t>                                           	 </a:t>
            </a:r>
            <a:endParaRPr sz="1800">
              <a:solidFill>
                <a:srgbClr val="434343"/>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800">
              <a:solidFill>
                <a:srgbClr val="434343"/>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800">
              <a:solidFill>
                <a:srgbClr val="434343"/>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800">
              <a:solidFill>
                <a:srgbClr val="434343"/>
              </a:solidFill>
              <a:latin typeface="Quattrocento Sans"/>
              <a:ea typeface="Quattrocento Sans"/>
              <a:cs typeface="Quattrocento Sans"/>
              <a:sym typeface="Quattrocento Sans"/>
            </a:endParaRPr>
          </a:p>
        </p:txBody>
      </p:sp>
      <p:pic>
        <p:nvPicPr>
          <p:cNvPr id="649" name="Google Shape;649;p62"/>
          <p:cNvPicPr preferRelativeResize="0"/>
          <p:nvPr/>
        </p:nvPicPr>
        <p:blipFill>
          <a:blip r:embed="rId3">
            <a:alphaModFix/>
          </a:blip>
          <a:stretch>
            <a:fillRect/>
          </a:stretch>
        </p:blipFill>
        <p:spPr>
          <a:xfrm>
            <a:off x="63600" y="2184375"/>
            <a:ext cx="3639525" cy="774750"/>
          </a:xfrm>
          <a:prstGeom prst="rect">
            <a:avLst/>
          </a:prstGeom>
          <a:noFill/>
          <a:ln>
            <a:noFill/>
          </a:ln>
        </p:spPr>
      </p:pic>
      <p:sp>
        <p:nvSpPr>
          <p:cNvPr id="650" name="Google Shape;650;p62"/>
          <p:cNvSpPr txBox="1"/>
          <p:nvPr/>
        </p:nvSpPr>
        <p:spPr>
          <a:xfrm>
            <a:off x="4559300" y="2959100"/>
            <a:ext cx="5334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J(θ)</a:t>
            </a:r>
            <a:endParaRPr/>
          </a:p>
        </p:txBody>
      </p:sp>
      <p:sp>
        <p:nvSpPr>
          <p:cNvPr id="651" name="Google Shape;651;p62"/>
          <p:cNvSpPr txBox="1"/>
          <p:nvPr/>
        </p:nvSpPr>
        <p:spPr>
          <a:xfrm>
            <a:off x="4686300" y="4406900"/>
            <a:ext cx="10923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Increase </a:t>
            </a:r>
            <a:r>
              <a:rPr lang="en" sz="1800">
                <a:solidFill>
                  <a:srgbClr val="434343"/>
                </a:solidFill>
                <a:latin typeface="Quattrocento Sans"/>
                <a:ea typeface="Quattrocento Sans"/>
                <a:cs typeface="Quattrocento Sans"/>
                <a:sym typeface="Quattrocento Sans"/>
              </a:rPr>
              <a:t>θ</a:t>
            </a:r>
            <a:endParaRPr/>
          </a:p>
        </p:txBody>
      </p:sp>
      <p:pic>
        <p:nvPicPr>
          <p:cNvPr id="652" name="Google Shape;652;p62"/>
          <p:cNvPicPr preferRelativeResize="0"/>
          <p:nvPr/>
        </p:nvPicPr>
        <p:blipFill>
          <a:blip r:embed="rId4">
            <a:alphaModFix/>
          </a:blip>
          <a:stretch>
            <a:fillRect/>
          </a:stretch>
        </p:blipFill>
        <p:spPr>
          <a:xfrm>
            <a:off x="4126650" y="1841500"/>
            <a:ext cx="4280850" cy="2565400"/>
          </a:xfrm>
          <a:prstGeom prst="rect">
            <a:avLst/>
          </a:prstGeom>
          <a:noFill/>
          <a:ln>
            <a:noFill/>
          </a:ln>
        </p:spPr>
      </p:pic>
      <p:pic>
        <p:nvPicPr>
          <p:cNvPr id="653" name="Google Shape;653;p62"/>
          <p:cNvPicPr preferRelativeResize="0"/>
          <p:nvPr/>
        </p:nvPicPr>
        <p:blipFill>
          <a:blip r:embed="rId5">
            <a:alphaModFix/>
          </a:blip>
          <a:stretch>
            <a:fillRect/>
          </a:stretch>
        </p:blipFill>
        <p:spPr>
          <a:xfrm>
            <a:off x="4559299" y="2096691"/>
            <a:ext cx="414600" cy="414600"/>
          </a:xfrm>
          <a:prstGeom prst="rect">
            <a:avLst/>
          </a:prstGeom>
          <a:noFill/>
          <a:ln>
            <a:noFill/>
          </a:ln>
        </p:spPr>
      </p:pic>
      <p:cxnSp>
        <p:nvCxnSpPr>
          <p:cNvPr id="654" name="Google Shape;654;p62"/>
          <p:cNvCxnSpPr/>
          <p:nvPr/>
        </p:nvCxnSpPr>
        <p:spPr>
          <a:xfrm>
            <a:off x="4686300" y="4343400"/>
            <a:ext cx="1231800" cy="0"/>
          </a:xfrm>
          <a:prstGeom prst="straightConnector1">
            <a:avLst/>
          </a:prstGeom>
          <a:noFill/>
          <a:ln cap="flat" cmpd="sng" w="19050">
            <a:solidFill>
              <a:srgbClr val="0000FF"/>
            </a:solidFill>
            <a:prstDash val="solid"/>
            <a:round/>
            <a:headEnd len="med" w="med" type="none"/>
            <a:tailEnd len="med" w="med" type="triangle"/>
          </a:ln>
        </p:spPr>
      </p:cxnSp>
      <p:cxnSp>
        <p:nvCxnSpPr>
          <p:cNvPr id="655" name="Google Shape;655;p62"/>
          <p:cNvCxnSpPr/>
          <p:nvPr/>
        </p:nvCxnSpPr>
        <p:spPr>
          <a:xfrm flipH="1">
            <a:off x="6578700" y="4305300"/>
            <a:ext cx="1422300" cy="12600"/>
          </a:xfrm>
          <a:prstGeom prst="straightConnector1">
            <a:avLst/>
          </a:prstGeom>
          <a:noFill/>
          <a:ln cap="flat" cmpd="sng" w="19050">
            <a:solidFill>
              <a:srgbClr val="0000FF"/>
            </a:solidFill>
            <a:prstDash val="solid"/>
            <a:round/>
            <a:headEnd len="med" w="med" type="none"/>
            <a:tailEnd len="med" w="med" type="triangle"/>
          </a:ln>
        </p:spPr>
      </p:cxnSp>
      <p:sp>
        <p:nvSpPr>
          <p:cNvPr id="656" name="Google Shape;656;p62"/>
          <p:cNvSpPr txBox="1"/>
          <p:nvPr/>
        </p:nvSpPr>
        <p:spPr>
          <a:xfrm>
            <a:off x="6743700" y="4406900"/>
            <a:ext cx="11556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Decrease </a:t>
            </a:r>
            <a:r>
              <a:rPr lang="en" sz="1800">
                <a:solidFill>
                  <a:srgbClr val="434343"/>
                </a:solidFill>
                <a:latin typeface="Quattrocento Sans"/>
                <a:ea typeface="Quattrocento Sans"/>
                <a:cs typeface="Quattrocento Sans"/>
                <a:sym typeface="Quattrocento Sans"/>
              </a:rPr>
              <a:t>θ</a:t>
            </a:r>
            <a:endParaRPr/>
          </a:p>
        </p:txBody>
      </p:sp>
      <p:pic>
        <p:nvPicPr>
          <p:cNvPr id="657" name="Google Shape;657;p62"/>
          <p:cNvPicPr preferRelativeResize="0"/>
          <p:nvPr/>
        </p:nvPicPr>
        <p:blipFill>
          <a:blip r:embed="rId5">
            <a:alphaModFix/>
          </a:blip>
          <a:stretch>
            <a:fillRect/>
          </a:stretch>
        </p:blipFill>
        <p:spPr>
          <a:xfrm>
            <a:off x="7721599" y="2210391"/>
            <a:ext cx="414600" cy="414600"/>
          </a:xfrm>
          <a:prstGeom prst="rect">
            <a:avLst/>
          </a:prstGeom>
          <a:noFill/>
          <a:ln>
            <a:noFill/>
          </a:ln>
        </p:spPr>
      </p:pic>
      <p:pic>
        <p:nvPicPr>
          <p:cNvPr id="658" name="Google Shape;658;p62"/>
          <p:cNvPicPr preferRelativeResize="0"/>
          <p:nvPr/>
        </p:nvPicPr>
        <p:blipFill>
          <a:blip r:embed="rId6">
            <a:alphaModFix/>
          </a:blip>
          <a:stretch>
            <a:fillRect/>
          </a:stretch>
        </p:blipFill>
        <p:spPr>
          <a:xfrm>
            <a:off x="1257300" y="3876800"/>
            <a:ext cx="2540000" cy="530100"/>
          </a:xfrm>
          <a:prstGeom prst="rect">
            <a:avLst/>
          </a:prstGeom>
          <a:noFill/>
          <a:ln>
            <a:noFill/>
          </a:ln>
        </p:spPr>
      </p:pic>
      <p:sp>
        <p:nvSpPr>
          <p:cNvPr id="659" name="Google Shape;659;p62"/>
          <p:cNvSpPr txBox="1"/>
          <p:nvPr/>
        </p:nvSpPr>
        <p:spPr>
          <a:xfrm>
            <a:off x="126900" y="3219413"/>
            <a:ext cx="27687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 for one of the parameter θ</a:t>
            </a:r>
            <a:r>
              <a:rPr baseline="-25000" lang="en"/>
              <a:t>j </a:t>
            </a:r>
            <a:r>
              <a:rPr lang="en"/>
              <a:t>for j</a:t>
            </a:r>
            <a:r>
              <a:rPr baseline="30000" lang="en"/>
              <a:t>th</a:t>
            </a:r>
            <a:r>
              <a:rPr lang="en"/>
              <a:t> feature:</a:t>
            </a:r>
            <a:endParaRPr baseline="-25000"/>
          </a:p>
        </p:txBody>
      </p:sp>
      <p:cxnSp>
        <p:nvCxnSpPr>
          <p:cNvPr id="660" name="Google Shape;660;p62"/>
          <p:cNvCxnSpPr/>
          <p:nvPr/>
        </p:nvCxnSpPr>
        <p:spPr>
          <a:xfrm flipH="1" rot="10800000">
            <a:off x="330200" y="4165700"/>
            <a:ext cx="711300" cy="12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3"/>
          <p:cNvSpPr txBox="1"/>
          <p:nvPr/>
        </p:nvSpPr>
        <p:spPr>
          <a:xfrm>
            <a:off x="63600" y="0"/>
            <a:ext cx="83439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Finding best </a:t>
            </a:r>
            <a:r>
              <a:rPr lang="en" sz="1800">
                <a:solidFill>
                  <a:srgbClr val="434343"/>
                </a:solidFill>
                <a:latin typeface="Quattrocento Sans"/>
                <a:ea typeface="Quattrocento Sans"/>
                <a:cs typeface="Quattrocento Sans"/>
                <a:sym typeface="Quattrocento Sans"/>
              </a:rPr>
              <a:t>θ</a:t>
            </a:r>
            <a:r>
              <a:rPr lang="en" sz="2200">
                <a:solidFill>
                  <a:srgbClr val="666666"/>
                </a:solidFill>
                <a:latin typeface="Quattrocento Sans"/>
                <a:ea typeface="Quattrocento Sans"/>
                <a:cs typeface="Quattrocento Sans"/>
                <a:sym typeface="Quattrocento Sans"/>
              </a:rPr>
              <a:t> using Optimization Algorithm: Gradient Descent</a:t>
            </a:r>
            <a:endParaRPr sz="2200">
              <a:solidFill>
                <a:srgbClr val="666666"/>
              </a:solidFill>
              <a:latin typeface="Quattrocento Sans"/>
              <a:ea typeface="Quattrocento Sans"/>
              <a:cs typeface="Quattrocento Sans"/>
              <a:sym typeface="Quattrocento Sans"/>
            </a:endParaRPr>
          </a:p>
        </p:txBody>
      </p:sp>
      <p:sp>
        <p:nvSpPr>
          <p:cNvPr id="666" name="Google Shape;666;p63"/>
          <p:cNvSpPr txBox="1"/>
          <p:nvPr/>
        </p:nvSpPr>
        <p:spPr>
          <a:xfrm>
            <a:off x="95250" y="530100"/>
            <a:ext cx="8953500" cy="3495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Quattrocento Sans"/>
              <a:buAutoNum type="arabicPeriod"/>
            </a:pPr>
            <a:r>
              <a:rPr lang="en" sz="1800">
                <a:solidFill>
                  <a:srgbClr val="666666"/>
                </a:solidFill>
                <a:latin typeface="Quattrocento Sans"/>
                <a:ea typeface="Quattrocento Sans"/>
                <a:cs typeface="Quattrocento Sans"/>
                <a:sym typeface="Quattrocento Sans"/>
              </a:rPr>
              <a:t>Start with initial guesses</a:t>
            </a:r>
            <a:endParaRPr sz="1800">
              <a:solidFill>
                <a:srgbClr val="666666"/>
              </a:solidFill>
              <a:latin typeface="Quattrocento Sans"/>
              <a:ea typeface="Quattrocento Sans"/>
              <a:cs typeface="Quattrocento Sans"/>
              <a:sym typeface="Quattrocento Sans"/>
            </a:endParaRPr>
          </a:p>
          <a:p>
            <a:pPr indent="457200" lvl="0" marL="457200" rtl="0" algn="l">
              <a:spcBef>
                <a:spcPts val="0"/>
              </a:spcBef>
              <a:spcAft>
                <a:spcPts val="0"/>
              </a:spcAft>
              <a:buClr>
                <a:schemeClr val="dk1"/>
              </a:buClr>
              <a:buSzPts val="1100"/>
              <a:buFont typeface="Arial"/>
              <a:buNone/>
            </a:pPr>
            <a:r>
              <a:rPr lang="en" sz="1800">
                <a:solidFill>
                  <a:srgbClr val="666666"/>
                </a:solidFill>
                <a:latin typeface="Quattrocento Sans"/>
                <a:ea typeface="Quattrocento Sans"/>
                <a:cs typeface="Quattrocento Sans"/>
                <a:sym typeface="Quattrocento Sans"/>
              </a:rPr>
              <a:t>- Start at (θ = 0) (or any other value).</a:t>
            </a:r>
            <a:endParaRPr sz="1800">
              <a:solidFill>
                <a:srgbClr val="666666"/>
              </a:solidFill>
              <a:latin typeface="Quattrocento Sans"/>
              <a:ea typeface="Quattrocento Sans"/>
              <a:cs typeface="Quattrocento Sans"/>
              <a:sym typeface="Quattrocento Sans"/>
            </a:endParaRPr>
          </a:p>
          <a:p>
            <a:pPr indent="-342900" lvl="0" marL="457200" rtl="0" algn="l">
              <a:spcBef>
                <a:spcPts val="0"/>
              </a:spcBef>
              <a:spcAft>
                <a:spcPts val="0"/>
              </a:spcAft>
              <a:buClr>
                <a:srgbClr val="666666"/>
              </a:buClr>
              <a:buSzPts val="1800"/>
              <a:buFont typeface="Quattrocento Sans"/>
              <a:buAutoNum type="arabicPeriod"/>
            </a:pPr>
            <a:r>
              <a:rPr lang="en" sz="1800">
                <a:solidFill>
                  <a:srgbClr val="666666"/>
                </a:solidFill>
                <a:latin typeface="Quattrocento Sans"/>
                <a:ea typeface="Quattrocento Sans"/>
                <a:cs typeface="Quattrocento Sans"/>
                <a:sym typeface="Quattrocento Sans"/>
              </a:rPr>
              <a:t>Keeping changing θ a little bit to reduce J(θ)</a:t>
            </a:r>
            <a:endParaRPr sz="1800">
              <a:solidFill>
                <a:srgbClr val="666666"/>
              </a:solidFill>
              <a:latin typeface="Quattrocento Sans"/>
              <a:ea typeface="Quattrocento Sans"/>
              <a:cs typeface="Quattrocento Sans"/>
              <a:sym typeface="Quattrocento Sans"/>
            </a:endParaRPr>
          </a:p>
          <a:p>
            <a:pPr indent="457200" lvl="0" marL="0" rtl="0" algn="l">
              <a:spcBef>
                <a:spcPts val="0"/>
              </a:spcBef>
              <a:spcAft>
                <a:spcPts val="0"/>
              </a:spcAft>
              <a:buClr>
                <a:schemeClr val="dk1"/>
              </a:buClr>
              <a:buSzPts val="1100"/>
              <a:buFont typeface="Arial"/>
              <a:buNone/>
            </a:pPr>
            <a:r>
              <a:rPr lang="en">
                <a:solidFill>
                  <a:srgbClr val="666666"/>
                </a:solidFill>
                <a:latin typeface="Quattrocento Sans"/>
                <a:ea typeface="Quattrocento Sans"/>
                <a:cs typeface="Quattrocento Sans"/>
                <a:sym typeface="Quattrocento Sans"/>
              </a:rPr>
              <a:t>//Each time you change the parameters, you select the gradient (slope) which reduces J(</a:t>
            </a:r>
            <a:r>
              <a:rPr lang="en" sz="1800">
                <a:solidFill>
                  <a:srgbClr val="666666"/>
                </a:solidFill>
                <a:latin typeface="Quattrocento Sans"/>
                <a:ea typeface="Quattrocento Sans"/>
                <a:cs typeface="Quattrocento Sans"/>
                <a:sym typeface="Quattrocento Sans"/>
              </a:rPr>
              <a:t>θ</a:t>
            </a:r>
            <a:r>
              <a:rPr lang="en">
                <a:solidFill>
                  <a:srgbClr val="666666"/>
                </a:solidFill>
                <a:latin typeface="Quattrocento Sans"/>
                <a:ea typeface="Quattrocento Sans"/>
                <a:cs typeface="Quattrocento Sans"/>
                <a:sym typeface="Quattrocento Sans"/>
              </a:rPr>
              <a:t>) the most possible.</a:t>
            </a:r>
            <a:endParaRPr>
              <a:solidFill>
                <a:srgbClr val="666666"/>
              </a:solidFill>
              <a:latin typeface="Quattrocento Sans"/>
              <a:ea typeface="Quattrocento Sans"/>
              <a:cs typeface="Quattrocento Sans"/>
              <a:sym typeface="Quattrocento Sans"/>
            </a:endParaRPr>
          </a:p>
          <a:p>
            <a:pPr indent="-342900" lvl="0" marL="457200" rtl="0" algn="l">
              <a:spcBef>
                <a:spcPts val="0"/>
              </a:spcBef>
              <a:spcAft>
                <a:spcPts val="0"/>
              </a:spcAft>
              <a:buClr>
                <a:srgbClr val="666666"/>
              </a:buClr>
              <a:buSzPts val="1800"/>
              <a:buFont typeface="Quattrocento Sans"/>
              <a:buAutoNum type="arabicPeriod"/>
            </a:pPr>
            <a:r>
              <a:rPr lang="en" sz="1800">
                <a:solidFill>
                  <a:srgbClr val="666666"/>
                </a:solidFill>
                <a:latin typeface="Quattrocento Sans"/>
                <a:ea typeface="Quattrocento Sans"/>
                <a:cs typeface="Quattrocento Sans"/>
                <a:sym typeface="Quattrocento Sans"/>
              </a:rPr>
              <a:t>Repeat</a:t>
            </a:r>
            <a:endParaRPr sz="1800">
              <a:solidFill>
                <a:srgbClr val="666666"/>
              </a:solidFill>
              <a:latin typeface="Quattrocento Sans"/>
              <a:ea typeface="Quattrocento Sans"/>
              <a:cs typeface="Quattrocento Sans"/>
              <a:sym typeface="Quattrocento Sans"/>
            </a:endParaRPr>
          </a:p>
          <a:p>
            <a:pPr indent="-342900" lvl="0" marL="457200" rtl="0" algn="l">
              <a:spcBef>
                <a:spcPts val="0"/>
              </a:spcBef>
              <a:spcAft>
                <a:spcPts val="0"/>
              </a:spcAft>
              <a:buClr>
                <a:srgbClr val="666666"/>
              </a:buClr>
              <a:buSzPts val="1800"/>
              <a:buFont typeface="Quattrocento Sans"/>
              <a:buAutoNum type="arabicPeriod"/>
            </a:pPr>
            <a:r>
              <a:rPr lang="en" sz="1800">
                <a:solidFill>
                  <a:srgbClr val="666666"/>
                </a:solidFill>
                <a:latin typeface="Quattrocento Sans"/>
                <a:ea typeface="Quattrocento Sans"/>
                <a:cs typeface="Quattrocento Sans"/>
                <a:sym typeface="Quattrocento Sans"/>
              </a:rPr>
              <a:t>Do so until you converge to a minimum.</a:t>
            </a:r>
            <a:endParaRPr sz="1800">
              <a:solidFill>
                <a:srgbClr val="666666"/>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b="1" lang="en" sz="2000">
                <a:solidFill>
                  <a:srgbClr val="666666"/>
                </a:solidFill>
                <a:latin typeface="Quattrocento Sans"/>
                <a:ea typeface="Quattrocento Sans"/>
                <a:cs typeface="Quattrocento Sans"/>
                <a:sym typeface="Quattrocento Sans"/>
              </a:rPr>
              <a:t>Step-2 Formulation:</a:t>
            </a:r>
            <a:endParaRPr b="1" sz="2000">
              <a:solidFill>
                <a:srgbClr val="666666"/>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en" sz="2000">
                <a:solidFill>
                  <a:srgbClr val="666666"/>
                </a:solidFill>
                <a:latin typeface="Quattrocento Sans"/>
                <a:ea typeface="Quattrocento Sans"/>
                <a:cs typeface="Quattrocento Sans"/>
                <a:sym typeface="Quattrocento Sans"/>
              </a:rPr>
              <a:t>- Update θ</a:t>
            </a:r>
            <a:r>
              <a:rPr baseline="-25000" lang="en" sz="2000">
                <a:solidFill>
                  <a:srgbClr val="666666"/>
                </a:solidFill>
                <a:latin typeface="Quattrocento Sans"/>
                <a:ea typeface="Quattrocento Sans"/>
                <a:cs typeface="Quattrocento Sans"/>
                <a:sym typeface="Quattrocento Sans"/>
              </a:rPr>
              <a:t> </a:t>
            </a:r>
            <a:r>
              <a:rPr lang="en" sz="2000">
                <a:solidFill>
                  <a:srgbClr val="666666"/>
                </a:solidFill>
                <a:latin typeface="Quattrocento Sans"/>
                <a:ea typeface="Quattrocento Sans"/>
                <a:cs typeface="Quattrocento Sans"/>
                <a:sym typeface="Quattrocento Sans"/>
              </a:rPr>
              <a:t>by setting it to (θ</a:t>
            </a:r>
            <a:r>
              <a:rPr baseline="-25000" lang="en" sz="2000">
                <a:solidFill>
                  <a:srgbClr val="666666"/>
                </a:solidFill>
                <a:latin typeface="Quattrocento Sans"/>
                <a:ea typeface="Quattrocento Sans"/>
                <a:cs typeface="Quattrocento Sans"/>
                <a:sym typeface="Quattrocento Sans"/>
              </a:rPr>
              <a:t> </a:t>
            </a:r>
            <a:r>
              <a:rPr lang="en" sz="2000">
                <a:solidFill>
                  <a:srgbClr val="666666"/>
                </a:solidFill>
                <a:latin typeface="Quattrocento Sans"/>
                <a:ea typeface="Quattrocento Sans"/>
                <a:cs typeface="Quattrocento Sans"/>
                <a:sym typeface="Quattrocento Sans"/>
              </a:rPr>
              <a:t>- α times the partial derivative of the cost function with respect to θ)</a:t>
            </a:r>
            <a:endParaRPr sz="2000">
              <a:solidFill>
                <a:srgbClr val="666666"/>
              </a:solidFill>
              <a:latin typeface="Quattrocento Sans"/>
              <a:ea typeface="Quattrocento Sans"/>
              <a:cs typeface="Quattrocento Sans"/>
              <a:sym typeface="Quattrocento Sans"/>
            </a:endParaRPr>
          </a:p>
          <a:p>
            <a:pPr indent="0" lvl="0" marL="0" rtl="0" algn="l">
              <a:spcBef>
                <a:spcPts val="0"/>
              </a:spcBef>
              <a:spcAft>
                <a:spcPts val="0"/>
              </a:spcAft>
              <a:buNone/>
            </a:pPr>
            <a:r>
              <a:rPr lang="en" sz="2000">
                <a:solidFill>
                  <a:srgbClr val="666666"/>
                </a:solidFill>
                <a:latin typeface="Quattrocento Sans"/>
                <a:ea typeface="Quattrocento Sans"/>
                <a:cs typeface="Quattrocento Sans"/>
                <a:sym typeface="Quattrocento Sans"/>
              </a:rPr>
              <a:t>- This update is simultaneously performed for all values of j = 0, . . . , n //number of features</a:t>
            </a:r>
            <a:endParaRPr sz="2000">
              <a:solidFill>
                <a:srgbClr val="666666"/>
              </a:solidFill>
              <a:latin typeface="Quattrocento Sans"/>
              <a:ea typeface="Quattrocento Sans"/>
              <a:cs typeface="Quattrocento Sans"/>
              <a:sym typeface="Quattrocento Sans"/>
            </a:endParaRPr>
          </a:p>
        </p:txBody>
      </p:sp>
      <p:pic>
        <p:nvPicPr>
          <p:cNvPr id="667" name="Google Shape;667;p63"/>
          <p:cNvPicPr preferRelativeResize="0"/>
          <p:nvPr/>
        </p:nvPicPr>
        <p:blipFill>
          <a:blip r:embed="rId3">
            <a:alphaModFix/>
          </a:blip>
          <a:stretch>
            <a:fillRect/>
          </a:stretch>
        </p:blipFill>
        <p:spPr>
          <a:xfrm>
            <a:off x="3390900" y="4267300"/>
            <a:ext cx="2136464" cy="530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Partial Derivative of Cost Function</a:t>
            </a:r>
            <a:endParaRPr sz="3200">
              <a:solidFill>
                <a:srgbClr val="666666"/>
              </a:solidFill>
              <a:latin typeface="Quattrocento Sans"/>
              <a:ea typeface="Quattrocento Sans"/>
              <a:cs typeface="Quattrocento Sans"/>
              <a:sym typeface="Quattrocento Sans"/>
            </a:endParaRPr>
          </a:p>
        </p:txBody>
      </p:sp>
      <p:sp>
        <p:nvSpPr>
          <p:cNvPr id="673" name="Google Shape;673;p64"/>
          <p:cNvSpPr txBox="1"/>
          <p:nvPr/>
        </p:nvSpPr>
        <p:spPr>
          <a:xfrm>
            <a:off x="357100" y="1051682"/>
            <a:ext cx="8429700" cy="19356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Partial Derivative of Cost Function</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We compute the gradient of the cost function</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With regards to each model parameter θj (Theta j)</a:t>
            </a:r>
            <a:endParaRPr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Below is the equation for finding partial derivative of the cost function with respect to parameter θj (Theta j)</a:t>
            </a:r>
            <a:endParaRPr sz="1900">
              <a:solidFill>
                <a:srgbClr val="666666"/>
              </a:solidFill>
              <a:latin typeface="Quattrocento Sans"/>
              <a:ea typeface="Quattrocento Sans"/>
              <a:cs typeface="Quattrocento Sans"/>
              <a:sym typeface="Quattrocento Sans"/>
            </a:endParaRPr>
          </a:p>
        </p:txBody>
      </p:sp>
      <p:pic>
        <p:nvPicPr>
          <p:cNvPr id="674" name="Google Shape;674;p64"/>
          <p:cNvPicPr preferRelativeResize="0"/>
          <p:nvPr/>
        </p:nvPicPr>
        <p:blipFill>
          <a:blip r:embed="rId3">
            <a:alphaModFix/>
          </a:blip>
          <a:stretch>
            <a:fillRect/>
          </a:stretch>
        </p:blipFill>
        <p:spPr>
          <a:xfrm>
            <a:off x="1115770" y="3632214"/>
            <a:ext cx="5388135" cy="10435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6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Gradient Descent</a:t>
            </a:r>
            <a:endParaRPr sz="3200">
              <a:solidFill>
                <a:srgbClr val="666666"/>
              </a:solidFill>
              <a:latin typeface="Quattrocento Sans"/>
              <a:ea typeface="Quattrocento Sans"/>
              <a:cs typeface="Quattrocento Sans"/>
              <a:sym typeface="Quattrocento Sans"/>
            </a:endParaRPr>
          </a:p>
        </p:txBody>
      </p:sp>
      <p:sp>
        <p:nvSpPr>
          <p:cNvPr id="680" name="Google Shape;680;p65"/>
          <p:cNvSpPr txBox="1"/>
          <p:nvPr/>
        </p:nvSpPr>
        <p:spPr>
          <a:xfrm>
            <a:off x="357150" y="899282"/>
            <a:ext cx="8429700" cy="1748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Learning Rate</a:t>
            </a:r>
            <a:endParaRPr b="1" sz="1900">
              <a:solidFill>
                <a:srgbClr val="666666"/>
              </a:solidFill>
              <a:latin typeface="Quattrocento Sans"/>
              <a:ea typeface="Quattrocento Sans"/>
              <a:cs typeface="Quattrocento Sans"/>
              <a:sym typeface="Quattrocento Sans"/>
            </a:endParaRPr>
          </a:p>
          <a:p>
            <a:pPr indent="-260350" lvl="0" marL="2921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In Gradient Descent</a:t>
            </a:r>
            <a:endParaRPr sz="1900">
              <a:solidFill>
                <a:srgbClr val="666666"/>
              </a:solidFill>
              <a:latin typeface="Quattrocento Sans"/>
              <a:ea typeface="Quattrocento Sans"/>
              <a:cs typeface="Quattrocento Sans"/>
              <a:sym typeface="Quattrocento Sans"/>
            </a:endParaRPr>
          </a:p>
          <a:p>
            <a:pPr indent="-260350" lvl="1" marL="584200" rtl="0" algn="l">
              <a:lnSpc>
                <a:spcPct val="150000"/>
              </a:lnSpc>
              <a:spcBef>
                <a:spcPts val="0"/>
              </a:spcBef>
              <a:spcAft>
                <a:spcPts val="0"/>
              </a:spcAft>
              <a:buClr>
                <a:srgbClr val="666666"/>
              </a:buClr>
              <a:buSzPts val="1900"/>
              <a:buFont typeface="Gill Sans"/>
              <a:buChar char="○"/>
            </a:pPr>
            <a:r>
              <a:rPr lang="en" sz="1900">
                <a:solidFill>
                  <a:srgbClr val="666666"/>
                </a:solidFill>
                <a:latin typeface="Quattrocento Sans"/>
                <a:ea typeface="Quattrocento Sans"/>
                <a:cs typeface="Quattrocento Sans"/>
                <a:sym typeface="Quattrocento Sans"/>
              </a:rPr>
              <a:t>The size of the steps - also called as </a:t>
            </a:r>
            <a:r>
              <a:rPr b="1" lang="en" sz="1900">
                <a:solidFill>
                  <a:srgbClr val="666666"/>
                </a:solidFill>
                <a:latin typeface="Quattrocento Sans"/>
                <a:ea typeface="Quattrocento Sans"/>
                <a:cs typeface="Quattrocento Sans"/>
                <a:sym typeface="Quattrocento Sans"/>
              </a:rPr>
              <a:t>learning rate</a:t>
            </a:r>
            <a:r>
              <a:rPr lang="en" sz="1900">
                <a:solidFill>
                  <a:srgbClr val="666666"/>
                </a:solidFill>
                <a:latin typeface="Quattrocento Sans"/>
                <a:ea typeface="Quattrocento Sans"/>
                <a:cs typeface="Quattrocento Sans"/>
                <a:sym typeface="Quattrocento Sans"/>
              </a:rPr>
              <a:t> plays an important role</a:t>
            </a:r>
            <a:endParaRPr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Gradient Descent</a:t>
            </a:r>
            <a:endParaRPr sz="3200">
              <a:solidFill>
                <a:srgbClr val="666666"/>
              </a:solidFill>
              <a:latin typeface="Quattrocento Sans"/>
              <a:ea typeface="Quattrocento Sans"/>
              <a:cs typeface="Quattrocento Sans"/>
              <a:sym typeface="Quattrocento Sans"/>
            </a:endParaRPr>
          </a:p>
        </p:txBody>
      </p:sp>
      <p:sp>
        <p:nvSpPr>
          <p:cNvPr id="686" name="Google Shape;686;p66"/>
          <p:cNvSpPr txBox="1"/>
          <p:nvPr/>
        </p:nvSpPr>
        <p:spPr>
          <a:xfrm>
            <a:off x="357100" y="1051682"/>
            <a:ext cx="8429700" cy="1748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Learning Rate</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If the learning rate is too small</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Then the algorithm will have to go through many iterations to converge</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Which will take a long time to converge</a:t>
            </a:r>
            <a:endParaRPr sz="1900">
              <a:solidFill>
                <a:srgbClr val="666666"/>
              </a:solidFill>
              <a:latin typeface="Quattrocento Sans"/>
              <a:ea typeface="Quattrocento Sans"/>
              <a:cs typeface="Quattrocento Sans"/>
              <a:sym typeface="Quattrocento Sans"/>
            </a:endParaRPr>
          </a:p>
        </p:txBody>
      </p:sp>
      <p:pic>
        <p:nvPicPr>
          <p:cNvPr id="687" name="Google Shape;687;p66"/>
          <p:cNvPicPr preferRelativeResize="0"/>
          <p:nvPr/>
        </p:nvPicPr>
        <p:blipFill>
          <a:blip r:embed="rId3">
            <a:alphaModFix/>
          </a:blip>
          <a:stretch>
            <a:fillRect/>
          </a:stretch>
        </p:blipFill>
        <p:spPr>
          <a:xfrm>
            <a:off x="2262939" y="2704311"/>
            <a:ext cx="3892496" cy="207600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2"/>
          <p:cNvSpPr txBox="1"/>
          <p:nvPr/>
        </p:nvSpPr>
        <p:spPr>
          <a:xfrm>
            <a:off x="530700" y="393750"/>
            <a:ext cx="8082600" cy="4356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How algorithms work</a:t>
            </a:r>
            <a:endParaRPr sz="1800">
              <a:solidFill>
                <a:srgbClr val="666666"/>
              </a:solidFill>
              <a:latin typeface="Quattrocento Sans"/>
              <a:ea typeface="Quattrocento Sans"/>
              <a:cs typeface="Quattrocento Sans"/>
              <a:sym typeface="Quattrocento Sans"/>
            </a:endParaRPr>
          </a:p>
          <a:p>
            <a:pPr indent="-342900" lvl="0" marL="4572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Explore </a:t>
            </a:r>
            <a:endParaRPr sz="1800">
              <a:solidFill>
                <a:srgbClr val="666666"/>
              </a:solidFill>
              <a:latin typeface="Quattrocento Sans"/>
              <a:ea typeface="Quattrocento Sans"/>
              <a:cs typeface="Quattrocento Sans"/>
              <a:sym typeface="Quattrocento Sans"/>
            </a:endParaRPr>
          </a:p>
          <a:p>
            <a:pPr indent="-342900" lvl="1" marL="9144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Internal working</a:t>
            </a:r>
            <a:endParaRPr sz="1800">
              <a:solidFill>
                <a:srgbClr val="666666"/>
              </a:solidFill>
              <a:latin typeface="Quattrocento Sans"/>
              <a:ea typeface="Quattrocento Sans"/>
              <a:cs typeface="Quattrocento Sans"/>
              <a:sym typeface="Quattrocento Sans"/>
            </a:endParaRPr>
          </a:p>
          <a:p>
            <a:pPr indent="-342900" lvl="1" marL="9144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Using real-life examples </a:t>
            </a:r>
            <a:endParaRPr sz="18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6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Gradient Descent</a:t>
            </a:r>
            <a:endParaRPr sz="3200">
              <a:solidFill>
                <a:srgbClr val="666666"/>
              </a:solidFill>
              <a:latin typeface="Quattrocento Sans"/>
              <a:ea typeface="Quattrocento Sans"/>
              <a:cs typeface="Quattrocento Sans"/>
              <a:sym typeface="Quattrocento Sans"/>
            </a:endParaRPr>
          </a:p>
        </p:txBody>
      </p:sp>
      <p:sp>
        <p:nvSpPr>
          <p:cNvPr id="693" name="Google Shape;693;p67"/>
          <p:cNvSpPr txBox="1"/>
          <p:nvPr/>
        </p:nvSpPr>
        <p:spPr>
          <a:xfrm>
            <a:off x="357100" y="1051682"/>
            <a:ext cx="8429700" cy="1748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Learning Rate</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If the learning rate is too high</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We might jump across the valley</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and end up on the other side, possibly even higher up than you were before</a:t>
            </a:r>
            <a:endParaRPr sz="1900">
              <a:solidFill>
                <a:srgbClr val="666666"/>
              </a:solidFill>
              <a:latin typeface="Quattrocento Sans"/>
              <a:ea typeface="Quattrocento Sans"/>
              <a:cs typeface="Quattrocento Sans"/>
              <a:sym typeface="Quattrocento Sans"/>
            </a:endParaRPr>
          </a:p>
        </p:txBody>
      </p:sp>
      <p:pic>
        <p:nvPicPr>
          <p:cNvPr id="694" name="Google Shape;694;p67"/>
          <p:cNvPicPr preferRelativeResize="0"/>
          <p:nvPr/>
        </p:nvPicPr>
        <p:blipFill>
          <a:blip r:embed="rId3">
            <a:alphaModFix/>
          </a:blip>
          <a:stretch>
            <a:fillRect/>
          </a:stretch>
        </p:blipFill>
        <p:spPr>
          <a:xfrm>
            <a:off x="2310029" y="2800143"/>
            <a:ext cx="3790933" cy="204025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Gradient Descent</a:t>
            </a:r>
            <a:endParaRPr sz="3200">
              <a:solidFill>
                <a:srgbClr val="666666"/>
              </a:solidFill>
              <a:latin typeface="Quattrocento Sans"/>
              <a:ea typeface="Quattrocento Sans"/>
              <a:cs typeface="Quattrocento Sans"/>
              <a:sym typeface="Quattrocento Sans"/>
            </a:endParaRPr>
          </a:p>
        </p:txBody>
      </p:sp>
      <p:sp>
        <p:nvSpPr>
          <p:cNvPr id="700" name="Google Shape;700;p68"/>
          <p:cNvSpPr txBox="1"/>
          <p:nvPr/>
        </p:nvSpPr>
        <p:spPr>
          <a:xfrm>
            <a:off x="357100" y="1051682"/>
            <a:ext cx="8429700" cy="1748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Learning Rate</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If the learning rate is too high</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This might make the algorithm diverge with Larger steps downhill</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Algorithm may overshoot the minima</a:t>
            </a:r>
            <a:endParaRPr sz="1900">
              <a:solidFill>
                <a:srgbClr val="666666"/>
              </a:solidFill>
              <a:latin typeface="Quattrocento Sans"/>
              <a:ea typeface="Quattrocento Sans"/>
              <a:cs typeface="Quattrocento Sans"/>
              <a:sym typeface="Quattrocento Sans"/>
            </a:endParaRPr>
          </a:p>
        </p:txBody>
      </p:sp>
      <p:pic>
        <p:nvPicPr>
          <p:cNvPr id="701" name="Google Shape;701;p68"/>
          <p:cNvPicPr preferRelativeResize="0"/>
          <p:nvPr/>
        </p:nvPicPr>
        <p:blipFill>
          <a:blip r:embed="rId3">
            <a:alphaModFix/>
          </a:blip>
          <a:stretch>
            <a:fillRect/>
          </a:stretch>
        </p:blipFill>
        <p:spPr>
          <a:xfrm>
            <a:off x="2310029" y="2642454"/>
            <a:ext cx="4083934" cy="219794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Gradient Descent</a:t>
            </a:r>
            <a:endParaRPr sz="3200">
              <a:solidFill>
                <a:srgbClr val="666666"/>
              </a:solidFill>
              <a:latin typeface="Quattrocento Sans"/>
              <a:ea typeface="Quattrocento Sans"/>
              <a:cs typeface="Quattrocento Sans"/>
              <a:sym typeface="Quattrocento Sans"/>
            </a:endParaRPr>
          </a:p>
        </p:txBody>
      </p:sp>
      <p:sp>
        <p:nvSpPr>
          <p:cNvPr id="707" name="Google Shape;707;p69"/>
          <p:cNvSpPr txBox="1"/>
          <p:nvPr/>
        </p:nvSpPr>
        <p:spPr>
          <a:xfrm>
            <a:off x="357100" y="1051682"/>
            <a:ext cx="8429700" cy="1748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Global and Local Minimum</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Not all cost functions are regular bowls</a:t>
            </a:r>
            <a:endParaRPr sz="1900">
              <a:solidFill>
                <a:srgbClr val="666666"/>
              </a:solidFill>
              <a:latin typeface="Quattrocento Sans"/>
              <a:ea typeface="Quattrocento Sans"/>
              <a:cs typeface="Quattrocento Sans"/>
              <a:sym typeface="Quattrocento Sans"/>
            </a:endParaRPr>
          </a:p>
          <a:p>
            <a:pPr indent="-260350" lvl="0" marL="2921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There may be holes, ridges, plateaus, and all sorts of irregular terrains, making convergence to the minimum very difficult</a:t>
            </a:r>
            <a:endParaRPr sz="1900">
              <a:solidFill>
                <a:srgbClr val="666666"/>
              </a:solidFill>
              <a:latin typeface="Quattrocento Sans"/>
              <a:ea typeface="Quattrocento Sans"/>
              <a:cs typeface="Quattrocento Sans"/>
              <a:sym typeface="Quattrocento Sans"/>
            </a:endParaRPr>
          </a:p>
        </p:txBody>
      </p:sp>
      <p:pic>
        <p:nvPicPr>
          <p:cNvPr id="708" name="Google Shape;708;p69"/>
          <p:cNvPicPr preferRelativeResize="0"/>
          <p:nvPr/>
        </p:nvPicPr>
        <p:blipFill>
          <a:blip r:embed="rId3">
            <a:alphaModFix/>
          </a:blip>
          <a:stretch>
            <a:fillRect/>
          </a:stretch>
        </p:blipFill>
        <p:spPr>
          <a:xfrm>
            <a:off x="2029078" y="2456855"/>
            <a:ext cx="4091342" cy="234115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7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Gradient Descent</a:t>
            </a:r>
            <a:endParaRPr sz="3200">
              <a:solidFill>
                <a:srgbClr val="666666"/>
              </a:solidFill>
              <a:latin typeface="Quattrocento Sans"/>
              <a:ea typeface="Quattrocento Sans"/>
              <a:cs typeface="Quattrocento Sans"/>
              <a:sym typeface="Quattrocento Sans"/>
            </a:endParaRPr>
          </a:p>
        </p:txBody>
      </p:sp>
      <p:sp>
        <p:nvSpPr>
          <p:cNvPr id="714" name="Google Shape;714;p70"/>
          <p:cNvSpPr txBox="1"/>
          <p:nvPr/>
        </p:nvSpPr>
        <p:spPr>
          <a:xfrm>
            <a:off x="357100" y="1051682"/>
            <a:ext cx="8429700" cy="1748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Global and Local Minimum</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If we start from left then Gradient Descent</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Converges to a local minimum</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Which is not as good as the global minimum</a:t>
            </a:r>
            <a:endParaRPr sz="1900">
              <a:solidFill>
                <a:srgbClr val="666666"/>
              </a:solidFill>
              <a:latin typeface="Quattrocento Sans"/>
              <a:ea typeface="Quattrocento Sans"/>
              <a:cs typeface="Quattrocento Sans"/>
              <a:sym typeface="Quattrocento Sans"/>
            </a:endParaRPr>
          </a:p>
        </p:txBody>
      </p:sp>
      <p:pic>
        <p:nvPicPr>
          <p:cNvPr id="715" name="Google Shape;715;p70"/>
          <p:cNvPicPr preferRelativeResize="0"/>
          <p:nvPr/>
        </p:nvPicPr>
        <p:blipFill>
          <a:blip r:embed="rId3">
            <a:alphaModFix/>
          </a:blip>
          <a:stretch>
            <a:fillRect/>
          </a:stretch>
        </p:blipFill>
        <p:spPr>
          <a:xfrm>
            <a:off x="2029078" y="2615388"/>
            <a:ext cx="3814294" cy="2182624"/>
          </a:xfrm>
          <a:prstGeom prst="rect">
            <a:avLst/>
          </a:prstGeom>
          <a:noFill/>
          <a:ln>
            <a:noFill/>
          </a:ln>
        </p:spPr>
      </p:pic>
      <p:pic>
        <p:nvPicPr>
          <p:cNvPr id="716" name="Google Shape;716;p70"/>
          <p:cNvPicPr preferRelativeResize="0"/>
          <p:nvPr/>
        </p:nvPicPr>
        <p:blipFill>
          <a:blip r:embed="rId4">
            <a:alphaModFix/>
          </a:blip>
          <a:stretch>
            <a:fillRect/>
          </a:stretch>
        </p:blipFill>
        <p:spPr>
          <a:xfrm>
            <a:off x="2345959" y="2736637"/>
            <a:ext cx="538350" cy="538350"/>
          </a:xfrm>
          <a:prstGeom prst="rect">
            <a:avLst/>
          </a:prstGeom>
          <a:noFill/>
          <a:ln>
            <a:noFill/>
          </a:ln>
        </p:spPr>
      </p:pic>
      <p:sp>
        <p:nvSpPr>
          <p:cNvPr id="717" name="Google Shape;717;p70"/>
          <p:cNvSpPr/>
          <p:nvPr/>
        </p:nvSpPr>
        <p:spPr>
          <a:xfrm>
            <a:off x="955512" y="3014310"/>
            <a:ext cx="1531800" cy="176700"/>
          </a:xfrm>
          <a:prstGeom prst="rightArrow">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Gradient Descent</a:t>
            </a:r>
            <a:endParaRPr sz="3200">
              <a:solidFill>
                <a:srgbClr val="666666"/>
              </a:solidFill>
              <a:latin typeface="Quattrocento Sans"/>
              <a:ea typeface="Quattrocento Sans"/>
              <a:cs typeface="Quattrocento Sans"/>
              <a:sym typeface="Quattrocento Sans"/>
            </a:endParaRPr>
          </a:p>
        </p:txBody>
      </p:sp>
      <p:sp>
        <p:nvSpPr>
          <p:cNvPr id="723" name="Google Shape;723;p71"/>
          <p:cNvSpPr txBox="1"/>
          <p:nvPr/>
        </p:nvSpPr>
        <p:spPr>
          <a:xfrm>
            <a:off x="357150" y="761307"/>
            <a:ext cx="8429700" cy="1748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Global and Local Minimum</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If we start from right then Gradient Descent</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Will take a very long time to cross the plateau and </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If we stop too early then </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We will never reach the global minimum</a:t>
            </a:r>
            <a:endParaRPr sz="1900">
              <a:solidFill>
                <a:srgbClr val="666666"/>
              </a:solidFill>
              <a:latin typeface="Quattrocento Sans"/>
              <a:ea typeface="Quattrocento Sans"/>
              <a:cs typeface="Quattrocento Sans"/>
              <a:sym typeface="Quattrocento Sans"/>
            </a:endParaRPr>
          </a:p>
        </p:txBody>
      </p:sp>
      <p:pic>
        <p:nvPicPr>
          <p:cNvPr id="724" name="Google Shape;724;p71"/>
          <p:cNvPicPr preferRelativeResize="0"/>
          <p:nvPr/>
        </p:nvPicPr>
        <p:blipFill>
          <a:blip r:embed="rId3">
            <a:alphaModFix/>
          </a:blip>
          <a:stretch>
            <a:fillRect/>
          </a:stretch>
        </p:blipFill>
        <p:spPr>
          <a:xfrm>
            <a:off x="2029078" y="2615388"/>
            <a:ext cx="3814294" cy="2182624"/>
          </a:xfrm>
          <a:prstGeom prst="rect">
            <a:avLst/>
          </a:prstGeom>
          <a:noFill/>
          <a:ln>
            <a:noFill/>
          </a:ln>
        </p:spPr>
      </p:pic>
      <p:pic>
        <p:nvPicPr>
          <p:cNvPr id="725" name="Google Shape;725;p71"/>
          <p:cNvPicPr preferRelativeResize="0"/>
          <p:nvPr/>
        </p:nvPicPr>
        <p:blipFill>
          <a:blip r:embed="rId4">
            <a:alphaModFix/>
          </a:blip>
          <a:stretch>
            <a:fillRect/>
          </a:stretch>
        </p:blipFill>
        <p:spPr>
          <a:xfrm>
            <a:off x="6326297" y="3274732"/>
            <a:ext cx="538350" cy="538350"/>
          </a:xfrm>
          <a:prstGeom prst="rect">
            <a:avLst/>
          </a:prstGeom>
          <a:noFill/>
          <a:ln>
            <a:noFill/>
          </a:ln>
        </p:spPr>
      </p:pic>
      <p:sp>
        <p:nvSpPr>
          <p:cNvPr id="726" name="Google Shape;726;p71"/>
          <p:cNvSpPr/>
          <p:nvPr/>
        </p:nvSpPr>
        <p:spPr>
          <a:xfrm flipH="1">
            <a:off x="6929782" y="3455558"/>
            <a:ext cx="1531800" cy="176700"/>
          </a:xfrm>
          <a:prstGeom prst="rightArrow">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58925" lIns="58925" spcFirstLastPara="1" rIns="58925" wrap="square" tIns="589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Gradient Descent</a:t>
            </a:r>
            <a:endParaRPr sz="3200">
              <a:solidFill>
                <a:srgbClr val="666666"/>
              </a:solidFill>
              <a:latin typeface="Quattrocento Sans"/>
              <a:ea typeface="Quattrocento Sans"/>
              <a:cs typeface="Quattrocento Sans"/>
              <a:sym typeface="Quattrocento Sans"/>
            </a:endParaRPr>
          </a:p>
        </p:txBody>
      </p:sp>
      <p:sp>
        <p:nvSpPr>
          <p:cNvPr id="732" name="Google Shape;732;p72"/>
          <p:cNvSpPr txBox="1"/>
          <p:nvPr/>
        </p:nvSpPr>
        <p:spPr>
          <a:xfrm>
            <a:off x="357150" y="905569"/>
            <a:ext cx="8429700" cy="1748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Global and Local Minimum</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Mean Square Error (MSE) cost function is a convex function (having one minima only)</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If we pick any two points on the curve</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The line segment joining them never crosses the curve</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No local minima, just one global minimum</a:t>
            </a:r>
            <a:endParaRPr sz="1900">
              <a:solidFill>
                <a:srgbClr val="666666"/>
              </a:solidFill>
              <a:latin typeface="Quattrocento Sans"/>
              <a:ea typeface="Quattrocento Sans"/>
              <a:cs typeface="Quattrocento Sans"/>
              <a:sym typeface="Quattrocento Sans"/>
            </a:endParaRPr>
          </a:p>
        </p:txBody>
      </p:sp>
      <p:sp>
        <p:nvSpPr>
          <p:cNvPr id="733" name="Google Shape;733;p72"/>
          <p:cNvSpPr/>
          <p:nvPr/>
        </p:nvSpPr>
        <p:spPr>
          <a:xfrm>
            <a:off x="2144549" y="2722030"/>
            <a:ext cx="4854624" cy="1980578"/>
          </a:xfrm>
          <a:custGeom>
            <a:rect b="b" l="l" r="r" t="t"/>
            <a:pathLst>
              <a:path extrusionOk="0" h="150243" w="276184">
                <a:moveTo>
                  <a:pt x="0" y="8045"/>
                </a:moveTo>
                <a:cubicBezTo>
                  <a:pt x="23015" y="31731"/>
                  <a:pt x="92061" y="151500"/>
                  <a:pt x="138092" y="150159"/>
                </a:cubicBezTo>
                <a:cubicBezTo>
                  <a:pt x="184123" y="148818"/>
                  <a:pt x="253169" y="25027"/>
                  <a:pt x="276184" y="0"/>
                </a:cubicBezTo>
              </a:path>
            </a:pathLst>
          </a:custGeom>
          <a:noFill/>
          <a:ln cap="flat" cmpd="sng" w="38100">
            <a:solidFill>
              <a:schemeClr val="dk2"/>
            </a:solidFill>
            <a:prstDash val="solid"/>
            <a:round/>
            <a:headEnd len="med" w="med" type="none"/>
            <a:tailEnd len="med" w="med" type="none"/>
          </a:ln>
        </p:spPr>
      </p:sp>
      <p:cxnSp>
        <p:nvCxnSpPr>
          <p:cNvPr id="734" name="Google Shape;734;p72"/>
          <p:cNvCxnSpPr/>
          <p:nvPr/>
        </p:nvCxnSpPr>
        <p:spPr>
          <a:xfrm>
            <a:off x="2580592" y="3287593"/>
            <a:ext cx="3511500" cy="380100"/>
          </a:xfrm>
          <a:prstGeom prst="straightConnector1">
            <a:avLst/>
          </a:prstGeom>
          <a:noFill/>
          <a:ln cap="flat" cmpd="sng" w="38100">
            <a:solidFill>
              <a:schemeClr val="dk2"/>
            </a:solidFill>
            <a:prstDash val="solid"/>
            <a:round/>
            <a:headEnd len="med" w="med" type="none"/>
            <a:tailEnd len="med" w="med" type="none"/>
          </a:ln>
        </p:spPr>
      </p:cxnSp>
      <p:sp>
        <p:nvSpPr>
          <p:cNvPr id="735" name="Google Shape;735;p72"/>
          <p:cNvSpPr txBox="1"/>
          <p:nvPr/>
        </p:nvSpPr>
        <p:spPr>
          <a:xfrm>
            <a:off x="5396836" y="4305287"/>
            <a:ext cx="2050200" cy="4683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rgbClr val="666666"/>
                </a:solidFill>
                <a:latin typeface="Quattrocento Sans"/>
                <a:ea typeface="Quattrocento Sans"/>
                <a:cs typeface="Quattrocento Sans"/>
                <a:sym typeface="Quattrocento Sans"/>
              </a:rPr>
              <a:t>Convex Function</a:t>
            </a:r>
            <a:endParaRPr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3"/>
          <p:cNvSpPr txBox="1"/>
          <p:nvPr/>
        </p:nvSpPr>
        <p:spPr>
          <a:xfrm>
            <a:off x="0" y="0"/>
            <a:ext cx="8786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2200">
                <a:solidFill>
                  <a:srgbClr val="666666"/>
                </a:solidFill>
                <a:latin typeface="Quattrocento Sans"/>
                <a:ea typeface="Quattrocento Sans"/>
                <a:cs typeface="Quattrocento Sans"/>
                <a:sym typeface="Quattrocento Sans"/>
              </a:rPr>
              <a:t>Obtain θ in one attempt: The Normal Equation (another optimization algorithm)</a:t>
            </a:r>
            <a:endParaRPr sz="2200">
              <a:solidFill>
                <a:srgbClr val="666666"/>
              </a:solidFill>
              <a:latin typeface="Quattrocento Sans"/>
              <a:ea typeface="Quattrocento Sans"/>
              <a:cs typeface="Quattrocento Sans"/>
              <a:sym typeface="Quattrocento Sans"/>
            </a:endParaRPr>
          </a:p>
        </p:txBody>
      </p:sp>
      <p:sp>
        <p:nvSpPr>
          <p:cNvPr id="741" name="Google Shape;741;p73"/>
          <p:cNvSpPr/>
          <p:nvPr/>
        </p:nvSpPr>
        <p:spPr>
          <a:xfrm>
            <a:off x="281000" y="732752"/>
            <a:ext cx="8429700" cy="1295700"/>
          </a:xfrm>
          <a:prstGeom prst="rect">
            <a:avLst/>
          </a:prstGeom>
          <a:noFill/>
          <a:ln>
            <a:noFill/>
          </a:ln>
        </p:spPr>
        <p:txBody>
          <a:bodyPr anchorCtr="0" anchor="t" bIns="32750" lIns="32750" spcFirstLastPara="1" rIns="32750" wrap="square" tIns="32750">
            <a:noAutofit/>
          </a:bodyPr>
          <a:lstStyle/>
          <a:p>
            <a:pPr indent="-260350" lvl="0" marL="2921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It is a mathematical equation that gives the optimal (minimum error or cost) </a:t>
            </a:r>
            <a:r>
              <a:rPr lang="en" sz="2200">
                <a:solidFill>
                  <a:srgbClr val="666666"/>
                </a:solidFill>
                <a:latin typeface="Quattrocento Sans"/>
                <a:ea typeface="Quattrocento Sans"/>
                <a:cs typeface="Quattrocento Sans"/>
                <a:sym typeface="Quattrocento Sans"/>
              </a:rPr>
              <a:t>θ </a:t>
            </a:r>
            <a:r>
              <a:rPr lang="en" sz="1900">
                <a:solidFill>
                  <a:srgbClr val="666666"/>
                </a:solidFill>
                <a:latin typeface="Quattrocento Sans"/>
                <a:ea typeface="Quattrocento Sans"/>
                <a:cs typeface="Quattrocento Sans"/>
                <a:sym typeface="Quattrocento Sans"/>
              </a:rPr>
              <a:t>directly</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p:txBody>
      </p:sp>
      <p:pic>
        <p:nvPicPr>
          <p:cNvPr id="742" name="Google Shape;742;p73"/>
          <p:cNvPicPr preferRelativeResize="0"/>
          <p:nvPr/>
        </p:nvPicPr>
        <p:blipFill rotWithShape="1">
          <a:blip r:embed="rId3">
            <a:alphaModFix/>
          </a:blip>
          <a:srcRect b="6476" l="0" r="0" t="6468"/>
          <a:stretch/>
        </p:blipFill>
        <p:spPr>
          <a:xfrm>
            <a:off x="2233712" y="2153776"/>
            <a:ext cx="3754898" cy="729883"/>
          </a:xfrm>
          <a:prstGeom prst="rect">
            <a:avLst/>
          </a:prstGeom>
          <a:noFill/>
          <a:ln>
            <a:noFill/>
          </a:ln>
        </p:spPr>
      </p:pic>
      <p:sp>
        <p:nvSpPr>
          <p:cNvPr id="743" name="Google Shape;743;p73"/>
          <p:cNvSpPr txBox="1"/>
          <p:nvPr/>
        </p:nvSpPr>
        <p:spPr>
          <a:xfrm>
            <a:off x="824854" y="3446679"/>
            <a:ext cx="3111000" cy="8040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rgbClr val="666666"/>
                </a:solidFill>
                <a:latin typeface="Quattrocento Sans"/>
                <a:ea typeface="Quattrocento Sans"/>
                <a:cs typeface="Quattrocento Sans"/>
                <a:sym typeface="Quattrocento Sans"/>
              </a:rPr>
              <a:t>Value of θ that minimizes the cost function</a:t>
            </a:r>
            <a:endParaRPr sz="900">
              <a:solidFill>
                <a:srgbClr val="666666"/>
              </a:solidFill>
              <a:latin typeface="Quattrocento Sans"/>
              <a:ea typeface="Quattrocento Sans"/>
              <a:cs typeface="Quattrocento Sans"/>
              <a:sym typeface="Quattrocento Sans"/>
            </a:endParaRPr>
          </a:p>
        </p:txBody>
      </p:sp>
      <p:sp>
        <p:nvSpPr>
          <p:cNvPr id="744" name="Google Shape;744;p73"/>
          <p:cNvSpPr txBox="1"/>
          <p:nvPr/>
        </p:nvSpPr>
        <p:spPr>
          <a:xfrm>
            <a:off x="4820572" y="3446679"/>
            <a:ext cx="3111000" cy="8040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rgbClr val="666666"/>
                </a:solidFill>
                <a:latin typeface="Quattrocento Sans"/>
                <a:ea typeface="Quattrocento Sans"/>
                <a:cs typeface="Quattrocento Sans"/>
                <a:sym typeface="Quattrocento Sans"/>
              </a:rPr>
              <a:t>y is the vector of target values containing y</a:t>
            </a:r>
            <a:r>
              <a:rPr baseline="30000" lang="en" sz="1900">
                <a:solidFill>
                  <a:srgbClr val="666666"/>
                </a:solidFill>
                <a:latin typeface="Quattrocento Sans"/>
                <a:ea typeface="Quattrocento Sans"/>
                <a:cs typeface="Quattrocento Sans"/>
                <a:sym typeface="Quattrocento Sans"/>
              </a:rPr>
              <a:t>(1)</a:t>
            </a:r>
            <a:r>
              <a:rPr lang="en" sz="1900">
                <a:solidFill>
                  <a:srgbClr val="666666"/>
                </a:solidFill>
                <a:latin typeface="Quattrocento Sans"/>
                <a:ea typeface="Quattrocento Sans"/>
                <a:cs typeface="Quattrocento Sans"/>
                <a:sym typeface="Quattrocento Sans"/>
              </a:rPr>
              <a:t> to y</a:t>
            </a:r>
            <a:r>
              <a:rPr baseline="30000" lang="en" sz="1900">
                <a:solidFill>
                  <a:srgbClr val="666666"/>
                </a:solidFill>
                <a:latin typeface="Quattrocento Sans"/>
                <a:ea typeface="Quattrocento Sans"/>
                <a:cs typeface="Quattrocento Sans"/>
                <a:sym typeface="Quattrocento Sans"/>
              </a:rPr>
              <a:t>(m)</a:t>
            </a:r>
            <a:endParaRPr baseline="30000" sz="1900">
              <a:solidFill>
                <a:srgbClr val="666666"/>
              </a:solidFill>
              <a:latin typeface="Quattrocento Sans"/>
              <a:ea typeface="Quattrocento Sans"/>
              <a:cs typeface="Quattrocento Sans"/>
              <a:sym typeface="Quattrocento Sans"/>
            </a:endParaRPr>
          </a:p>
        </p:txBody>
      </p:sp>
      <p:cxnSp>
        <p:nvCxnSpPr>
          <p:cNvPr id="745" name="Google Shape;745;p73"/>
          <p:cNvCxnSpPr/>
          <p:nvPr/>
        </p:nvCxnSpPr>
        <p:spPr>
          <a:xfrm rot="10800000">
            <a:off x="2368349" y="2845832"/>
            <a:ext cx="23700" cy="777600"/>
          </a:xfrm>
          <a:prstGeom prst="straightConnector1">
            <a:avLst/>
          </a:prstGeom>
          <a:noFill/>
          <a:ln cap="flat" cmpd="sng" w="38100">
            <a:solidFill>
              <a:schemeClr val="dk2"/>
            </a:solidFill>
            <a:prstDash val="solid"/>
            <a:round/>
            <a:headEnd len="med" w="med" type="none"/>
            <a:tailEnd len="med" w="med" type="triangle"/>
          </a:ln>
        </p:spPr>
      </p:cxnSp>
      <p:cxnSp>
        <p:nvCxnSpPr>
          <p:cNvPr id="746" name="Google Shape;746;p73"/>
          <p:cNvCxnSpPr/>
          <p:nvPr/>
        </p:nvCxnSpPr>
        <p:spPr>
          <a:xfrm flipH="1" rot="10800000">
            <a:off x="5328897" y="2871929"/>
            <a:ext cx="375300" cy="537000"/>
          </a:xfrm>
          <a:prstGeom prst="straightConnector1">
            <a:avLst/>
          </a:prstGeom>
          <a:noFill/>
          <a:ln cap="flat" cmpd="sng" w="38100">
            <a:solidFill>
              <a:schemeClr val="dk2"/>
            </a:solidFill>
            <a:prstDash val="solid"/>
            <a:round/>
            <a:headEnd len="med" w="med" type="none"/>
            <a:tailEnd len="med" w="med" type="triangle"/>
          </a:ln>
        </p:spPr>
      </p:cxnSp>
      <p:sp>
        <p:nvSpPr>
          <p:cNvPr id="747" name="Google Shape;747;p73"/>
          <p:cNvSpPr txBox="1"/>
          <p:nvPr/>
        </p:nvSpPr>
        <p:spPr>
          <a:xfrm>
            <a:off x="7380422" y="4602076"/>
            <a:ext cx="1406400" cy="223800"/>
          </a:xfrm>
          <a:prstGeom prst="rect">
            <a:avLst/>
          </a:prstGeom>
          <a:noFill/>
          <a:ln>
            <a:noFill/>
          </a:ln>
        </p:spPr>
        <p:txBody>
          <a:bodyPr anchorCtr="0" anchor="ctr" bIns="58925" lIns="58925" spcFirstLastPara="1" rIns="58925" wrap="square" tIns="58925">
            <a:noAutofit/>
          </a:bodyPr>
          <a:lstStyle/>
          <a:p>
            <a:pPr indent="0" lvl="0" marL="0" rtl="0" algn="r">
              <a:spcBef>
                <a:spcPts val="0"/>
              </a:spcBef>
              <a:spcAft>
                <a:spcPts val="0"/>
              </a:spcAft>
              <a:buNone/>
            </a:pPr>
            <a:r>
              <a:rPr lang="en" sz="1200" u="sng">
                <a:solidFill>
                  <a:srgbClr val="666666"/>
                </a:solidFill>
                <a:latin typeface="Quattrocento Sans"/>
                <a:ea typeface="Quattrocento Sans"/>
                <a:cs typeface="Quattrocento Sans"/>
                <a:sym typeface="Quattrocento Sans"/>
                <a:hlinkClick r:id="rId4">
                  <a:extLst>
                    <a:ext uri="{A12FA001-AC4F-418D-AE19-62706E023703}">
                      <ahyp:hlinkClr val="tx"/>
                    </a:ext>
                  </a:extLst>
                </a:hlinkClick>
              </a:rPr>
              <a:t>More on wikipedia</a:t>
            </a:r>
            <a:endParaRPr sz="1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7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The Normal Equation</a:t>
            </a:r>
            <a:endParaRPr sz="3200">
              <a:solidFill>
                <a:srgbClr val="666666"/>
              </a:solidFill>
              <a:latin typeface="Quattrocento Sans"/>
              <a:ea typeface="Quattrocento Sans"/>
              <a:cs typeface="Quattrocento Sans"/>
              <a:sym typeface="Quattrocento Sans"/>
            </a:endParaRPr>
          </a:p>
        </p:txBody>
      </p:sp>
      <p:pic>
        <p:nvPicPr>
          <p:cNvPr id="753" name="Google Shape;753;p74"/>
          <p:cNvPicPr preferRelativeResize="0"/>
          <p:nvPr/>
        </p:nvPicPr>
        <p:blipFill rotWithShape="1">
          <a:blip r:embed="rId3">
            <a:alphaModFix/>
          </a:blip>
          <a:srcRect b="6476" l="0" r="0" t="6468"/>
          <a:stretch/>
        </p:blipFill>
        <p:spPr>
          <a:xfrm>
            <a:off x="2068776" y="1146285"/>
            <a:ext cx="3754898" cy="729883"/>
          </a:xfrm>
          <a:prstGeom prst="rect">
            <a:avLst/>
          </a:prstGeom>
          <a:noFill/>
          <a:ln>
            <a:noFill/>
          </a:ln>
        </p:spPr>
      </p:pic>
      <p:sp>
        <p:nvSpPr>
          <p:cNvPr id="754" name="Google Shape;754;p74"/>
          <p:cNvSpPr/>
          <p:nvPr/>
        </p:nvSpPr>
        <p:spPr>
          <a:xfrm>
            <a:off x="286500" y="2134521"/>
            <a:ext cx="8429700" cy="1967700"/>
          </a:xfrm>
          <a:prstGeom prst="rect">
            <a:avLst/>
          </a:prstGeom>
          <a:noFill/>
          <a:ln>
            <a:noFill/>
          </a:ln>
        </p:spPr>
        <p:txBody>
          <a:bodyPr anchorCtr="0" anchor="t" bIns="32750" lIns="32750" spcFirstLastPara="1" rIns="32750" wrap="square" tIns="32750">
            <a:noAutofit/>
          </a:bodyPr>
          <a:lstStyle/>
          <a:p>
            <a:pPr indent="0" lvl="0" marL="0" rtl="0" algn="l">
              <a:lnSpc>
                <a:spcPct val="150000"/>
              </a:lnSpc>
              <a:spcBef>
                <a:spcPts val="0"/>
              </a:spcBef>
              <a:spcAft>
                <a:spcPts val="0"/>
              </a:spcAft>
              <a:buNone/>
            </a:pPr>
            <a:r>
              <a:t/>
            </a:r>
            <a:endParaRPr sz="1900">
              <a:solidFill>
                <a:schemeClr val="dk1"/>
              </a:solidFill>
              <a:latin typeface="Gill Sans"/>
              <a:ea typeface="Gill Sans"/>
              <a:cs typeface="Gill Sans"/>
              <a:sym typeface="Gill Sans"/>
            </a:endParaRPr>
          </a:p>
          <a:p>
            <a:pPr indent="0" lvl="0" marL="0" rtl="0" algn="l">
              <a:lnSpc>
                <a:spcPct val="150000"/>
              </a:lnSpc>
              <a:spcBef>
                <a:spcPts val="0"/>
              </a:spcBef>
              <a:spcAft>
                <a:spcPts val="0"/>
              </a:spcAft>
              <a:buNone/>
            </a:pPr>
            <a:r>
              <a:t/>
            </a:r>
            <a:endParaRPr sz="1900">
              <a:solidFill>
                <a:schemeClr val="dk1"/>
              </a:solidFill>
              <a:latin typeface="Gill Sans"/>
              <a:ea typeface="Gill Sans"/>
              <a:cs typeface="Gill Sans"/>
              <a:sym typeface="Gill Sans"/>
            </a:endParaRPr>
          </a:p>
          <a:p>
            <a:pPr indent="0" lvl="0" marL="0" rtl="0" algn="l">
              <a:lnSpc>
                <a:spcPct val="150000"/>
              </a:lnSpc>
              <a:spcBef>
                <a:spcPts val="0"/>
              </a:spcBef>
              <a:spcAft>
                <a:spcPts val="0"/>
              </a:spcAft>
              <a:buNone/>
            </a:pPr>
            <a:r>
              <a:t/>
            </a:r>
            <a:endParaRPr sz="1900">
              <a:solidFill>
                <a:schemeClr val="dk1"/>
              </a:solidFill>
              <a:latin typeface="Gill Sans"/>
              <a:ea typeface="Gill Sans"/>
              <a:cs typeface="Gill Sans"/>
              <a:sym typeface="Gill Sans"/>
            </a:endParaRPr>
          </a:p>
          <a:p>
            <a:pPr indent="0" lvl="0" marL="0" rtl="0" algn="l">
              <a:lnSpc>
                <a:spcPct val="150000"/>
              </a:lnSpc>
              <a:spcBef>
                <a:spcPts val="0"/>
              </a:spcBef>
              <a:spcAft>
                <a:spcPts val="0"/>
              </a:spcAft>
              <a:buNone/>
            </a:pPr>
            <a:r>
              <a:rPr b="1" lang="en" sz="1900">
                <a:solidFill>
                  <a:schemeClr val="dk2"/>
                </a:solidFill>
                <a:latin typeface="Quattrocento Sans"/>
                <a:ea typeface="Quattrocento Sans"/>
                <a:cs typeface="Quattrocento Sans"/>
                <a:sym typeface="Quattrocento Sans"/>
              </a:rPr>
              <a:t>X</a:t>
            </a:r>
            <a:r>
              <a:rPr lang="en" sz="1900">
                <a:solidFill>
                  <a:schemeClr val="dk2"/>
                </a:solidFill>
                <a:latin typeface="Quattrocento Sans"/>
                <a:ea typeface="Quattrocento Sans"/>
                <a:cs typeface="Quattrocento Sans"/>
                <a:sym typeface="Quattrocento Sans"/>
              </a:rPr>
              <a:t> is the feature matrix of training dataset				y is the output vector</a:t>
            </a:r>
            <a:endParaRPr sz="1900">
              <a:solidFill>
                <a:schemeClr val="dk2"/>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sz="1900">
              <a:solidFill>
                <a:schemeClr val="dk1"/>
              </a:solidFill>
              <a:latin typeface="Gill Sans"/>
              <a:ea typeface="Gill Sans"/>
              <a:cs typeface="Gill Sans"/>
              <a:sym typeface="Gill Sans"/>
            </a:endParaRPr>
          </a:p>
        </p:txBody>
      </p:sp>
      <p:cxnSp>
        <p:nvCxnSpPr>
          <p:cNvPr id="755" name="Google Shape;755;p74"/>
          <p:cNvCxnSpPr/>
          <p:nvPr/>
        </p:nvCxnSpPr>
        <p:spPr>
          <a:xfrm flipH="1" rot="10800000">
            <a:off x="591325" y="1810875"/>
            <a:ext cx="3162600" cy="1632300"/>
          </a:xfrm>
          <a:prstGeom prst="straightConnector1">
            <a:avLst/>
          </a:prstGeom>
          <a:noFill/>
          <a:ln cap="flat" cmpd="sng" w="38100">
            <a:solidFill>
              <a:schemeClr val="dk2"/>
            </a:solidFill>
            <a:prstDash val="solid"/>
            <a:round/>
            <a:headEnd len="med" w="med" type="none"/>
            <a:tailEnd len="med" w="med" type="triangle"/>
          </a:ln>
        </p:spPr>
      </p:cxnSp>
      <p:cxnSp>
        <p:nvCxnSpPr>
          <p:cNvPr id="756" name="Google Shape;756;p74"/>
          <p:cNvCxnSpPr/>
          <p:nvPr/>
        </p:nvCxnSpPr>
        <p:spPr>
          <a:xfrm rot="10800000">
            <a:off x="5765800" y="1777900"/>
            <a:ext cx="1028700" cy="15114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The Normal Equation</a:t>
            </a:r>
            <a:endParaRPr sz="3200">
              <a:solidFill>
                <a:srgbClr val="666666"/>
              </a:solidFill>
              <a:latin typeface="Quattrocento Sans"/>
              <a:ea typeface="Quattrocento Sans"/>
              <a:cs typeface="Quattrocento Sans"/>
              <a:sym typeface="Quattrocento Sans"/>
            </a:endParaRPr>
          </a:p>
        </p:txBody>
      </p:sp>
      <p:sp>
        <p:nvSpPr>
          <p:cNvPr id="762" name="Google Shape;762;p75"/>
          <p:cNvSpPr/>
          <p:nvPr/>
        </p:nvSpPr>
        <p:spPr>
          <a:xfrm>
            <a:off x="357188" y="1159352"/>
            <a:ext cx="8429700" cy="3340200"/>
          </a:xfrm>
          <a:prstGeom prst="rect">
            <a:avLst/>
          </a:prstGeom>
          <a:noFill/>
          <a:ln>
            <a:noFill/>
          </a:ln>
        </p:spPr>
        <p:txBody>
          <a:bodyPr anchorCtr="0" anchor="ctr" bIns="32750" lIns="32750" spcFirstLastPara="1" rIns="32750" wrap="square" tIns="32750">
            <a:noAutofit/>
          </a:bodyPr>
          <a:lstStyle/>
          <a:p>
            <a:pPr indent="0" lvl="0" marL="0" marR="0" rtl="0" algn="ctr">
              <a:lnSpc>
                <a:spcPct val="150000"/>
              </a:lnSpc>
              <a:spcBef>
                <a:spcPts val="0"/>
              </a:spcBef>
              <a:spcAft>
                <a:spcPts val="0"/>
              </a:spcAft>
              <a:buNone/>
            </a:pPr>
            <a:r>
              <a:rPr lang="en" sz="3100">
                <a:solidFill>
                  <a:srgbClr val="666666"/>
                </a:solidFill>
                <a:latin typeface="Quattrocento Sans"/>
                <a:ea typeface="Quattrocento Sans"/>
                <a:cs typeface="Quattrocento Sans"/>
                <a:sym typeface="Quattrocento Sans"/>
              </a:rPr>
              <a:t>Let’s test the equation</a:t>
            </a:r>
            <a:endParaRPr sz="31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7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The Normal Equation</a:t>
            </a:r>
            <a:endParaRPr sz="3200">
              <a:solidFill>
                <a:srgbClr val="666666"/>
              </a:solidFill>
              <a:latin typeface="Quattrocento Sans"/>
              <a:ea typeface="Quattrocento Sans"/>
              <a:cs typeface="Quattrocento Sans"/>
              <a:sym typeface="Quattrocento Sans"/>
            </a:endParaRPr>
          </a:p>
        </p:txBody>
      </p:sp>
      <p:sp>
        <p:nvSpPr>
          <p:cNvPr id="768" name="Google Shape;768;p76"/>
          <p:cNvSpPr/>
          <p:nvPr/>
        </p:nvSpPr>
        <p:spPr>
          <a:xfrm>
            <a:off x="357188" y="1012144"/>
            <a:ext cx="8429700" cy="2787900"/>
          </a:xfrm>
          <a:prstGeom prst="rect">
            <a:avLst/>
          </a:prstGeom>
          <a:noFill/>
          <a:ln>
            <a:noFill/>
          </a:ln>
        </p:spPr>
        <p:txBody>
          <a:bodyPr anchorCtr="0" anchor="t" bIns="32750" lIns="32750" spcFirstLastPara="1" rIns="32750" wrap="square" tIns="32750">
            <a:noAutofit/>
          </a:bodyPr>
          <a:lstStyle/>
          <a:p>
            <a:pPr indent="-254000" lvl="0" marL="292100" rtl="0" algn="l">
              <a:lnSpc>
                <a:spcPct val="115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First, generate some linear looking data</a:t>
            </a:r>
            <a:endParaRPr sz="18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8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800">
                <a:solidFill>
                  <a:srgbClr val="666666"/>
                </a:solidFill>
                <a:latin typeface="Quattrocento Sans"/>
                <a:ea typeface="Quattrocento Sans"/>
                <a:cs typeface="Quattrocento Sans"/>
                <a:sym typeface="Quattrocento Sans"/>
              </a:rPr>
              <a:t>&gt;&gt;&gt; import numpy as np</a:t>
            </a:r>
            <a:endParaRPr sz="18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8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800">
                <a:solidFill>
                  <a:srgbClr val="666666"/>
                </a:solidFill>
                <a:latin typeface="Quattrocento Sans"/>
                <a:ea typeface="Quattrocento Sans"/>
                <a:cs typeface="Quattrocento Sans"/>
                <a:sym typeface="Quattrocento Sans"/>
              </a:rPr>
              <a:t># Uniformly distributed array with dimension (100, 1)</a:t>
            </a:r>
            <a:endParaRPr sz="18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800">
                <a:solidFill>
                  <a:srgbClr val="666666"/>
                </a:solidFill>
                <a:latin typeface="Quattrocento Sans"/>
                <a:ea typeface="Quattrocento Sans"/>
                <a:cs typeface="Quattrocento Sans"/>
                <a:sym typeface="Quattrocento Sans"/>
              </a:rPr>
              <a:t>&gt;&gt;&gt; X = 2 * np.random.rand(100, 1)</a:t>
            </a:r>
            <a:endParaRPr sz="18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8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800">
                <a:solidFill>
                  <a:srgbClr val="666666"/>
                </a:solidFill>
                <a:latin typeface="Quattrocento Sans"/>
                <a:ea typeface="Quattrocento Sans"/>
                <a:cs typeface="Quattrocento Sans"/>
                <a:sym typeface="Quattrocento Sans"/>
              </a:rPr>
              <a:t># A variable y which a linear function of X</a:t>
            </a:r>
            <a:endParaRPr sz="18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800">
                <a:solidFill>
                  <a:srgbClr val="666666"/>
                </a:solidFill>
                <a:latin typeface="Quattrocento Sans"/>
                <a:ea typeface="Quattrocento Sans"/>
                <a:cs typeface="Quattrocento Sans"/>
                <a:sym typeface="Quattrocento Sans"/>
              </a:rPr>
              <a:t>&gt;&gt;&gt; y = 4 + 3 * X + np.random.randn(100, 1)</a:t>
            </a:r>
            <a:endParaRPr sz="18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800">
              <a:solidFill>
                <a:srgbClr val="666666"/>
              </a:solidFill>
              <a:latin typeface="Quattrocento Sans"/>
              <a:ea typeface="Quattrocento Sans"/>
              <a:cs typeface="Quattrocento Sans"/>
              <a:sym typeface="Quattrocento Sans"/>
            </a:endParaRPr>
          </a:p>
        </p:txBody>
      </p:sp>
      <p:sp>
        <p:nvSpPr>
          <p:cNvPr id="769" name="Google Shape;769;p76"/>
          <p:cNvSpPr txBox="1"/>
          <p:nvPr/>
        </p:nvSpPr>
        <p:spPr>
          <a:xfrm>
            <a:off x="447854" y="4431669"/>
            <a:ext cx="765900" cy="265200"/>
          </a:xfrm>
          <a:prstGeom prst="rect">
            <a:avLst/>
          </a:prstGeom>
          <a:noFill/>
          <a:ln>
            <a:noFill/>
          </a:ln>
        </p:spPr>
        <p:txBody>
          <a:bodyPr anchorCtr="0" anchor="t" bIns="58925" lIns="58925" spcFirstLastPara="1" rIns="58925" wrap="square" tIns="58925">
            <a:noAutofit/>
          </a:bodyPr>
          <a:lstStyle/>
          <a:p>
            <a:pPr indent="0" lvl="0" marL="0" rtl="0" algn="ctr">
              <a:spcBef>
                <a:spcPts val="0"/>
              </a:spcBef>
              <a:spcAft>
                <a:spcPts val="0"/>
              </a:spcAft>
              <a:buNone/>
            </a:pPr>
            <a:r>
              <a:rPr lang="en" sz="1900">
                <a:solidFill>
                  <a:srgbClr val="666666"/>
                </a:solidFill>
                <a:latin typeface="Quattrocento Sans"/>
                <a:ea typeface="Quattrocento Sans"/>
                <a:cs typeface="Quattrocento Sans"/>
                <a:sym typeface="Quattrocento Sans"/>
              </a:rPr>
              <a:t>θ</a:t>
            </a:r>
            <a:r>
              <a:rPr baseline="-25000" lang="en" sz="1900">
                <a:solidFill>
                  <a:srgbClr val="666666"/>
                </a:solidFill>
                <a:latin typeface="Quattrocento Sans"/>
                <a:ea typeface="Quattrocento Sans"/>
                <a:cs typeface="Quattrocento Sans"/>
                <a:sym typeface="Quattrocento Sans"/>
              </a:rPr>
              <a:t>0</a:t>
            </a:r>
            <a:endParaRPr baseline="-25000" sz="900">
              <a:solidFill>
                <a:srgbClr val="666666"/>
              </a:solidFill>
              <a:latin typeface="Quattrocento Sans"/>
              <a:ea typeface="Quattrocento Sans"/>
              <a:cs typeface="Quattrocento Sans"/>
              <a:sym typeface="Quattrocento Sans"/>
            </a:endParaRPr>
          </a:p>
        </p:txBody>
      </p:sp>
      <p:sp>
        <p:nvSpPr>
          <p:cNvPr id="770" name="Google Shape;770;p76"/>
          <p:cNvSpPr txBox="1"/>
          <p:nvPr/>
        </p:nvSpPr>
        <p:spPr>
          <a:xfrm>
            <a:off x="1656762" y="4347844"/>
            <a:ext cx="765900" cy="265200"/>
          </a:xfrm>
          <a:prstGeom prst="rect">
            <a:avLst/>
          </a:prstGeom>
          <a:noFill/>
          <a:ln>
            <a:noFill/>
          </a:ln>
        </p:spPr>
        <p:txBody>
          <a:bodyPr anchorCtr="0" anchor="t" bIns="58925" lIns="58925" spcFirstLastPara="1" rIns="58925" wrap="square" tIns="58925">
            <a:noAutofit/>
          </a:bodyPr>
          <a:lstStyle/>
          <a:p>
            <a:pPr indent="0" lvl="0" marL="0" rtl="0" algn="ctr">
              <a:spcBef>
                <a:spcPts val="0"/>
              </a:spcBef>
              <a:spcAft>
                <a:spcPts val="0"/>
              </a:spcAft>
              <a:buNone/>
            </a:pPr>
            <a:r>
              <a:rPr lang="en" sz="1900">
                <a:solidFill>
                  <a:srgbClr val="666666"/>
                </a:solidFill>
                <a:latin typeface="Quattrocento Sans"/>
                <a:ea typeface="Quattrocento Sans"/>
                <a:cs typeface="Quattrocento Sans"/>
                <a:sym typeface="Quattrocento Sans"/>
              </a:rPr>
              <a:t>θ</a:t>
            </a:r>
            <a:r>
              <a:rPr baseline="-25000" lang="en" sz="1900">
                <a:solidFill>
                  <a:srgbClr val="666666"/>
                </a:solidFill>
                <a:latin typeface="Quattrocento Sans"/>
                <a:ea typeface="Quattrocento Sans"/>
                <a:cs typeface="Quattrocento Sans"/>
                <a:sym typeface="Quattrocento Sans"/>
              </a:rPr>
              <a:t>1</a:t>
            </a:r>
            <a:endParaRPr baseline="-25000" sz="900">
              <a:solidFill>
                <a:srgbClr val="666666"/>
              </a:solidFill>
              <a:latin typeface="Quattrocento Sans"/>
              <a:ea typeface="Quattrocento Sans"/>
              <a:cs typeface="Quattrocento Sans"/>
              <a:sym typeface="Quattrocento Sans"/>
            </a:endParaRPr>
          </a:p>
        </p:txBody>
      </p:sp>
      <p:sp>
        <p:nvSpPr>
          <p:cNvPr id="771" name="Google Shape;771;p76"/>
          <p:cNvSpPr txBox="1"/>
          <p:nvPr/>
        </p:nvSpPr>
        <p:spPr>
          <a:xfrm>
            <a:off x="3840693" y="4513794"/>
            <a:ext cx="2837700" cy="265200"/>
          </a:xfrm>
          <a:prstGeom prst="rect">
            <a:avLst/>
          </a:prstGeom>
          <a:noFill/>
          <a:ln>
            <a:noFill/>
          </a:ln>
        </p:spPr>
        <p:txBody>
          <a:bodyPr anchorCtr="0" anchor="t" bIns="58925" lIns="58925" spcFirstLastPara="1" rIns="58925" wrap="square" tIns="58925">
            <a:noAutofit/>
          </a:bodyPr>
          <a:lstStyle/>
          <a:p>
            <a:pPr indent="0" lvl="0" marL="0" rtl="0" algn="ctr">
              <a:spcBef>
                <a:spcPts val="0"/>
              </a:spcBef>
              <a:spcAft>
                <a:spcPts val="0"/>
              </a:spcAft>
              <a:buNone/>
            </a:pPr>
            <a:r>
              <a:rPr lang="en" sz="1900">
                <a:solidFill>
                  <a:srgbClr val="666666"/>
                </a:solidFill>
                <a:latin typeface="Quattrocento Sans"/>
                <a:ea typeface="Quattrocento Sans"/>
                <a:cs typeface="Quattrocento Sans"/>
                <a:sym typeface="Quattrocento Sans"/>
              </a:rPr>
              <a:t>Gaussian Noise</a:t>
            </a:r>
            <a:endParaRPr baseline="-25000" sz="900">
              <a:solidFill>
                <a:srgbClr val="666666"/>
              </a:solidFill>
              <a:latin typeface="Quattrocento Sans"/>
              <a:ea typeface="Quattrocento Sans"/>
              <a:cs typeface="Quattrocento Sans"/>
              <a:sym typeface="Quattrocento Sans"/>
            </a:endParaRPr>
          </a:p>
        </p:txBody>
      </p:sp>
      <p:cxnSp>
        <p:nvCxnSpPr>
          <p:cNvPr id="772" name="Google Shape;772;p76"/>
          <p:cNvCxnSpPr/>
          <p:nvPr/>
        </p:nvCxnSpPr>
        <p:spPr>
          <a:xfrm flipH="1" rot="10800000">
            <a:off x="896054" y="3800044"/>
            <a:ext cx="241500" cy="547800"/>
          </a:xfrm>
          <a:prstGeom prst="straightConnector1">
            <a:avLst/>
          </a:prstGeom>
          <a:noFill/>
          <a:ln cap="flat" cmpd="sng" w="38100">
            <a:solidFill>
              <a:schemeClr val="dk2"/>
            </a:solidFill>
            <a:prstDash val="solid"/>
            <a:round/>
            <a:headEnd len="med" w="med" type="none"/>
            <a:tailEnd len="med" w="med" type="triangle"/>
          </a:ln>
        </p:spPr>
      </p:cxnSp>
      <p:cxnSp>
        <p:nvCxnSpPr>
          <p:cNvPr id="773" name="Google Shape;773;p76"/>
          <p:cNvCxnSpPr/>
          <p:nvPr/>
        </p:nvCxnSpPr>
        <p:spPr>
          <a:xfrm rot="10800000">
            <a:off x="1518512" y="3800056"/>
            <a:ext cx="407400" cy="547800"/>
          </a:xfrm>
          <a:prstGeom prst="straightConnector1">
            <a:avLst/>
          </a:prstGeom>
          <a:noFill/>
          <a:ln cap="flat" cmpd="sng" w="38100">
            <a:solidFill>
              <a:schemeClr val="dk2"/>
            </a:solidFill>
            <a:prstDash val="solid"/>
            <a:round/>
            <a:headEnd len="med" w="med" type="none"/>
            <a:tailEnd len="med" w="med" type="triangle"/>
          </a:ln>
        </p:spPr>
      </p:cxnSp>
      <p:cxnSp>
        <p:nvCxnSpPr>
          <p:cNvPr id="774" name="Google Shape;774;p76"/>
          <p:cNvCxnSpPr>
            <a:stCxn id="771" idx="0"/>
          </p:cNvCxnSpPr>
          <p:nvPr/>
        </p:nvCxnSpPr>
        <p:spPr>
          <a:xfrm rot="10800000">
            <a:off x="4793043" y="3974694"/>
            <a:ext cx="466500" cy="5391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3"/>
          <p:cNvSpPr txBox="1"/>
          <p:nvPr/>
        </p:nvSpPr>
        <p:spPr>
          <a:xfrm>
            <a:off x="530700" y="393750"/>
            <a:ext cx="8082600" cy="4356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How algorithms work</a:t>
            </a:r>
            <a:endParaRPr sz="1800">
              <a:solidFill>
                <a:srgbClr val="666666"/>
              </a:solidFill>
              <a:latin typeface="Quattrocento Sans"/>
              <a:ea typeface="Quattrocento Sans"/>
              <a:cs typeface="Quattrocento Sans"/>
              <a:sym typeface="Quattrocento Sans"/>
            </a:endParaRPr>
          </a:p>
          <a:p>
            <a:pPr indent="-342900" lvl="0" marL="4572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Explore </a:t>
            </a:r>
            <a:endParaRPr sz="1800">
              <a:solidFill>
                <a:srgbClr val="666666"/>
              </a:solidFill>
              <a:latin typeface="Quattrocento Sans"/>
              <a:ea typeface="Quattrocento Sans"/>
              <a:cs typeface="Quattrocento Sans"/>
              <a:sym typeface="Quattrocento Sans"/>
            </a:endParaRPr>
          </a:p>
          <a:p>
            <a:pPr indent="-342900" lvl="1" marL="9144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Internal working </a:t>
            </a:r>
            <a:endParaRPr sz="1800">
              <a:solidFill>
                <a:srgbClr val="666666"/>
              </a:solidFill>
              <a:latin typeface="Quattrocento Sans"/>
              <a:ea typeface="Quattrocento Sans"/>
              <a:cs typeface="Quattrocento Sans"/>
              <a:sym typeface="Quattrocento Sans"/>
            </a:endParaRPr>
          </a:p>
          <a:p>
            <a:pPr indent="-342900" lvl="1" marL="9144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Using real-life examples</a:t>
            </a:r>
            <a:endParaRPr sz="1800">
              <a:solidFill>
                <a:srgbClr val="666666"/>
              </a:solidFill>
              <a:latin typeface="Quattrocento Sans"/>
              <a:ea typeface="Quattrocento Sans"/>
              <a:cs typeface="Quattrocento Sans"/>
              <a:sym typeface="Quattrocento Sans"/>
            </a:endParaRPr>
          </a:p>
          <a:p>
            <a:pPr indent="-342900" lvl="0" marL="4572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Concepts</a:t>
            </a:r>
            <a:endParaRPr sz="18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7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The Normal Equation</a:t>
            </a:r>
            <a:endParaRPr sz="3200">
              <a:solidFill>
                <a:srgbClr val="666666"/>
              </a:solidFill>
              <a:latin typeface="Quattrocento Sans"/>
              <a:ea typeface="Quattrocento Sans"/>
              <a:cs typeface="Quattrocento Sans"/>
              <a:sym typeface="Quattrocento Sans"/>
            </a:endParaRPr>
          </a:p>
        </p:txBody>
      </p:sp>
      <p:sp>
        <p:nvSpPr>
          <p:cNvPr id="780" name="Google Shape;780;p77"/>
          <p:cNvSpPr/>
          <p:nvPr/>
        </p:nvSpPr>
        <p:spPr>
          <a:xfrm>
            <a:off x="357188" y="1012144"/>
            <a:ext cx="8429700" cy="2133900"/>
          </a:xfrm>
          <a:prstGeom prst="rect">
            <a:avLst/>
          </a:prstGeom>
          <a:noFill/>
          <a:ln>
            <a:noFill/>
          </a:ln>
        </p:spPr>
        <p:txBody>
          <a:bodyPr anchorCtr="0" anchor="t" bIns="32750" lIns="32750" spcFirstLastPara="1" rIns="32750" wrap="square" tIns="32750">
            <a:noAutofit/>
          </a:bodyPr>
          <a:lstStyle/>
          <a:p>
            <a:pPr indent="-260350" lvl="0" marL="29210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Let plot the chart to see if X and y have linear relation</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&gt;&gt;&gt; plt.plot(X, y, "b.")</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&gt;&gt;&gt; plt.xlabel("$x_1$", fontsize=18)</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&gt;&gt;&gt; plt.ylabel("$y$", rotation=0, fontsize=18)</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&gt;&gt;&gt; plt.axis([0, 2, 0, 15])</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&gt;&gt;&gt; plt.show()</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Output</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p:txBody>
      </p:sp>
      <p:pic>
        <p:nvPicPr>
          <p:cNvPr id="781" name="Google Shape;781;p77"/>
          <p:cNvPicPr preferRelativeResize="0"/>
          <p:nvPr/>
        </p:nvPicPr>
        <p:blipFill>
          <a:blip r:embed="rId3">
            <a:alphaModFix/>
          </a:blip>
          <a:stretch>
            <a:fillRect/>
          </a:stretch>
        </p:blipFill>
        <p:spPr>
          <a:xfrm>
            <a:off x="4108311" y="2903000"/>
            <a:ext cx="2942117" cy="194290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The Normal Equation</a:t>
            </a:r>
            <a:endParaRPr sz="3200">
              <a:solidFill>
                <a:srgbClr val="666666"/>
              </a:solidFill>
              <a:latin typeface="Quattrocento Sans"/>
              <a:ea typeface="Quattrocento Sans"/>
              <a:cs typeface="Quattrocento Sans"/>
              <a:sym typeface="Quattrocento Sans"/>
            </a:endParaRPr>
          </a:p>
        </p:txBody>
      </p:sp>
      <p:sp>
        <p:nvSpPr>
          <p:cNvPr id="787" name="Google Shape;787;p78"/>
          <p:cNvSpPr/>
          <p:nvPr/>
        </p:nvSpPr>
        <p:spPr>
          <a:xfrm>
            <a:off x="357188" y="1012144"/>
            <a:ext cx="8429700" cy="2133900"/>
          </a:xfrm>
          <a:prstGeom prst="rect">
            <a:avLst/>
          </a:prstGeom>
          <a:noFill/>
          <a:ln>
            <a:noFill/>
          </a:ln>
        </p:spPr>
        <p:txBody>
          <a:bodyPr anchorCtr="0" anchor="t" bIns="32750" lIns="32750" spcFirstLastPara="1" rIns="32750" wrap="square" tIns="32750">
            <a:noAutofit/>
          </a:bodyPr>
          <a:lstStyle/>
          <a:p>
            <a:pPr indent="-260350" lvl="0" marL="29210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Let plot the chart to see if X and y have linear relation</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&gt;&gt;&gt; plt.plot(X, y, "b.")</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&gt;&gt;&gt; plt.xlabel("$x_1$", fontsize=18)</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&gt;&gt;&gt; plt.ylabel("$y$", rotation=0, fontsize=18)</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&gt;&gt;&gt; plt.axis([0, 2, 0, 15])</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&gt;&gt;&gt; plt.show()</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Output</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p:txBody>
      </p:sp>
      <p:pic>
        <p:nvPicPr>
          <p:cNvPr id="788" name="Google Shape;788;p78"/>
          <p:cNvPicPr preferRelativeResize="0"/>
          <p:nvPr/>
        </p:nvPicPr>
        <p:blipFill>
          <a:blip r:embed="rId3">
            <a:alphaModFix/>
          </a:blip>
          <a:stretch>
            <a:fillRect/>
          </a:stretch>
        </p:blipFill>
        <p:spPr>
          <a:xfrm>
            <a:off x="4444261" y="2959000"/>
            <a:ext cx="2942117" cy="1942905"/>
          </a:xfrm>
          <a:prstGeom prst="rect">
            <a:avLst/>
          </a:prstGeom>
          <a:noFill/>
          <a:ln>
            <a:noFill/>
          </a:ln>
        </p:spPr>
      </p:pic>
      <p:sp>
        <p:nvSpPr>
          <p:cNvPr id="789" name="Google Shape;789;p78"/>
          <p:cNvSpPr txBox="1"/>
          <p:nvPr/>
        </p:nvSpPr>
        <p:spPr>
          <a:xfrm>
            <a:off x="824854" y="3994603"/>
            <a:ext cx="2462700" cy="477300"/>
          </a:xfrm>
          <a:prstGeom prst="rect">
            <a:avLst/>
          </a:prstGeom>
          <a:noFill/>
          <a:ln>
            <a:noFill/>
          </a:ln>
        </p:spPr>
        <p:txBody>
          <a:bodyPr anchorCtr="0" anchor="t" bIns="58925" lIns="58925" spcFirstLastPara="1" rIns="58925" wrap="square" tIns="58925">
            <a:noAutofit/>
          </a:bodyPr>
          <a:lstStyle/>
          <a:p>
            <a:pPr indent="0" lvl="0" marL="0" rtl="0" algn="ctr">
              <a:spcBef>
                <a:spcPts val="0"/>
              </a:spcBef>
              <a:spcAft>
                <a:spcPts val="0"/>
              </a:spcAft>
              <a:buNone/>
            </a:pPr>
            <a:r>
              <a:rPr lang="en" sz="1900">
                <a:solidFill>
                  <a:srgbClr val="666666"/>
                </a:solidFill>
                <a:latin typeface="Quattrocento Sans"/>
                <a:ea typeface="Quattrocento Sans"/>
                <a:cs typeface="Quattrocento Sans"/>
                <a:sym typeface="Quattrocento Sans"/>
              </a:rPr>
              <a:t>X and y have linear relation</a:t>
            </a:r>
            <a:endParaRPr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7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The Normal Equation</a:t>
            </a:r>
            <a:endParaRPr sz="3200">
              <a:solidFill>
                <a:srgbClr val="666666"/>
              </a:solidFill>
              <a:latin typeface="Quattrocento Sans"/>
              <a:ea typeface="Quattrocento Sans"/>
              <a:cs typeface="Quattrocento Sans"/>
              <a:sym typeface="Quattrocento Sans"/>
            </a:endParaRPr>
          </a:p>
        </p:txBody>
      </p:sp>
      <p:sp>
        <p:nvSpPr>
          <p:cNvPr id="795" name="Google Shape;795;p79"/>
          <p:cNvSpPr/>
          <p:nvPr/>
        </p:nvSpPr>
        <p:spPr>
          <a:xfrm>
            <a:off x="357188" y="1012144"/>
            <a:ext cx="8429700" cy="2691000"/>
          </a:xfrm>
          <a:prstGeom prst="rect">
            <a:avLst/>
          </a:prstGeom>
          <a:noFill/>
          <a:ln>
            <a:noFill/>
          </a:ln>
        </p:spPr>
        <p:txBody>
          <a:bodyPr anchorCtr="0" anchor="t" bIns="32750" lIns="32750" spcFirstLastPara="1" rIns="32750" wrap="square" tIns="32750">
            <a:noAutofit/>
          </a:bodyPr>
          <a:lstStyle/>
          <a:p>
            <a:pPr indent="-260350" lvl="0" marL="29210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Let’s compute theta hat using the Normal Equation</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 Add Bias term X</a:t>
            </a:r>
            <a:r>
              <a:rPr baseline="-25000" lang="en" sz="1900">
                <a:solidFill>
                  <a:srgbClr val="666666"/>
                </a:solidFill>
                <a:latin typeface="Quattrocento Sans"/>
                <a:ea typeface="Quattrocento Sans"/>
                <a:cs typeface="Quattrocento Sans"/>
                <a:sym typeface="Quattrocento Sans"/>
              </a:rPr>
              <a:t>0</a:t>
            </a:r>
            <a:r>
              <a:rPr lang="en" sz="1900">
                <a:solidFill>
                  <a:srgbClr val="666666"/>
                </a:solidFill>
                <a:latin typeface="Quattrocento Sans"/>
                <a:ea typeface="Quattrocento Sans"/>
                <a:cs typeface="Quattrocento Sans"/>
                <a:sym typeface="Quattrocento Sans"/>
              </a:rPr>
              <a:t> = 1  (w</a:t>
            </a:r>
            <a:r>
              <a:rPr baseline="-25000" lang="en" sz="1900">
                <a:solidFill>
                  <a:srgbClr val="666666"/>
                </a:solidFill>
                <a:latin typeface="Quattrocento Sans"/>
                <a:ea typeface="Quattrocento Sans"/>
                <a:cs typeface="Quattrocento Sans"/>
                <a:sym typeface="Quattrocento Sans"/>
              </a:rPr>
              <a:t>0</a:t>
            </a:r>
            <a:r>
              <a:rPr lang="en" sz="1900">
                <a:solidFill>
                  <a:srgbClr val="666666"/>
                </a:solidFill>
                <a:latin typeface="Quattrocento Sans"/>
                <a:ea typeface="Quattrocento Sans"/>
                <a:cs typeface="Quattrocento Sans"/>
                <a:sym typeface="Quattrocento Sans"/>
              </a:rPr>
              <a:t>X</a:t>
            </a:r>
            <a:r>
              <a:rPr baseline="-25000" lang="en" sz="1900">
                <a:solidFill>
                  <a:srgbClr val="666666"/>
                </a:solidFill>
                <a:latin typeface="Quattrocento Sans"/>
                <a:ea typeface="Quattrocento Sans"/>
                <a:cs typeface="Quattrocento Sans"/>
                <a:sym typeface="Quattrocento Sans"/>
              </a:rPr>
              <a:t>0</a:t>
            </a:r>
            <a:r>
              <a:rPr lang="en" sz="1900">
                <a:solidFill>
                  <a:srgbClr val="666666"/>
                </a:solidFill>
                <a:latin typeface="Quattrocento Sans"/>
                <a:ea typeface="Quattrocento Sans"/>
                <a:cs typeface="Quattrocento Sans"/>
                <a:sym typeface="Quattrocento Sans"/>
              </a:rPr>
              <a:t>+w</a:t>
            </a:r>
            <a:r>
              <a:rPr baseline="-25000" lang="en" sz="1900">
                <a:solidFill>
                  <a:srgbClr val="666666"/>
                </a:solidFill>
                <a:latin typeface="Quattrocento Sans"/>
                <a:ea typeface="Quattrocento Sans"/>
                <a:cs typeface="Quattrocento Sans"/>
                <a:sym typeface="Quattrocento Sans"/>
              </a:rPr>
              <a:t>1</a:t>
            </a:r>
            <a:r>
              <a:rPr lang="en" sz="1900">
                <a:solidFill>
                  <a:srgbClr val="666666"/>
                </a:solidFill>
                <a:latin typeface="Quattrocento Sans"/>
                <a:ea typeface="Quattrocento Sans"/>
                <a:cs typeface="Quattrocento Sans"/>
                <a:sym typeface="Quattrocento Sans"/>
              </a:rPr>
              <a:t>.X), so there won’t be any effect of X</a:t>
            </a:r>
            <a:r>
              <a:rPr baseline="-25000" lang="en" sz="1900">
                <a:solidFill>
                  <a:srgbClr val="666666"/>
                </a:solidFill>
                <a:latin typeface="Quattrocento Sans"/>
                <a:ea typeface="Quattrocento Sans"/>
                <a:cs typeface="Quattrocento Sans"/>
                <a:sym typeface="Quattrocento Sans"/>
              </a:rPr>
              <a:t>0</a:t>
            </a:r>
            <a:r>
              <a:rPr lang="en" sz="1900">
                <a:solidFill>
                  <a:srgbClr val="666666"/>
                </a:solidFill>
                <a:latin typeface="Quattrocento Sans"/>
                <a:ea typeface="Quattrocento Sans"/>
                <a:cs typeface="Quattrocento Sans"/>
                <a:sym typeface="Quattrocento Sans"/>
              </a:rPr>
              <a:t> in computation</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&gt;&gt;&gt; X_b = np.c_[np.ones((100, 1)), X]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 Apply the normal equation</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&gt;&gt;&gt; theta_best = np.linalg.inv(X_b.T.dot(X_b)).dot(X_b.T).dot(y)</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p:txBody>
      </p:sp>
      <p:pic>
        <p:nvPicPr>
          <p:cNvPr id="796" name="Google Shape;796;p79"/>
          <p:cNvPicPr preferRelativeResize="0"/>
          <p:nvPr/>
        </p:nvPicPr>
        <p:blipFill>
          <a:blip r:embed="rId3">
            <a:alphaModFix/>
          </a:blip>
          <a:stretch>
            <a:fillRect/>
          </a:stretch>
        </p:blipFill>
        <p:spPr>
          <a:xfrm>
            <a:off x="3459078" y="4327138"/>
            <a:ext cx="2454438" cy="616518"/>
          </a:xfrm>
          <a:prstGeom prst="rect">
            <a:avLst/>
          </a:prstGeom>
          <a:noFill/>
          <a:ln>
            <a:noFill/>
          </a:ln>
        </p:spPr>
      </p:pic>
      <p:sp>
        <p:nvSpPr>
          <p:cNvPr id="797" name="Google Shape;797;p79"/>
          <p:cNvSpPr txBox="1"/>
          <p:nvPr/>
        </p:nvSpPr>
        <p:spPr>
          <a:xfrm>
            <a:off x="589184" y="4542539"/>
            <a:ext cx="1602600" cy="185700"/>
          </a:xfrm>
          <a:prstGeom prst="rect">
            <a:avLst/>
          </a:prstGeom>
          <a:noFill/>
          <a:ln>
            <a:noFill/>
          </a:ln>
        </p:spPr>
        <p:txBody>
          <a:bodyPr anchorCtr="0" anchor="t" bIns="58925" lIns="58925" spcFirstLastPara="1" rIns="58925" wrap="square" tIns="58925">
            <a:noAutofit/>
          </a:bodyPr>
          <a:lstStyle/>
          <a:p>
            <a:pPr indent="0" lvl="0" marL="0" rtl="0" algn="l">
              <a:spcBef>
                <a:spcPts val="0"/>
              </a:spcBef>
              <a:spcAft>
                <a:spcPts val="0"/>
              </a:spcAft>
              <a:buNone/>
            </a:pPr>
            <a:r>
              <a:t/>
            </a:r>
            <a:endParaRPr/>
          </a:p>
        </p:txBody>
      </p:sp>
      <p:pic>
        <p:nvPicPr>
          <p:cNvPr id="798" name="Google Shape;798;p79"/>
          <p:cNvPicPr preferRelativeResize="0"/>
          <p:nvPr/>
        </p:nvPicPr>
        <p:blipFill rotWithShape="1">
          <a:blip r:embed="rId4">
            <a:alphaModFix/>
          </a:blip>
          <a:srcRect b="6476" l="0" r="0" t="6468"/>
          <a:stretch/>
        </p:blipFill>
        <p:spPr>
          <a:xfrm>
            <a:off x="4941651" y="284179"/>
            <a:ext cx="2521573" cy="49015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80"/>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The Normal Equation</a:t>
            </a:r>
            <a:endParaRPr sz="3200">
              <a:solidFill>
                <a:srgbClr val="666666"/>
              </a:solidFill>
              <a:latin typeface="Quattrocento Sans"/>
              <a:ea typeface="Quattrocento Sans"/>
              <a:cs typeface="Quattrocento Sans"/>
              <a:sym typeface="Quattrocento Sans"/>
            </a:endParaRPr>
          </a:p>
        </p:txBody>
      </p:sp>
      <p:pic>
        <p:nvPicPr>
          <p:cNvPr id="804" name="Google Shape;804;p80"/>
          <p:cNvPicPr preferRelativeResize="0"/>
          <p:nvPr/>
        </p:nvPicPr>
        <p:blipFill>
          <a:blip r:embed="rId3">
            <a:alphaModFix/>
          </a:blip>
          <a:stretch>
            <a:fillRect/>
          </a:stretch>
        </p:blipFill>
        <p:spPr>
          <a:xfrm>
            <a:off x="4999430" y="1647395"/>
            <a:ext cx="2454438" cy="616518"/>
          </a:xfrm>
          <a:prstGeom prst="rect">
            <a:avLst/>
          </a:prstGeom>
          <a:noFill/>
          <a:ln>
            <a:noFill/>
          </a:ln>
        </p:spPr>
      </p:pic>
      <p:sp>
        <p:nvSpPr>
          <p:cNvPr id="805" name="Google Shape;805;p80"/>
          <p:cNvSpPr txBox="1"/>
          <p:nvPr/>
        </p:nvSpPr>
        <p:spPr>
          <a:xfrm>
            <a:off x="589184" y="4542539"/>
            <a:ext cx="1602600" cy="185700"/>
          </a:xfrm>
          <a:prstGeom prst="rect">
            <a:avLst/>
          </a:prstGeom>
          <a:noFill/>
          <a:ln>
            <a:noFill/>
          </a:ln>
        </p:spPr>
        <p:txBody>
          <a:bodyPr anchorCtr="0" anchor="t" bIns="58925" lIns="58925" spcFirstLastPara="1" rIns="58925" wrap="square" tIns="58925">
            <a:noAutofit/>
          </a:bodyPr>
          <a:lstStyle/>
          <a:p>
            <a:pPr indent="0" lvl="0" marL="0" rtl="0" algn="l">
              <a:spcBef>
                <a:spcPts val="0"/>
              </a:spcBef>
              <a:spcAft>
                <a:spcPts val="0"/>
              </a:spcAft>
              <a:buNone/>
            </a:pPr>
            <a:r>
              <a:t/>
            </a:r>
            <a:endParaRPr sz="900"/>
          </a:p>
        </p:txBody>
      </p:sp>
      <p:sp>
        <p:nvSpPr>
          <p:cNvPr id="806" name="Google Shape;806;p80"/>
          <p:cNvSpPr txBox="1"/>
          <p:nvPr/>
        </p:nvSpPr>
        <p:spPr>
          <a:xfrm>
            <a:off x="357188" y="2474534"/>
            <a:ext cx="3460500" cy="12726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lang="en" sz="1900">
                <a:solidFill>
                  <a:srgbClr val="666666"/>
                </a:solidFill>
                <a:latin typeface="Quattrocento Sans"/>
                <a:ea typeface="Quattrocento Sans"/>
                <a:cs typeface="Quattrocento Sans"/>
                <a:sym typeface="Quattrocento Sans"/>
              </a:rPr>
              <a:t>Original</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rPr lang="en" sz="1900">
                <a:solidFill>
                  <a:srgbClr val="666666"/>
                </a:solidFill>
                <a:latin typeface="Quattrocento Sans"/>
                <a:ea typeface="Quattrocento Sans"/>
                <a:cs typeface="Quattrocento Sans"/>
                <a:sym typeface="Quattrocento Sans"/>
              </a:rPr>
              <a:t>θ</a:t>
            </a:r>
            <a:r>
              <a:rPr baseline="-25000" lang="en" sz="1900">
                <a:solidFill>
                  <a:srgbClr val="666666"/>
                </a:solidFill>
                <a:latin typeface="Quattrocento Sans"/>
                <a:ea typeface="Quattrocento Sans"/>
                <a:cs typeface="Quattrocento Sans"/>
                <a:sym typeface="Quattrocento Sans"/>
              </a:rPr>
              <a:t>0</a:t>
            </a:r>
            <a:r>
              <a:rPr lang="en" sz="1900">
                <a:solidFill>
                  <a:srgbClr val="666666"/>
                </a:solidFill>
                <a:latin typeface="Quattrocento Sans"/>
                <a:ea typeface="Quattrocento Sans"/>
                <a:cs typeface="Quattrocento Sans"/>
                <a:sym typeface="Quattrocento Sans"/>
              </a:rPr>
              <a:t> = 4</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rPr lang="en" sz="1900">
                <a:solidFill>
                  <a:srgbClr val="666666"/>
                </a:solidFill>
                <a:latin typeface="Quattrocento Sans"/>
                <a:ea typeface="Quattrocento Sans"/>
                <a:cs typeface="Quattrocento Sans"/>
                <a:sym typeface="Quattrocento Sans"/>
              </a:rPr>
              <a:t>θ</a:t>
            </a:r>
            <a:r>
              <a:rPr baseline="-25000" lang="en" sz="1900">
                <a:solidFill>
                  <a:srgbClr val="666666"/>
                </a:solidFill>
                <a:latin typeface="Quattrocento Sans"/>
                <a:ea typeface="Quattrocento Sans"/>
                <a:cs typeface="Quattrocento Sans"/>
                <a:sym typeface="Quattrocento Sans"/>
              </a:rPr>
              <a:t>1</a:t>
            </a:r>
            <a:r>
              <a:rPr lang="en" sz="1900">
                <a:solidFill>
                  <a:srgbClr val="666666"/>
                </a:solidFill>
                <a:latin typeface="Quattrocento Sans"/>
                <a:ea typeface="Quattrocento Sans"/>
                <a:cs typeface="Quattrocento Sans"/>
                <a:sym typeface="Quattrocento Sans"/>
              </a:rPr>
              <a:t> = 3</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b="1" sz="1900">
              <a:solidFill>
                <a:srgbClr val="666666"/>
              </a:solidFill>
              <a:latin typeface="Quattrocento Sans"/>
              <a:ea typeface="Quattrocento Sans"/>
              <a:cs typeface="Quattrocento Sans"/>
              <a:sym typeface="Quattrocento Sans"/>
            </a:endParaRPr>
          </a:p>
        </p:txBody>
      </p:sp>
      <p:sp>
        <p:nvSpPr>
          <p:cNvPr id="807" name="Google Shape;807;p80"/>
          <p:cNvSpPr txBox="1"/>
          <p:nvPr/>
        </p:nvSpPr>
        <p:spPr>
          <a:xfrm>
            <a:off x="357188" y="1390869"/>
            <a:ext cx="4132200" cy="857400"/>
          </a:xfrm>
          <a:prstGeom prst="rect">
            <a:avLst/>
          </a:prstGeom>
          <a:noFill/>
          <a:ln>
            <a:noFill/>
          </a:ln>
        </p:spPr>
        <p:txBody>
          <a:bodyPr anchorCtr="0" anchor="ctr" bIns="58925" lIns="58925" spcFirstLastPara="1" rIns="58925" wrap="square" tIns="58925">
            <a:noAutofit/>
          </a:bodyPr>
          <a:lstStyle/>
          <a:p>
            <a:pPr indent="0" lvl="0" marL="0" rtl="0" algn="l">
              <a:lnSpc>
                <a:spcPct val="115000"/>
              </a:lnSpc>
              <a:spcBef>
                <a:spcPts val="0"/>
              </a:spcBef>
              <a:spcAft>
                <a:spcPts val="0"/>
              </a:spcAft>
              <a:buNone/>
            </a:pPr>
            <a:r>
              <a:rPr lang="en" sz="1800">
                <a:solidFill>
                  <a:srgbClr val="666666"/>
                </a:solidFill>
                <a:latin typeface="Quattrocento Sans"/>
                <a:ea typeface="Quattrocento Sans"/>
                <a:cs typeface="Quattrocento Sans"/>
                <a:sym typeface="Quattrocento Sans"/>
              </a:rPr>
              <a:t>y = 4 + 3 * X + np.random.randn(100, 1)</a:t>
            </a:r>
            <a:endParaRPr sz="1800">
              <a:solidFill>
                <a:srgbClr val="666666"/>
              </a:solidFill>
              <a:latin typeface="Quattrocento Sans"/>
              <a:ea typeface="Quattrocento Sans"/>
              <a:cs typeface="Quattrocento Sans"/>
              <a:sym typeface="Quattrocento Sans"/>
            </a:endParaRPr>
          </a:p>
        </p:txBody>
      </p:sp>
      <p:cxnSp>
        <p:nvCxnSpPr>
          <p:cNvPr id="808" name="Google Shape;808;p80"/>
          <p:cNvCxnSpPr/>
          <p:nvPr/>
        </p:nvCxnSpPr>
        <p:spPr>
          <a:xfrm>
            <a:off x="4454156" y="1016323"/>
            <a:ext cx="35400" cy="37029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80"/>
          <p:cNvSpPr txBox="1"/>
          <p:nvPr/>
        </p:nvSpPr>
        <p:spPr>
          <a:xfrm>
            <a:off x="4999430" y="2474534"/>
            <a:ext cx="3460500" cy="12726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lang="en" sz="1900">
                <a:solidFill>
                  <a:srgbClr val="666666"/>
                </a:solidFill>
                <a:latin typeface="Quattrocento Sans"/>
                <a:ea typeface="Quattrocento Sans"/>
                <a:cs typeface="Quattrocento Sans"/>
                <a:sym typeface="Quattrocento Sans"/>
              </a:rPr>
              <a:t>From Normal Equation</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rPr lang="en" sz="1900">
                <a:solidFill>
                  <a:srgbClr val="666666"/>
                </a:solidFill>
                <a:latin typeface="Quattrocento Sans"/>
                <a:ea typeface="Quattrocento Sans"/>
                <a:cs typeface="Quattrocento Sans"/>
                <a:sym typeface="Quattrocento Sans"/>
              </a:rPr>
              <a:t>θ</a:t>
            </a:r>
            <a:r>
              <a:rPr baseline="-25000" lang="en" sz="1900">
                <a:solidFill>
                  <a:srgbClr val="666666"/>
                </a:solidFill>
                <a:latin typeface="Quattrocento Sans"/>
                <a:ea typeface="Quattrocento Sans"/>
                <a:cs typeface="Quattrocento Sans"/>
                <a:sym typeface="Quattrocento Sans"/>
              </a:rPr>
              <a:t>0</a:t>
            </a:r>
            <a:r>
              <a:rPr lang="en" sz="1900">
                <a:solidFill>
                  <a:srgbClr val="666666"/>
                </a:solidFill>
                <a:latin typeface="Quattrocento Sans"/>
                <a:ea typeface="Quattrocento Sans"/>
                <a:cs typeface="Quattrocento Sans"/>
                <a:sym typeface="Quattrocento Sans"/>
              </a:rPr>
              <a:t> = 4.14</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rPr lang="en" sz="1900">
                <a:solidFill>
                  <a:srgbClr val="666666"/>
                </a:solidFill>
                <a:latin typeface="Quattrocento Sans"/>
                <a:ea typeface="Quattrocento Sans"/>
                <a:cs typeface="Quattrocento Sans"/>
                <a:sym typeface="Quattrocento Sans"/>
              </a:rPr>
              <a:t>θ</a:t>
            </a:r>
            <a:r>
              <a:rPr baseline="-25000" lang="en" sz="1900">
                <a:solidFill>
                  <a:srgbClr val="666666"/>
                </a:solidFill>
                <a:latin typeface="Quattrocento Sans"/>
                <a:ea typeface="Quattrocento Sans"/>
                <a:cs typeface="Quattrocento Sans"/>
                <a:sym typeface="Quattrocento Sans"/>
              </a:rPr>
              <a:t>1</a:t>
            </a:r>
            <a:r>
              <a:rPr lang="en" sz="1900">
                <a:solidFill>
                  <a:srgbClr val="666666"/>
                </a:solidFill>
                <a:latin typeface="Quattrocento Sans"/>
                <a:ea typeface="Quattrocento Sans"/>
                <a:cs typeface="Quattrocento Sans"/>
                <a:sym typeface="Quattrocento Sans"/>
              </a:rPr>
              <a:t> = 2.81</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b="1" sz="1900">
              <a:solidFill>
                <a:srgbClr val="666666"/>
              </a:solidFill>
              <a:latin typeface="Quattrocento Sans"/>
              <a:ea typeface="Quattrocento Sans"/>
              <a:cs typeface="Quattrocento Sans"/>
              <a:sym typeface="Quattrocento Sans"/>
            </a:endParaRPr>
          </a:p>
        </p:txBody>
      </p:sp>
      <p:sp>
        <p:nvSpPr>
          <p:cNvPr id="810" name="Google Shape;810;p80"/>
          <p:cNvSpPr txBox="1"/>
          <p:nvPr/>
        </p:nvSpPr>
        <p:spPr>
          <a:xfrm>
            <a:off x="357188" y="1016323"/>
            <a:ext cx="3837900" cy="35262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lang="en" sz="1900">
                <a:solidFill>
                  <a:srgbClr val="666666"/>
                </a:solidFill>
                <a:latin typeface="Quattrocento Sans"/>
                <a:ea typeface="Quattrocento Sans"/>
                <a:cs typeface="Quattrocento Sans"/>
                <a:sym typeface="Quattrocento Sans"/>
              </a:rPr>
              <a:t>Weights in Original Equation</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p:txBody>
      </p:sp>
      <p:sp>
        <p:nvSpPr>
          <p:cNvPr id="811" name="Google Shape;811;p80"/>
          <p:cNvSpPr txBox="1"/>
          <p:nvPr/>
        </p:nvSpPr>
        <p:spPr>
          <a:xfrm>
            <a:off x="4999430" y="1016323"/>
            <a:ext cx="3787500" cy="524700"/>
          </a:xfrm>
          <a:prstGeom prst="rect">
            <a:avLst/>
          </a:prstGeom>
          <a:noFill/>
          <a:ln>
            <a:noFill/>
          </a:ln>
        </p:spPr>
        <p:txBody>
          <a:bodyPr anchorCtr="0" anchor="t" bIns="58925" lIns="58925" spcFirstLastPara="1" rIns="58925" wrap="square" tIns="58925">
            <a:noAutofit/>
          </a:bodyPr>
          <a:lstStyle/>
          <a:p>
            <a:pPr indent="0" lvl="0" marL="0" rtl="0" algn="l">
              <a:lnSpc>
                <a:spcPct val="100000"/>
              </a:lnSpc>
              <a:spcBef>
                <a:spcPts val="0"/>
              </a:spcBef>
              <a:spcAft>
                <a:spcPts val="0"/>
              </a:spcAft>
              <a:buNone/>
            </a:pPr>
            <a:r>
              <a:rPr lang="en" sz="1900">
                <a:solidFill>
                  <a:srgbClr val="666666"/>
                </a:solidFill>
                <a:latin typeface="Quattrocento Sans"/>
                <a:ea typeface="Quattrocento Sans"/>
                <a:cs typeface="Quattrocento Sans"/>
                <a:sym typeface="Quattrocento Sans"/>
              </a:rPr>
              <a:t>Learned Weights from Normal Equation</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b="1"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8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The Normal Equation</a:t>
            </a:r>
            <a:endParaRPr sz="3200">
              <a:solidFill>
                <a:srgbClr val="666666"/>
              </a:solidFill>
              <a:latin typeface="Quattrocento Sans"/>
              <a:ea typeface="Quattrocento Sans"/>
              <a:cs typeface="Quattrocento Sans"/>
              <a:sym typeface="Quattrocento Sans"/>
            </a:endParaRPr>
          </a:p>
        </p:txBody>
      </p:sp>
      <p:pic>
        <p:nvPicPr>
          <p:cNvPr id="817" name="Google Shape;817;p81"/>
          <p:cNvPicPr preferRelativeResize="0"/>
          <p:nvPr/>
        </p:nvPicPr>
        <p:blipFill>
          <a:blip r:embed="rId3">
            <a:alphaModFix/>
          </a:blip>
          <a:stretch>
            <a:fillRect/>
          </a:stretch>
        </p:blipFill>
        <p:spPr>
          <a:xfrm>
            <a:off x="4999430" y="1647395"/>
            <a:ext cx="2454438" cy="616518"/>
          </a:xfrm>
          <a:prstGeom prst="rect">
            <a:avLst/>
          </a:prstGeom>
          <a:noFill/>
          <a:ln>
            <a:noFill/>
          </a:ln>
        </p:spPr>
      </p:pic>
      <p:sp>
        <p:nvSpPr>
          <p:cNvPr id="818" name="Google Shape;818;p81"/>
          <p:cNvSpPr txBox="1"/>
          <p:nvPr/>
        </p:nvSpPr>
        <p:spPr>
          <a:xfrm>
            <a:off x="589184" y="4542539"/>
            <a:ext cx="1602600" cy="185700"/>
          </a:xfrm>
          <a:prstGeom prst="rect">
            <a:avLst/>
          </a:prstGeom>
          <a:noFill/>
          <a:ln>
            <a:noFill/>
          </a:ln>
        </p:spPr>
        <p:txBody>
          <a:bodyPr anchorCtr="0" anchor="t" bIns="58925" lIns="58925" spcFirstLastPara="1" rIns="58925" wrap="square" tIns="58925">
            <a:noAutofit/>
          </a:bodyPr>
          <a:lstStyle/>
          <a:p>
            <a:pPr indent="0" lvl="0" marL="0" rtl="0" algn="l">
              <a:spcBef>
                <a:spcPts val="0"/>
              </a:spcBef>
              <a:spcAft>
                <a:spcPts val="0"/>
              </a:spcAft>
              <a:buNone/>
            </a:pPr>
            <a:r>
              <a:t/>
            </a:r>
            <a:endParaRPr sz="900"/>
          </a:p>
        </p:txBody>
      </p:sp>
      <p:sp>
        <p:nvSpPr>
          <p:cNvPr id="819" name="Google Shape;819;p81"/>
          <p:cNvSpPr txBox="1"/>
          <p:nvPr/>
        </p:nvSpPr>
        <p:spPr>
          <a:xfrm>
            <a:off x="357188" y="2474534"/>
            <a:ext cx="3460500" cy="12726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lang="en" sz="1900">
                <a:solidFill>
                  <a:srgbClr val="666666"/>
                </a:solidFill>
                <a:latin typeface="Quattrocento Sans"/>
                <a:ea typeface="Quattrocento Sans"/>
                <a:cs typeface="Quattrocento Sans"/>
                <a:sym typeface="Quattrocento Sans"/>
              </a:rPr>
              <a:t>Original</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rPr lang="en" sz="1900">
                <a:solidFill>
                  <a:srgbClr val="666666"/>
                </a:solidFill>
                <a:latin typeface="Quattrocento Sans"/>
                <a:ea typeface="Quattrocento Sans"/>
                <a:cs typeface="Quattrocento Sans"/>
                <a:sym typeface="Quattrocento Sans"/>
              </a:rPr>
              <a:t>θ</a:t>
            </a:r>
            <a:r>
              <a:rPr baseline="-25000" lang="en" sz="1900">
                <a:solidFill>
                  <a:srgbClr val="666666"/>
                </a:solidFill>
                <a:latin typeface="Quattrocento Sans"/>
                <a:ea typeface="Quattrocento Sans"/>
                <a:cs typeface="Quattrocento Sans"/>
                <a:sym typeface="Quattrocento Sans"/>
              </a:rPr>
              <a:t>0</a:t>
            </a:r>
            <a:r>
              <a:rPr lang="en" sz="1900">
                <a:solidFill>
                  <a:srgbClr val="666666"/>
                </a:solidFill>
                <a:latin typeface="Quattrocento Sans"/>
                <a:ea typeface="Quattrocento Sans"/>
                <a:cs typeface="Quattrocento Sans"/>
                <a:sym typeface="Quattrocento Sans"/>
              </a:rPr>
              <a:t> = 4</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rPr lang="en" sz="1900">
                <a:solidFill>
                  <a:srgbClr val="666666"/>
                </a:solidFill>
                <a:latin typeface="Quattrocento Sans"/>
                <a:ea typeface="Quattrocento Sans"/>
                <a:cs typeface="Quattrocento Sans"/>
                <a:sym typeface="Quattrocento Sans"/>
              </a:rPr>
              <a:t>θ</a:t>
            </a:r>
            <a:r>
              <a:rPr baseline="-25000" lang="en" sz="1900">
                <a:solidFill>
                  <a:srgbClr val="666666"/>
                </a:solidFill>
                <a:latin typeface="Quattrocento Sans"/>
                <a:ea typeface="Quattrocento Sans"/>
                <a:cs typeface="Quattrocento Sans"/>
                <a:sym typeface="Quattrocento Sans"/>
              </a:rPr>
              <a:t>1</a:t>
            </a:r>
            <a:r>
              <a:rPr lang="en" sz="1900">
                <a:solidFill>
                  <a:srgbClr val="666666"/>
                </a:solidFill>
                <a:latin typeface="Quattrocento Sans"/>
                <a:ea typeface="Quattrocento Sans"/>
                <a:cs typeface="Quattrocento Sans"/>
                <a:sym typeface="Quattrocento Sans"/>
              </a:rPr>
              <a:t> = 3</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b="1" sz="1900">
              <a:solidFill>
                <a:srgbClr val="666666"/>
              </a:solidFill>
              <a:latin typeface="Quattrocento Sans"/>
              <a:ea typeface="Quattrocento Sans"/>
              <a:cs typeface="Quattrocento Sans"/>
              <a:sym typeface="Quattrocento Sans"/>
            </a:endParaRPr>
          </a:p>
        </p:txBody>
      </p:sp>
      <p:sp>
        <p:nvSpPr>
          <p:cNvPr id="820" name="Google Shape;820;p81"/>
          <p:cNvSpPr txBox="1"/>
          <p:nvPr/>
        </p:nvSpPr>
        <p:spPr>
          <a:xfrm>
            <a:off x="357188" y="1390869"/>
            <a:ext cx="4132200" cy="857400"/>
          </a:xfrm>
          <a:prstGeom prst="rect">
            <a:avLst/>
          </a:prstGeom>
          <a:noFill/>
          <a:ln>
            <a:noFill/>
          </a:ln>
        </p:spPr>
        <p:txBody>
          <a:bodyPr anchorCtr="0" anchor="ctr" bIns="58925" lIns="58925" spcFirstLastPara="1" rIns="58925" wrap="square" tIns="58925">
            <a:noAutofit/>
          </a:bodyPr>
          <a:lstStyle/>
          <a:p>
            <a:pPr indent="0" lvl="0" marL="0" rtl="0" algn="l">
              <a:lnSpc>
                <a:spcPct val="115000"/>
              </a:lnSpc>
              <a:spcBef>
                <a:spcPts val="0"/>
              </a:spcBef>
              <a:spcAft>
                <a:spcPts val="0"/>
              </a:spcAft>
              <a:buNone/>
            </a:pPr>
            <a:r>
              <a:rPr lang="en" sz="1800">
                <a:solidFill>
                  <a:srgbClr val="666666"/>
                </a:solidFill>
                <a:latin typeface="Quattrocento Sans"/>
                <a:ea typeface="Quattrocento Sans"/>
                <a:cs typeface="Quattrocento Sans"/>
                <a:sym typeface="Quattrocento Sans"/>
              </a:rPr>
              <a:t>y = 4 + 3 * X + np.random.randn(100, 1)</a:t>
            </a:r>
            <a:endParaRPr sz="1800">
              <a:solidFill>
                <a:srgbClr val="666666"/>
              </a:solidFill>
              <a:latin typeface="Quattrocento Sans"/>
              <a:ea typeface="Quattrocento Sans"/>
              <a:cs typeface="Quattrocento Sans"/>
              <a:sym typeface="Quattrocento Sans"/>
            </a:endParaRPr>
          </a:p>
        </p:txBody>
      </p:sp>
      <p:sp>
        <p:nvSpPr>
          <p:cNvPr id="821" name="Google Shape;821;p81"/>
          <p:cNvSpPr txBox="1"/>
          <p:nvPr/>
        </p:nvSpPr>
        <p:spPr>
          <a:xfrm>
            <a:off x="4999430" y="2474534"/>
            <a:ext cx="3460500" cy="12726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lang="en" sz="1900">
                <a:solidFill>
                  <a:srgbClr val="666666"/>
                </a:solidFill>
                <a:latin typeface="Quattrocento Sans"/>
                <a:ea typeface="Quattrocento Sans"/>
                <a:cs typeface="Quattrocento Sans"/>
                <a:sym typeface="Quattrocento Sans"/>
              </a:rPr>
              <a:t>From Normal Equation</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rPr lang="en" sz="1900">
                <a:solidFill>
                  <a:srgbClr val="666666"/>
                </a:solidFill>
                <a:latin typeface="Quattrocento Sans"/>
                <a:ea typeface="Quattrocento Sans"/>
                <a:cs typeface="Quattrocento Sans"/>
                <a:sym typeface="Quattrocento Sans"/>
              </a:rPr>
              <a:t>θ</a:t>
            </a:r>
            <a:r>
              <a:rPr baseline="-25000" lang="en" sz="1900">
                <a:solidFill>
                  <a:srgbClr val="666666"/>
                </a:solidFill>
                <a:latin typeface="Quattrocento Sans"/>
                <a:ea typeface="Quattrocento Sans"/>
                <a:cs typeface="Quattrocento Sans"/>
                <a:sym typeface="Quattrocento Sans"/>
              </a:rPr>
              <a:t>0</a:t>
            </a:r>
            <a:r>
              <a:rPr lang="en" sz="1900">
                <a:solidFill>
                  <a:srgbClr val="666666"/>
                </a:solidFill>
                <a:latin typeface="Quattrocento Sans"/>
                <a:ea typeface="Quattrocento Sans"/>
                <a:cs typeface="Quattrocento Sans"/>
                <a:sym typeface="Quattrocento Sans"/>
              </a:rPr>
              <a:t> = 4.14</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rPr lang="en" sz="1900">
                <a:solidFill>
                  <a:srgbClr val="666666"/>
                </a:solidFill>
                <a:latin typeface="Quattrocento Sans"/>
                <a:ea typeface="Quattrocento Sans"/>
                <a:cs typeface="Quattrocento Sans"/>
                <a:sym typeface="Quattrocento Sans"/>
              </a:rPr>
              <a:t>θ</a:t>
            </a:r>
            <a:r>
              <a:rPr baseline="-25000" lang="en" sz="1900">
                <a:solidFill>
                  <a:srgbClr val="666666"/>
                </a:solidFill>
                <a:latin typeface="Quattrocento Sans"/>
                <a:ea typeface="Quattrocento Sans"/>
                <a:cs typeface="Quattrocento Sans"/>
                <a:sym typeface="Quattrocento Sans"/>
              </a:rPr>
              <a:t>1</a:t>
            </a:r>
            <a:r>
              <a:rPr lang="en" sz="1900">
                <a:solidFill>
                  <a:srgbClr val="666666"/>
                </a:solidFill>
                <a:latin typeface="Quattrocento Sans"/>
                <a:ea typeface="Quattrocento Sans"/>
                <a:cs typeface="Quattrocento Sans"/>
                <a:sym typeface="Quattrocento Sans"/>
              </a:rPr>
              <a:t> = 2.81</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b="1" sz="1900">
              <a:solidFill>
                <a:srgbClr val="666666"/>
              </a:solidFill>
              <a:latin typeface="Quattrocento Sans"/>
              <a:ea typeface="Quattrocento Sans"/>
              <a:cs typeface="Quattrocento Sans"/>
              <a:sym typeface="Quattrocento Sans"/>
            </a:endParaRPr>
          </a:p>
        </p:txBody>
      </p:sp>
      <p:sp>
        <p:nvSpPr>
          <p:cNvPr id="822" name="Google Shape;822;p81"/>
          <p:cNvSpPr txBox="1"/>
          <p:nvPr/>
        </p:nvSpPr>
        <p:spPr>
          <a:xfrm>
            <a:off x="357188" y="1016323"/>
            <a:ext cx="3837900" cy="35262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lang="en" sz="1900">
                <a:solidFill>
                  <a:srgbClr val="666666"/>
                </a:solidFill>
                <a:latin typeface="Quattrocento Sans"/>
                <a:ea typeface="Quattrocento Sans"/>
                <a:cs typeface="Quattrocento Sans"/>
                <a:sym typeface="Quattrocento Sans"/>
              </a:rPr>
              <a:t>Weights in Original Equation</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p:txBody>
      </p:sp>
      <p:sp>
        <p:nvSpPr>
          <p:cNvPr id="823" name="Google Shape;823;p81"/>
          <p:cNvSpPr txBox="1"/>
          <p:nvPr/>
        </p:nvSpPr>
        <p:spPr>
          <a:xfrm>
            <a:off x="4999430" y="1016323"/>
            <a:ext cx="3787500" cy="524700"/>
          </a:xfrm>
          <a:prstGeom prst="rect">
            <a:avLst/>
          </a:prstGeom>
          <a:noFill/>
          <a:ln>
            <a:noFill/>
          </a:ln>
        </p:spPr>
        <p:txBody>
          <a:bodyPr anchorCtr="0" anchor="t" bIns="58925" lIns="58925" spcFirstLastPara="1" rIns="58925" wrap="square" tIns="58925">
            <a:noAutofit/>
          </a:bodyPr>
          <a:lstStyle/>
          <a:p>
            <a:pPr indent="0" lvl="0" marL="0" rtl="0" algn="l">
              <a:lnSpc>
                <a:spcPct val="100000"/>
              </a:lnSpc>
              <a:spcBef>
                <a:spcPts val="0"/>
              </a:spcBef>
              <a:spcAft>
                <a:spcPts val="0"/>
              </a:spcAft>
              <a:buNone/>
            </a:pPr>
            <a:r>
              <a:rPr lang="en" sz="1900">
                <a:solidFill>
                  <a:srgbClr val="666666"/>
                </a:solidFill>
                <a:latin typeface="Quattrocento Sans"/>
                <a:ea typeface="Quattrocento Sans"/>
                <a:cs typeface="Quattrocento Sans"/>
                <a:sym typeface="Quattrocento Sans"/>
              </a:rPr>
              <a:t>Learned Weights from Normal Equation</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None/>
            </a:pPr>
            <a:r>
              <a:t/>
            </a:r>
            <a:endParaRPr b="1" sz="1900">
              <a:solidFill>
                <a:srgbClr val="666666"/>
              </a:solidFill>
              <a:latin typeface="Quattrocento Sans"/>
              <a:ea typeface="Quattrocento Sans"/>
              <a:cs typeface="Quattrocento Sans"/>
              <a:sym typeface="Quattrocento Sans"/>
            </a:endParaRPr>
          </a:p>
        </p:txBody>
      </p:sp>
      <p:sp>
        <p:nvSpPr>
          <p:cNvPr id="824" name="Google Shape;824;p81"/>
          <p:cNvSpPr txBox="1"/>
          <p:nvPr/>
        </p:nvSpPr>
        <p:spPr>
          <a:xfrm>
            <a:off x="357188" y="3932745"/>
            <a:ext cx="8429700" cy="524700"/>
          </a:xfrm>
          <a:prstGeom prst="rect">
            <a:avLst/>
          </a:prstGeom>
          <a:noFill/>
          <a:ln>
            <a:noFill/>
          </a:ln>
        </p:spPr>
        <p:txBody>
          <a:bodyPr anchorCtr="0" anchor="t" bIns="58925" lIns="58925" spcFirstLastPara="1" rIns="58925" wrap="square" tIns="58925">
            <a:noAutofit/>
          </a:bodyPr>
          <a:lstStyle/>
          <a:p>
            <a:pPr indent="0" lvl="0" marL="0" rtl="0" algn="ctr">
              <a:spcBef>
                <a:spcPts val="0"/>
              </a:spcBef>
              <a:spcAft>
                <a:spcPts val="0"/>
              </a:spcAft>
              <a:buNone/>
            </a:pPr>
            <a:r>
              <a:rPr lang="en" sz="2300">
                <a:solidFill>
                  <a:srgbClr val="666666"/>
                </a:solidFill>
                <a:latin typeface="Quattrocento Sans"/>
                <a:ea typeface="Quattrocento Sans"/>
                <a:cs typeface="Quattrocento Sans"/>
                <a:sym typeface="Quattrocento Sans"/>
              </a:rPr>
              <a:t>Not bad!</a:t>
            </a:r>
            <a:endParaRPr sz="2300">
              <a:solidFill>
                <a:srgbClr val="666666"/>
              </a:solidFill>
              <a:latin typeface="Quattrocento Sans"/>
              <a:ea typeface="Quattrocento Sans"/>
              <a:cs typeface="Quattrocento Sans"/>
              <a:sym typeface="Quattrocento Sans"/>
            </a:endParaRPr>
          </a:p>
          <a:p>
            <a:pPr indent="0" lvl="0" marL="0" rtl="0" algn="ctr">
              <a:spcBef>
                <a:spcPts val="0"/>
              </a:spcBef>
              <a:spcAft>
                <a:spcPts val="0"/>
              </a:spcAft>
              <a:buNone/>
            </a:pPr>
            <a:r>
              <a:rPr lang="en" sz="2300">
                <a:solidFill>
                  <a:srgbClr val="666666"/>
                </a:solidFill>
                <a:latin typeface="Quattrocento Sans"/>
                <a:ea typeface="Quattrocento Sans"/>
                <a:cs typeface="Quattrocento Sans"/>
                <a:sym typeface="Quattrocento Sans"/>
              </a:rPr>
              <a:t>Learned weights are approximately same as original weights</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8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The Normal Equation</a:t>
            </a:r>
            <a:endParaRPr sz="3200">
              <a:solidFill>
                <a:srgbClr val="666666"/>
              </a:solidFill>
              <a:latin typeface="Quattrocento Sans"/>
              <a:ea typeface="Quattrocento Sans"/>
              <a:cs typeface="Quattrocento Sans"/>
              <a:sym typeface="Quattrocento Sans"/>
            </a:endParaRPr>
          </a:p>
        </p:txBody>
      </p:sp>
      <p:sp>
        <p:nvSpPr>
          <p:cNvPr id="830" name="Google Shape;830;p82"/>
          <p:cNvSpPr/>
          <p:nvPr/>
        </p:nvSpPr>
        <p:spPr>
          <a:xfrm>
            <a:off x="357188" y="1012144"/>
            <a:ext cx="8429700" cy="2133900"/>
          </a:xfrm>
          <a:prstGeom prst="rect">
            <a:avLst/>
          </a:prstGeom>
          <a:noFill/>
          <a:ln>
            <a:noFill/>
          </a:ln>
        </p:spPr>
        <p:txBody>
          <a:bodyPr anchorCtr="0" anchor="t" bIns="32750" lIns="32750" spcFirstLastPara="1" rIns="32750" wrap="square" tIns="32750">
            <a:noAutofit/>
          </a:bodyPr>
          <a:lstStyle/>
          <a:p>
            <a:pPr indent="-260350" lvl="0" marL="29210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Let’s make predictions using theta_best</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&gt;&gt;&gt; X_new = np.array([[0], [2]])</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 add x0 = 1 to each instance</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&gt;&gt;&gt; X_new_b = np.c_[np.ones((2, 1)), X_new]</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&gt;&gt;&gt; y_predict = X_new_b.dot(theta_best)</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Output-</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p:txBody>
      </p:sp>
      <p:pic>
        <p:nvPicPr>
          <p:cNvPr id="831" name="Google Shape;831;p82"/>
          <p:cNvPicPr preferRelativeResize="0"/>
          <p:nvPr/>
        </p:nvPicPr>
        <p:blipFill>
          <a:blip r:embed="rId3">
            <a:alphaModFix/>
          </a:blip>
          <a:stretch>
            <a:fillRect/>
          </a:stretch>
        </p:blipFill>
        <p:spPr>
          <a:xfrm>
            <a:off x="3177949" y="3950411"/>
            <a:ext cx="2091076" cy="54719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83"/>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The Normal Equation</a:t>
            </a:r>
            <a:endParaRPr sz="3200">
              <a:solidFill>
                <a:srgbClr val="666666"/>
              </a:solidFill>
              <a:latin typeface="Quattrocento Sans"/>
              <a:ea typeface="Quattrocento Sans"/>
              <a:cs typeface="Quattrocento Sans"/>
              <a:sym typeface="Quattrocento Sans"/>
            </a:endParaRPr>
          </a:p>
        </p:txBody>
      </p:sp>
      <p:sp>
        <p:nvSpPr>
          <p:cNvPr id="837" name="Google Shape;837;p83"/>
          <p:cNvSpPr/>
          <p:nvPr/>
        </p:nvSpPr>
        <p:spPr>
          <a:xfrm>
            <a:off x="357188" y="1012144"/>
            <a:ext cx="8429700" cy="2133900"/>
          </a:xfrm>
          <a:prstGeom prst="rect">
            <a:avLst/>
          </a:prstGeom>
          <a:noFill/>
          <a:ln>
            <a:noFill/>
          </a:ln>
        </p:spPr>
        <p:txBody>
          <a:bodyPr anchorCtr="0" anchor="t" bIns="32750" lIns="32750" spcFirstLastPara="1" rIns="32750" wrap="square" tIns="32750">
            <a:noAutofit/>
          </a:bodyPr>
          <a:lstStyle/>
          <a:p>
            <a:pPr indent="-260350" lvl="0" marL="29210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Let’s plot the models predictions</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500">
                <a:solidFill>
                  <a:srgbClr val="666666"/>
                </a:solidFill>
                <a:latin typeface="Quattrocento Sans"/>
                <a:ea typeface="Quattrocento Sans"/>
                <a:cs typeface="Quattrocento Sans"/>
                <a:sym typeface="Quattrocento Sans"/>
              </a:rPr>
              <a:t>&gt;&gt;&gt; plt.plot(X_new, y_predict, "r-", linewidth=2, label="Predictions")</a:t>
            </a:r>
            <a:endParaRPr sz="15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500">
                <a:solidFill>
                  <a:srgbClr val="666666"/>
                </a:solidFill>
                <a:latin typeface="Quattrocento Sans"/>
                <a:ea typeface="Quattrocento Sans"/>
                <a:cs typeface="Quattrocento Sans"/>
                <a:sym typeface="Quattrocento Sans"/>
              </a:rPr>
              <a:t>&gt;&gt;&gt; plt.plot(X, y, "b.")</a:t>
            </a:r>
            <a:endParaRPr sz="15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500">
                <a:solidFill>
                  <a:srgbClr val="666666"/>
                </a:solidFill>
                <a:latin typeface="Quattrocento Sans"/>
                <a:ea typeface="Quattrocento Sans"/>
                <a:cs typeface="Quattrocento Sans"/>
                <a:sym typeface="Quattrocento Sans"/>
              </a:rPr>
              <a:t>&gt;&gt;&gt; plt.xlabel("$x_1$", fontsize=18)</a:t>
            </a:r>
            <a:endParaRPr sz="15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500">
                <a:solidFill>
                  <a:srgbClr val="666666"/>
                </a:solidFill>
                <a:latin typeface="Quattrocento Sans"/>
                <a:ea typeface="Quattrocento Sans"/>
                <a:cs typeface="Quattrocento Sans"/>
                <a:sym typeface="Quattrocento Sans"/>
              </a:rPr>
              <a:t>&gt;&gt;&gt; plt.ylabel("$y$", rotation=0, fontsize=18)</a:t>
            </a:r>
            <a:endParaRPr sz="15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500">
                <a:solidFill>
                  <a:srgbClr val="666666"/>
                </a:solidFill>
                <a:latin typeface="Quattrocento Sans"/>
                <a:ea typeface="Quattrocento Sans"/>
                <a:cs typeface="Quattrocento Sans"/>
                <a:sym typeface="Quattrocento Sans"/>
              </a:rPr>
              <a:t>&gt;&gt;&gt; plt.legend(loc="upper left", fontsize=14)</a:t>
            </a:r>
            <a:endParaRPr sz="15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500">
                <a:solidFill>
                  <a:srgbClr val="666666"/>
                </a:solidFill>
                <a:latin typeface="Quattrocento Sans"/>
                <a:ea typeface="Quattrocento Sans"/>
                <a:cs typeface="Quattrocento Sans"/>
                <a:sym typeface="Quattrocento Sans"/>
              </a:rPr>
              <a:t>&gt;&gt;&gt; plt.axis([0, 2, 0, 15])</a:t>
            </a:r>
            <a:endParaRPr sz="15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500">
                <a:solidFill>
                  <a:srgbClr val="666666"/>
                </a:solidFill>
                <a:latin typeface="Quattrocento Sans"/>
                <a:ea typeface="Quattrocento Sans"/>
                <a:cs typeface="Quattrocento Sans"/>
                <a:sym typeface="Quattrocento Sans"/>
              </a:rPr>
              <a:t>&gt;&gt;&gt; plt.show()</a:t>
            </a:r>
            <a:endParaRPr sz="15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Output-</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p:txBody>
      </p:sp>
      <p:pic>
        <p:nvPicPr>
          <p:cNvPr id="838" name="Google Shape;838;p83"/>
          <p:cNvPicPr preferRelativeResize="0"/>
          <p:nvPr/>
        </p:nvPicPr>
        <p:blipFill>
          <a:blip r:embed="rId3">
            <a:alphaModFix/>
          </a:blip>
          <a:stretch>
            <a:fillRect/>
          </a:stretch>
        </p:blipFill>
        <p:spPr>
          <a:xfrm>
            <a:off x="3759539" y="2801527"/>
            <a:ext cx="3040928" cy="200816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8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The Normal Equation</a:t>
            </a:r>
            <a:endParaRPr sz="3200">
              <a:solidFill>
                <a:srgbClr val="666666"/>
              </a:solidFill>
              <a:latin typeface="Quattrocento Sans"/>
              <a:ea typeface="Quattrocento Sans"/>
              <a:cs typeface="Quattrocento Sans"/>
              <a:sym typeface="Quattrocento Sans"/>
            </a:endParaRPr>
          </a:p>
        </p:txBody>
      </p:sp>
      <p:sp>
        <p:nvSpPr>
          <p:cNvPr id="844" name="Google Shape;844;p84"/>
          <p:cNvSpPr/>
          <p:nvPr/>
        </p:nvSpPr>
        <p:spPr>
          <a:xfrm>
            <a:off x="357188" y="1012144"/>
            <a:ext cx="8429700" cy="2133900"/>
          </a:xfrm>
          <a:prstGeom prst="rect">
            <a:avLst/>
          </a:prstGeom>
          <a:noFill/>
          <a:ln>
            <a:noFill/>
          </a:ln>
        </p:spPr>
        <p:txBody>
          <a:bodyPr anchorCtr="0" anchor="t" bIns="32750" lIns="32750" spcFirstLastPara="1" rIns="32750" wrap="square" tIns="32750">
            <a:noAutofit/>
          </a:bodyPr>
          <a:lstStyle/>
          <a:p>
            <a:pPr indent="-260350" lvl="0" marL="29210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We can also use Scikit-Learn for the previous steps</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&gt;&gt;&gt; from sklearn.linear_model import LinearRegression</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&gt;&gt;&gt; lin_reg = LinearRegression()</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&gt;&gt;&gt; lin_reg.fit(X, y)</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&gt;&gt;&gt; lin_reg.intercept_, lin_reg.coef_</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Output-</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p:txBody>
      </p:sp>
      <p:pic>
        <p:nvPicPr>
          <p:cNvPr id="845" name="Google Shape;845;p84"/>
          <p:cNvPicPr preferRelativeResize="0"/>
          <p:nvPr/>
        </p:nvPicPr>
        <p:blipFill>
          <a:blip r:embed="rId3">
            <a:alphaModFix/>
          </a:blip>
          <a:stretch>
            <a:fillRect/>
          </a:stretch>
        </p:blipFill>
        <p:spPr>
          <a:xfrm>
            <a:off x="978618" y="3923095"/>
            <a:ext cx="5390126" cy="41359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8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The Normal Equation</a:t>
            </a:r>
            <a:endParaRPr sz="3200">
              <a:solidFill>
                <a:srgbClr val="666666"/>
              </a:solidFill>
              <a:latin typeface="Quattrocento Sans"/>
              <a:ea typeface="Quattrocento Sans"/>
              <a:cs typeface="Quattrocento Sans"/>
              <a:sym typeface="Quattrocento Sans"/>
            </a:endParaRPr>
          </a:p>
        </p:txBody>
      </p:sp>
      <p:sp>
        <p:nvSpPr>
          <p:cNvPr id="851" name="Google Shape;851;p85"/>
          <p:cNvSpPr/>
          <p:nvPr/>
        </p:nvSpPr>
        <p:spPr>
          <a:xfrm>
            <a:off x="357188" y="1012144"/>
            <a:ext cx="8429700" cy="2133900"/>
          </a:xfrm>
          <a:prstGeom prst="rect">
            <a:avLst/>
          </a:prstGeom>
          <a:noFill/>
          <a:ln>
            <a:noFill/>
          </a:ln>
        </p:spPr>
        <p:txBody>
          <a:bodyPr anchorCtr="0" anchor="t" bIns="32750" lIns="32750" spcFirstLastPara="1" rIns="32750" wrap="square" tIns="32750">
            <a:noAutofit/>
          </a:bodyPr>
          <a:lstStyle/>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&gt;&gt;&gt; lin_reg.predict(X_new)</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rPr lang="en" sz="1900">
                <a:solidFill>
                  <a:srgbClr val="666666"/>
                </a:solidFill>
                <a:latin typeface="Quattrocento Sans"/>
                <a:ea typeface="Quattrocento Sans"/>
                <a:cs typeface="Quattrocento Sans"/>
                <a:sym typeface="Quattrocento Sans"/>
              </a:rPr>
              <a:t>Output-</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a:p>
            <a:pPr indent="0" lvl="0" marL="0" rtl="0" algn="l">
              <a:lnSpc>
                <a:spcPct val="115000"/>
              </a:lnSpc>
              <a:spcBef>
                <a:spcPts val="0"/>
              </a:spcBef>
              <a:spcAft>
                <a:spcPts val="0"/>
              </a:spcAft>
              <a:buNone/>
            </a:pPr>
            <a:r>
              <a:t/>
            </a:r>
            <a:endParaRPr sz="1900">
              <a:solidFill>
                <a:srgbClr val="666666"/>
              </a:solidFill>
              <a:latin typeface="Quattrocento Sans"/>
              <a:ea typeface="Quattrocento Sans"/>
              <a:cs typeface="Quattrocento Sans"/>
              <a:sym typeface="Quattrocento Sans"/>
            </a:endParaRPr>
          </a:p>
        </p:txBody>
      </p:sp>
      <p:pic>
        <p:nvPicPr>
          <p:cNvPr id="852" name="Google Shape;852;p85"/>
          <p:cNvPicPr preferRelativeResize="0"/>
          <p:nvPr/>
        </p:nvPicPr>
        <p:blipFill>
          <a:blip r:embed="rId3">
            <a:alphaModFix/>
          </a:blip>
          <a:stretch>
            <a:fillRect/>
          </a:stretch>
        </p:blipFill>
        <p:spPr>
          <a:xfrm>
            <a:off x="2486909" y="2387918"/>
            <a:ext cx="3127689" cy="758228"/>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8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The Normal Equation</a:t>
            </a:r>
            <a:endParaRPr sz="3200">
              <a:solidFill>
                <a:srgbClr val="666666"/>
              </a:solidFill>
              <a:latin typeface="Quattrocento Sans"/>
              <a:ea typeface="Quattrocento Sans"/>
              <a:cs typeface="Quattrocento Sans"/>
              <a:sym typeface="Quattrocento Sans"/>
            </a:endParaRPr>
          </a:p>
        </p:txBody>
      </p:sp>
      <p:sp>
        <p:nvSpPr>
          <p:cNvPr id="858" name="Google Shape;858;p86"/>
          <p:cNvSpPr/>
          <p:nvPr/>
        </p:nvSpPr>
        <p:spPr>
          <a:xfrm>
            <a:off x="357188" y="1012144"/>
            <a:ext cx="8429700" cy="3698400"/>
          </a:xfrm>
          <a:prstGeom prst="rect">
            <a:avLst/>
          </a:prstGeom>
          <a:noFill/>
          <a:ln>
            <a:noFill/>
          </a:ln>
        </p:spPr>
        <p:txBody>
          <a:bodyPr anchorCtr="0" anchor="t" bIns="32750" lIns="32750" spcFirstLastPara="1" rIns="32750" wrap="square" tIns="32750">
            <a:noAutofit/>
          </a:bodyPr>
          <a:lstStyle/>
          <a:p>
            <a:pPr indent="0" lvl="0" marL="0" rtl="0" algn="l">
              <a:lnSpc>
                <a:spcPct val="115000"/>
              </a:lnSpc>
              <a:spcBef>
                <a:spcPts val="0"/>
              </a:spcBef>
              <a:spcAft>
                <a:spcPts val="0"/>
              </a:spcAft>
              <a:buNone/>
            </a:pPr>
            <a:r>
              <a:rPr b="1" lang="en" sz="1900">
                <a:solidFill>
                  <a:srgbClr val="666666"/>
                </a:solidFill>
                <a:latin typeface="Quattrocento Sans"/>
                <a:ea typeface="Quattrocento Sans"/>
                <a:cs typeface="Quattrocento Sans"/>
                <a:sym typeface="Quattrocento Sans"/>
              </a:rPr>
              <a:t>Computational Complexity - For Features</a:t>
            </a:r>
            <a:endParaRPr b="1" sz="1900">
              <a:solidFill>
                <a:srgbClr val="666666"/>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None/>
            </a:pPr>
            <a:r>
              <a:t/>
            </a:r>
            <a:endParaRPr b="1" sz="1900">
              <a:solidFill>
                <a:srgbClr val="666666"/>
              </a:solidFill>
              <a:latin typeface="Quattrocento Sans"/>
              <a:ea typeface="Quattrocento Sans"/>
              <a:cs typeface="Quattrocento Sans"/>
              <a:sym typeface="Quattrocento Sans"/>
            </a:endParaRPr>
          </a:p>
          <a:p>
            <a:pPr indent="-260350" lvl="0" marL="2921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The Normal Equation</a:t>
            </a:r>
            <a:endParaRPr sz="1900">
              <a:solidFill>
                <a:srgbClr val="666666"/>
              </a:solidFill>
              <a:latin typeface="Quattrocento Sans"/>
              <a:ea typeface="Quattrocento Sans"/>
              <a:cs typeface="Quattrocento Sans"/>
              <a:sym typeface="Quattrocento Sans"/>
            </a:endParaRPr>
          </a:p>
          <a:p>
            <a:pPr indent="-260350" lvl="1" marL="584200" rtl="0" algn="l">
              <a:lnSpc>
                <a:spcPct val="150000"/>
              </a:lnSpc>
              <a:spcBef>
                <a:spcPts val="0"/>
              </a:spcBef>
              <a:spcAft>
                <a:spcPts val="0"/>
              </a:spcAft>
              <a:buClr>
                <a:srgbClr val="666666"/>
              </a:buClr>
              <a:buSzPts val="1900"/>
              <a:buFont typeface="Gill Sans"/>
              <a:buChar char="○"/>
            </a:pPr>
            <a:r>
              <a:rPr lang="en" sz="1900">
                <a:solidFill>
                  <a:srgbClr val="666666"/>
                </a:solidFill>
                <a:latin typeface="Quattrocento Sans"/>
                <a:ea typeface="Quattrocento Sans"/>
                <a:cs typeface="Quattrocento Sans"/>
                <a:sym typeface="Quattrocento Sans"/>
              </a:rPr>
              <a:t>Computes the inverse of </a:t>
            </a:r>
            <a:r>
              <a:rPr b="1" lang="en" sz="1900">
                <a:solidFill>
                  <a:srgbClr val="666666"/>
                </a:solidFill>
                <a:latin typeface="Quattrocento Sans"/>
                <a:ea typeface="Quattrocento Sans"/>
                <a:cs typeface="Quattrocento Sans"/>
                <a:sym typeface="Quattrocento Sans"/>
              </a:rPr>
              <a:t>X</a:t>
            </a:r>
            <a:r>
              <a:rPr b="1" baseline="30000" lang="en" sz="1900">
                <a:solidFill>
                  <a:srgbClr val="666666"/>
                </a:solidFill>
                <a:latin typeface="Quattrocento Sans"/>
                <a:ea typeface="Quattrocento Sans"/>
                <a:cs typeface="Quattrocento Sans"/>
                <a:sym typeface="Quattrocento Sans"/>
              </a:rPr>
              <a:t>T</a:t>
            </a:r>
            <a:r>
              <a:rPr lang="en" sz="1900">
                <a:solidFill>
                  <a:srgbClr val="666666"/>
                </a:solidFill>
                <a:latin typeface="Quattrocento Sans"/>
                <a:ea typeface="Quattrocento Sans"/>
                <a:cs typeface="Quattrocento Sans"/>
                <a:sym typeface="Quattrocento Sans"/>
              </a:rPr>
              <a:t> · </a:t>
            </a:r>
            <a:r>
              <a:rPr b="1" lang="en" sz="1900">
                <a:solidFill>
                  <a:srgbClr val="666666"/>
                </a:solidFill>
                <a:latin typeface="Quattrocento Sans"/>
                <a:ea typeface="Quattrocento Sans"/>
                <a:cs typeface="Quattrocento Sans"/>
                <a:sym typeface="Quattrocento Sans"/>
              </a:rPr>
              <a:t>X</a:t>
            </a:r>
            <a:endParaRPr b="1" sz="1900">
              <a:solidFill>
                <a:srgbClr val="666666"/>
              </a:solidFill>
              <a:latin typeface="Quattrocento Sans"/>
              <a:ea typeface="Quattrocento Sans"/>
              <a:cs typeface="Quattrocento Sans"/>
              <a:sym typeface="Quattrocento Sans"/>
            </a:endParaRPr>
          </a:p>
          <a:p>
            <a:pPr indent="-260350" lvl="1" marL="5842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Which is an n * n matrix (where n is the number of features)</a:t>
            </a:r>
            <a:endParaRPr sz="1900">
              <a:solidFill>
                <a:srgbClr val="666666"/>
              </a:solidFill>
              <a:latin typeface="Quattrocento Sans"/>
              <a:ea typeface="Quattrocento Sans"/>
              <a:cs typeface="Quattrocento Sans"/>
              <a:sym typeface="Quattrocento Sans"/>
            </a:endParaRPr>
          </a:p>
          <a:p>
            <a:pPr indent="-260350" lvl="0" marL="2921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Depending on the the number of features</a:t>
            </a:r>
            <a:endParaRPr sz="1900">
              <a:solidFill>
                <a:srgbClr val="666666"/>
              </a:solidFill>
              <a:latin typeface="Quattrocento Sans"/>
              <a:ea typeface="Quattrocento Sans"/>
              <a:cs typeface="Quattrocento Sans"/>
              <a:sym typeface="Quattrocento Sans"/>
            </a:endParaRPr>
          </a:p>
          <a:p>
            <a:pPr indent="-260350" lvl="1" marL="5842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The computational complexity of inverting such a matrix is very high</a:t>
            </a:r>
            <a:endParaRPr sz="1900">
              <a:solidFill>
                <a:srgbClr val="666666"/>
              </a:solidFill>
              <a:latin typeface="Quattrocento Sans"/>
              <a:ea typeface="Quattrocento Sans"/>
              <a:cs typeface="Quattrocento Sans"/>
              <a:sym typeface="Quattrocento Sans"/>
            </a:endParaRPr>
          </a:p>
          <a:p>
            <a:pPr indent="-260350" lvl="1" marL="5842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Typically about O(n</a:t>
            </a:r>
            <a:r>
              <a:rPr baseline="30000" lang="en" sz="1900">
                <a:solidFill>
                  <a:srgbClr val="666666"/>
                </a:solidFill>
                <a:latin typeface="Quattrocento Sans"/>
                <a:ea typeface="Quattrocento Sans"/>
                <a:cs typeface="Quattrocento Sans"/>
                <a:sym typeface="Quattrocento Sans"/>
              </a:rPr>
              <a:t>2.4</a:t>
            </a:r>
            <a:r>
              <a:rPr lang="en" sz="1900">
                <a:solidFill>
                  <a:srgbClr val="666666"/>
                </a:solidFill>
                <a:latin typeface="Quattrocento Sans"/>
                <a:ea typeface="Quattrocento Sans"/>
                <a:cs typeface="Quattrocento Sans"/>
                <a:sym typeface="Quattrocento Sans"/>
              </a:rPr>
              <a:t>) to O(n</a:t>
            </a:r>
            <a:r>
              <a:rPr baseline="30000" lang="en" sz="1900">
                <a:solidFill>
                  <a:srgbClr val="666666"/>
                </a:solidFill>
                <a:latin typeface="Quattrocento Sans"/>
                <a:ea typeface="Quattrocento Sans"/>
                <a:cs typeface="Quattrocento Sans"/>
                <a:sym typeface="Quattrocento Sans"/>
              </a:rPr>
              <a:t>3</a:t>
            </a:r>
            <a:r>
              <a:rPr lang="en" sz="1900">
                <a:solidFill>
                  <a:srgbClr val="666666"/>
                </a:solidFill>
                <a:latin typeface="Quattrocento Sans"/>
                <a:ea typeface="Quattrocento Sans"/>
                <a:cs typeface="Quattrocento Sans"/>
                <a:sym typeface="Quattrocento Sans"/>
              </a:rPr>
              <a:t>) depending on the implementation</a:t>
            </a:r>
            <a:endParaRPr sz="1900">
              <a:solidFill>
                <a:srgbClr val="666666"/>
              </a:solidFill>
              <a:latin typeface="Quattrocento Sans"/>
              <a:ea typeface="Quattrocento Sans"/>
              <a:cs typeface="Quattrocento Sans"/>
              <a:sym typeface="Quattrocento Sans"/>
            </a:endParaRPr>
          </a:p>
          <a:p>
            <a:pPr indent="-260350" lvl="1" marL="5842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Use gradient descent when n is large</a:t>
            </a:r>
            <a:endParaRPr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4"/>
          <p:cNvSpPr txBox="1"/>
          <p:nvPr/>
        </p:nvSpPr>
        <p:spPr>
          <a:xfrm>
            <a:off x="530700" y="393750"/>
            <a:ext cx="8082600" cy="4356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How algorithms work</a:t>
            </a:r>
            <a:endParaRPr sz="1800">
              <a:solidFill>
                <a:srgbClr val="666666"/>
              </a:solidFill>
              <a:latin typeface="Quattrocento Sans"/>
              <a:ea typeface="Quattrocento Sans"/>
              <a:cs typeface="Quattrocento Sans"/>
              <a:sym typeface="Quattrocento Sans"/>
            </a:endParaRPr>
          </a:p>
          <a:p>
            <a:pPr indent="-342900" lvl="0" marL="4572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Explore </a:t>
            </a:r>
            <a:endParaRPr sz="1800">
              <a:solidFill>
                <a:srgbClr val="666666"/>
              </a:solidFill>
              <a:latin typeface="Quattrocento Sans"/>
              <a:ea typeface="Quattrocento Sans"/>
              <a:cs typeface="Quattrocento Sans"/>
              <a:sym typeface="Quattrocento Sans"/>
            </a:endParaRPr>
          </a:p>
          <a:p>
            <a:pPr indent="-342900" lvl="1" marL="9144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Internal working </a:t>
            </a:r>
            <a:endParaRPr sz="1800">
              <a:solidFill>
                <a:srgbClr val="666666"/>
              </a:solidFill>
              <a:latin typeface="Quattrocento Sans"/>
              <a:ea typeface="Quattrocento Sans"/>
              <a:cs typeface="Quattrocento Sans"/>
              <a:sym typeface="Quattrocento Sans"/>
            </a:endParaRPr>
          </a:p>
          <a:p>
            <a:pPr indent="-342900" lvl="1" marL="9144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Using real-life examples</a:t>
            </a:r>
            <a:endParaRPr sz="1800">
              <a:solidFill>
                <a:srgbClr val="666666"/>
              </a:solidFill>
              <a:latin typeface="Quattrocento Sans"/>
              <a:ea typeface="Quattrocento Sans"/>
              <a:cs typeface="Quattrocento Sans"/>
              <a:sym typeface="Quattrocento Sans"/>
            </a:endParaRPr>
          </a:p>
          <a:p>
            <a:pPr indent="-342900" lvl="0" marL="4572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Concepts</a:t>
            </a:r>
            <a:endParaRPr sz="1800">
              <a:solidFill>
                <a:srgbClr val="666666"/>
              </a:solidFill>
              <a:latin typeface="Quattrocento Sans"/>
              <a:ea typeface="Quattrocento Sans"/>
              <a:cs typeface="Quattrocento Sans"/>
              <a:sym typeface="Quattrocento Sans"/>
            </a:endParaRPr>
          </a:p>
          <a:p>
            <a:pPr indent="-342900" lvl="1" marL="9144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Linear Regression</a:t>
            </a:r>
            <a:endParaRPr sz="18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8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The Normal Equation</a:t>
            </a:r>
            <a:endParaRPr sz="3200">
              <a:solidFill>
                <a:srgbClr val="666666"/>
              </a:solidFill>
              <a:latin typeface="Quattrocento Sans"/>
              <a:ea typeface="Quattrocento Sans"/>
              <a:cs typeface="Quattrocento Sans"/>
              <a:sym typeface="Quattrocento Sans"/>
            </a:endParaRPr>
          </a:p>
        </p:txBody>
      </p:sp>
      <p:sp>
        <p:nvSpPr>
          <p:cNvPr id="864" name="Google Shape;864;p87"/>
          <p:cNvSpPr/>
          <p:nvPr/>
        </p:nvSpPr>
        <p:spPr>
          <a:xfrm>
            <a:off x="357188" y="1012144"/>
            <a:ext cx="8429700" cy="3698400"/>
          </a:xfrm>
          <a:prstGeom prst="rect">
            <a:avLst/>
          </a:prstGeom>
          <a:noFill/>
          <a:ln>
            <a:noFill/>
          </a:ln>
        </p:spPr>
        <p:txBody>
          <a:bodyPr anchorCtr="0" anchor="t" bIns="32750" lIns="32750" spcFirstLastPara="1" rIns="32750" wrap="square" tIns="32750">
            <a:noAutofit/>
          </a:bodyPr>
          <a:lstStyle/>
          <a:p>
            <a:pPr indent="0" lvl="0" marL="0" rtl="0" algn="l">
              <a:lnSpc>
                <a:spcPct val="115000"/>
              </a:lnSpc>
              <a:spcBef>
                <a:spcPts val="0"/>
              </a:spcBef>
              <a:spcAft>
                <a:spcPts val="0"/>
              </a:spcAft>
              <a:buNone/>
            </a:pPr>
            <a:r>
              <a:rPr b="1" lang="en" sz="1900">
                <a:solidFill>
                  <a:srgbClr val="666666"/>
                </a:solidFill>
                <a:latin typeface="Quattrocento Sans"/>
                <a:ea typeface="Quattrocento Sans"/>
                <a:cs typeface="Quattrocento Sans"/>
                <a:sym typeface="Quattrocento Sans"/>
              </a:rPr>
              <a:t>Computational Complexity - For Features</a:t>
            </a:r>
            <a:endParaRPr b="1" sz="1900">
              <a:solidFill>
                <a:srgbClr val="666666"/>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None/>
            </a:pPr>
            <a:r>
              <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If we double the number of features</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Then the computation time gets increased by</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2</a:t>
            </a:r>
            <a:r>
              <a:rPr baseline="30000" lang="en" sz="1900">
                <a:solidFill>
                  <a:srgbClr val="666666"/>
                </a:solidFill>
                <a:latin typeface="Quattrocento Sans"/>
                <a:ea typeface="Quattrocento Sans"/>
                <a:cs typeface="Quattrocento Sans"/>
                <a:sym typeface="Quattrocento Sans"/>
              </a:rPr>
              <a:t>2.4</a:t>
            </a:r>
            <a:r>
              <a:rPr lang="en" sz="1900">
                <a:solidFill>
                  <a:srgbClr val="666666"/>
                </a:solidFill>
                <a:latin typeface="Quattrocento Sans"/>
                <a:ea typeface="Quattrocento Sans"/>
                <a:cs typeface="Quattrocento Sans"/>
                <a:sym typeface="Quattrocento Sans"/>
              </a:rPr>
              <a:t> to 2</a:t>
            </a:r>
            <a:r>
              <a:rPr baseline="30000" lang="en" sz="1900">
                <a:solidFill>
                  <a:srgbClr val="666666"/>
                </a:solidFill>
                <a:latin typeface="Quattrocento Sans"/>
                <a:ea typeface="Quattrocento Sans"/>
                <a:cs typeface="Quattrocento Sans"/>
                <a:sym typeface="Quattrocento Sans"/>
              </a:rPr>
              <a:t>3</a:t>
            </a:r>
            <a:r>
              <a:rPr lang="en" sz="1900">
                <a:solidFill>
                  <a:srgbClr val="666666"/>
                </a:solidFill>
                <a:latin typeface="Quattrocento Sans"/>
                <a:ea typeface="Quattrocento Sans"/>
                <a:cs typeface="Quattrocento Sans"/>
                <a:sym typeface="Quattrocento Sans"/>
              </a:rPr>
              <a:t> = (~= 5.3 to 8) times</a:t>
            </a:r>
            <a:endParaRPr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That is why the Normal Equation gets very slow</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When the number of features grows large</a:t>
            </a:r>
            <a:endParaRPr sz="1900">
              <a:solidFill>
                <a:srgbClr val="666666"/>
              </a:solidFill>
              <a:latin typeface="Quattrocento Sans"/>
              <a:ea typeface="Quattrocento Sans"/>
              <a:cs typeface="Quattrocento Sans"/>
              <a:sym typeface="Quattrocento Sans"/>
            </a:endParaRPr>
          </a:p>
        </p:txBody>
      </p:sp>
      <p:pic>
        <p:nvPicPr>
          <p:cNvPr id="865" name="Google Shape;865;p87"/>
          <p:cNvPicPr preferRelativeResize="0"/>
          <p:nvPr/>
        </p:nvPicPr>
        <p:blipFill>
          <a:blip r:embed="rId3">
            <a:alphaModFix/>
          </a:blip>
          <a:stretch>
            <a:fillRect/>
          </a:stretch>
        </p:blipFill>
        <p:spPr>
          <a:xfrm>
            <a:off x="5702300" y="292100"/>
            <a:ext cx="3327399" cy="25612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8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The Normal Equation</a:t>
            </a:r>
            <a:endParaRPr sz="3200">
              <a:solidFill>
                <a:srgbClr val="666666"/>
              </a:solidFill>
              <a:latin typeface="Quattrocento Sans"/>
              <a:ea typeface="Quattrocento Sans"/>
              <a:cs typeface="Quattrocento Sans"/>
              <a:sym typeface="Quattrocento Sans"/>
            </a:endParaRPr>
          </a:p>
        </p:txBody>
      </p:sp>
      <p:sp>
        <p:nvSpPr>
          <p:cNvPr id="871" name="Google Shape;871;p88"/>
          <p:cNvSpPr/>
          <p:nvPr/>
        </p:nvSpPr>
        <p:spPr>
          <a:xfrm>
            <a:off x="357188" y="1012144"/>
            <a:ext cx="8429700" cy="3698400"/>
          </a:xfrm>
          <a:prstGeom prst="rect">
            <a:avLst/>
          </a:prstGeom>
          <a:noFill/>
          <a:ln>
            <a:noFill/>
          </a:ln>
        </p:spPr>
        <p:txBody>
          <a:bodyPr anchorCtr="0" anchor="t" bIns="32750" lIns="32750" spcFirstLastPara="1" rIns="32750" wrap="square" tIns="32750">
            <a:noAutofit/>
          </a:bodyPr>
          <a:lstStyle/>
          <a:p>
            <a:pPr indent="0" lvl="0" marL="0" rtl="0" algn="l">
              <a:lnSpc>
                <a:spcPct val="115000"/>
              </a:lnSpc>
              <a:spcBef>
                <a:spcPts val="0"/>
              </a:spcBef>
              <a:spcAft>
                <a:spcPts val="0"/>
              </a:spcAft>
              <a:buNone/>
            </a:pPr>
            <a:r>
              <a:rPr b="1" lang="en" sz="1900">
                <a:solidFill>
                  <a:srgbClr val="666666"/>
                </a:solidFill>
                <a:latin typeface="Quattrocento Sans"/>
                <a:ea typeface="Quattrocento Sans"/>
                <a:cs typeface="Quattrocento Sans"/>
                <a:sym typeface="Quattrocento Sans"/>
              </a:rPr>
              <a:t>Computational Complexity - For Training Set</a:t>
            </a:r>
            <a:endParaRPr b="1" sz="1900">
              <a:solidFill>
                <a:srgbClr val="666666"/>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None/>
            </a:pPr>
            <a:r>
              <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The normal equation is </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Linear with regards to the number of instances in the training set</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So it handles large training sets efficiently</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Provided they can fit in memory</a:t>
            </a:r>
            <a:endParaRPr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8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The Normal Equation</a:t>
            </a:r>
            <a:endParaRPr sz="3200">
              <a:solidFill>
                <a:srgbClr val="666666"/>
              </a:solidFill>
              <a:latin typeface="Quattrocento Sans"/>
              <a:ea typeface="Quattrocento Sans"/>
              <a:cs typeface="Quattrocento Sans"/>
              <a:sym typeface="Quattrocento Sans"/>
            </a:endParaRPr>
          </a:p>
        </p:txBody>
      </p:sp>
      <p:sp>
        <p:nvSpPr>
          <p:cNvPr id="877" name="Google Shape;877;p89"/>
          <p:cNvSpPr/>
          <p:nvPr/>
        </p:nvSpPr>
        <p:spPr>
          <a:xfrm>
            <a:off x="357188" y="1012144"/>
            <a:ext cx="8429700" cy="3698400"/>
          </a:xfrm>
          <a:prstGeom prst="rect">
            <a:avLst/>
          </a:prstGeom>
          <a:noFill/>
          <a:ln>
            <a:noFill/>
          </a:ln>
        </p:spPr>
        <p:txBody>
          <a:bodyPr anchorCtr="0" anchor="t" bIns="32750" lIns="32750" spcFirstLastPara="1" rIns="32750" wrap="square" tIns="32750">
            <a:noAutofit/>
          </a:bodyPr>
          <a:lstStyle/>
          <a:p>
            <a:pPr indent="0" lvl="0" marL="0" rtl="0" algn="l">
              <a:lnSpc>
                <a:spcPct val="115000"/>
              </a:lnSpc>
              <a:spcBef>
                <a:spcPts val="0"/>
              </a:spcBef>
              <a:spcAft>
                <a:spcPts val="0"/>
              </a:spcAft>
              <a:buNone/>
            </a:pPr>
            <a:r>
              <a:rPr b="1" lang="en" sz="1900">
                <a:solidFill>
                  <a:srgbClr val="666666"/>
                </a:solidFill>
                <a:latin typeface="Quattrocento Sans"/>
                <a:ea typeface="Quattrocento Sans"/>
                <a:cs typeface="Quattrocento Sans"/>
                <a:sym typeface="Quattrocento Sans"/>
              </a:rPr>
              <a:t>Computational Complexity</a:t>
            </a:r>
            <a:endParaRPr b="1" sz="1900">
              <a:solidFill>
                <a:srgbClr val="666666"/>
              </a:solidFill>
              <a:latin typeface="Quattrocento Sans"/>
              <a:ea typeface="Quattrocento Sans"/>
              <a:cs typeface="Quattrocento Sans"/>
              <a:sym typeface="Quattrocento Sans"/>
            </a:endParaRPr>
          </a:p>
          <a:p>
            <a:pPr indent="0" lvl="0" marL="0" rtl="0" algn="l">
              <a:lnSpc>
                <a:spcPct val="100000"/>
              </a:lnSpc>
              <a:spcBef>
                <a:spcPts val="0"/>
              </a:spcBef>
              <a:spcAft>
                <a:spcPts val="0"/>
              </a:spcAft>
              <a:buNone/>
            </a:pPr>
            <a:r>
              <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Let’s explore different ways to train a Linear Regression model which are</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Better suited for cases where there are a large number of features</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Or too many training instances to fit in memory</a:t>
            </a:r>
            <a:endParaRPr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90"/>
          <p:cNvSpPr txBox="1"/>
          <p:nvPr/>
        </p:nvSpPr>
        <p:spPr>
          <a:xfrm>
            <a:off x="380750" y="796300"/>
            <a:ext cx="7828800" cy="3182400"/>
          </a:xfrm>
          <a:prstGeom prst="rect">
            <a:avLst/>
          </a:prstGeom>
          <a:noFill/>
          <a:ln>
            <a:noFill/>
          </a:ln>
        </p:spPr>
        <p:txBody>
          <a:bodyPr anchorCtr="0" anchor="ctr" bIns="91425" lIns="91425" spcFirstLastPara="1" rIns="91425" wrap="square" tIns="91425">
            <a:noAutofit/>
          </a:bodyPr>
          <a:lstStyle/>
          <a:p>
            <a:pPr indent="0" lvl="0" marL="457200" rtl="0" algn="ctr">
              <a:lnSpc>
                <a:spcPct val="150000"/>
              </a:lnSpc>
              <a:spcBef>
                <a:spcPts val="0"/>
              </a:spcBef>
              <a:spcAft>
                <a:spcPts val="0"/>
              </a:spcAft>
              <a:buNone/>
            </a:pPr>
            <a:r>
              <a:rPr lang="en" sz="2500">
                <a:solidFill>
                  <a:srgbClr val="666666"/>
                </a:solidFill>
                <a:latin typeface="Quattrocento Sans"/>
                <a:ea typeface="Quattrocento Sans"/>
                <a:cs typeface="Quattrocento Sans"/>
                <a:sym typeface="Quattrocento Sans"/>
              </a:rPr>
              <a:t>Gradient Descent - Tweaks parameters iteratively in order to minimize a cost function</a:t>
            </a:r>
            <a:endParaRPr sz="2500">
              <a:solidFill>
                <a:srgbClr val="666666"/>
              </a:solidFill>
              <a:latin typeface="Quattrocento Sans"/>
              <a:ea typeface="Quattrocento Sans"/>
              <a:cs typeface="Quattrocento Sans"/>
              <a:sym typeface="Quattrocento Sans"/>
            </a:endParaRPr>
          </a:p>
        </p:txBody>
      </p:sp>
      <p:sp>
        <p:nvSpPr>
          <p:cNvPr id="883" name="Google Shape;883;p90"/>
          <p:cNvSpPr txBox="1"/>
          <p:nvPr/>
        </p:nvSpPr>
        <p:spPr>
          <a:xfrm>
            <a:off x="480975" y="97025"/>
            <a:ext cx="71067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Clr>
                <a:schemeClr val="dk1"/>
              </a:buClr>
              <a:buSzPts val="1100"/>
              <a:buFont typeface="Arial"/>
              <a:buNone/>
            </a:pPr>
            <a:r>
              <a:rPr lang="en" sz="2500">
                <a:solidFill>
                  <a:srgbClr val="666666"/>
                </a:solidFill>
                <a:latin typeface="Quattrocento Sans"/>
                <a:ea typeface="Quattrocento Sans"/>
                <a:cs typeface="Quattrocento Sans"/>
                <a:sym typeface="Quattrocento Sans"/>
              </a:rPr>
              <a:t>Better way to Train Linear Regression Model</a:t>
            </a:r>
            <a:endParaRPr sz="25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7" name="Shape 887"/>
        <p:cNvGrpSpPr/>
        <p:nvPr/>
      </p:nvGrpSpPr>
      <p:grpSpPr>
        <a:xfrm>
          <a:off x="0" y="0"/>
          <a:ext cx="0" cy="0"/>
          <a:chOff x="0" y="0"/>
          <a:chExt cx="0" cy="0"/>
        </a:xfrm>
      </p:grpSpPr>
      <p:cxnSp>
        <p:nvCxnSpPr>
          <p:cNvPr id="888" name="Google Shape;888;p91"/>
          <p:cNvCxnSpPr/>
          <p:nvPr/>
        </p:nvCxnSpPr>
        <p:spPr>
          <a:xfrm rot="10800000">
            <a:off x="1141162" y="121250"/>
            <a:ext cx="0" cy="4647300"/>
          </a:xfrm>
          <a:prstGeom prst="straightConnector1">
            <a:avLst/>
          </a:prstGeom>
          <a:noFill/>
          <a:ln cap="flat" cmpd="sng" w="9525">
            <a:solidFill>
              <a:schemeClr val="dk2"/>
            </a:solidFill>
            <a:prstDash val="solid"/>
            <a:round/>
            <a:headEnd len="med" w="med" type="none"/>
            <a:tailEnd len="med" w="med" type="none"/>
          </a:ln>
        </p:spPr>
      </p:cxnSp>
      <p:cxnSp>
        <p:nvCxnSpPr>
          <p:cNvPr id="889" name="Google Shape;889;p91"/>
          <p:cNvCxnSpPr/>
          <p:nvPr/>
        </p:nvCxnSpPr>
        <p:spPr>
          <a:xfrm>
            <a:off x="1124626" y="4752025"/>
            <a:ext cx="7227300" cy="0"/>
          </a:xfrm>
          <a:prstGeom prst="straightConnector1">
            <a:avLst/>
          </a:prstGeom>
          <a:noFill/>
          <a:ln cap="flat" cmpd="sng" w="9525">
            <a:solidFill>
              <a:schemeClr val="dk2"/>
            </a:solidFill>
            <a:prstDash val="solid"/>
            <a:round/>
            <a:headEnd len="med" w="med" type="none"/>
            <a:tailEnd len="med" w="med" type="none"/>
          </a:ln>
        </p:spPr>
      </p:cxnSp>
      <p:sp>
        <p:nvSpPr>
          <p:cNvPr id="890" name="Google Shape;890;p91"/>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91"/>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91"/>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91"/>
          <p:cNvSpPr txBox="1"/>
          <p:nvPr/>
        </p:nvSpPr>
        <p:spPr>
          <a:xfrm>
            <a:off x="2255737" y="47346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1</a:t>
            </a:r>
            <a:endParaRPr>
              <a:solidFill>
                <a:srgbClr val="666666"/>
              </a:solidFill>
              <a:latin typeface="Quattrocento Sans"/>
              <a:ea typeface="Quattrocento Sans"/>
              <a:cs typeface="Quattrocento Sans"/>
              <a:sym typeface="Quattrocento Sans"/>
            </a:endParaRPr>
          </a:p>
        </p:txBody>
      </p:sp>
      <p:sp>
        <p:nvSpPr>
          <p:cNvPr id="894" name="Google Shape;894;p91"/>
          <p:cNvSpPr txBox="1"/>
          <p:nvPr/>
        </p:nvSpPr>
        <p:spPr>
          <a:xfrm>
            <a:off x="4008337" y="479426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a:t>
            </a:r>
            <a:endParaRPr>
              <a:solidFill>
                <a:srgbClr val="666666"/>
              </a:solidFill>
              <a:latin typeface="Quattrocento Sans"/>
              <a:ea typeface="Quattrocento Sans"/>
              <a:cs typeface="Quattrocento Sans"/>
              <a:sym typeface="Quattrocento Sans"/>
            </a:endParaRPr>
          </a:p>
        </p:txBody>
      </p:sp>
      <p:sp>
        <p:nvSpPr>
          <p:cNvPr id="895" name="Google Shape;895;p91"/>
          <p:cNvSpPr txBox="1"/>
          <p:nvPr/>
        </p:nvSpPr>
        <p:spPr>
          <a:xfrm>
            <a:off x="5486287" y="478776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a:t>
            </a:r>
            <a:endParaRPr>
              <a:solidFill>
                <a:srgbClr val="666666"/>
              </a:solidFill>
              <a:latin typeface="Quattrocento Sans"/>
              <a:ea typeface="Quattrocento Sans"/>
              <a:cs typeface="Quattrocento Sans"/>
              <a:sym typeface="Quattrocento Sans"/>
            </a:endParaRPr>
          </a:p>
        </p:txBody>
      </p:sp>
      <p:sp>
        <p:nvSpPr>
          <p:cNvPr id="896" name="Google Shape;896;p91"/>
          <p:cNvSpPr txBox="1"/>
          <p:nvPr/>
        </p:nvSpPr>
        <p:spPr>
          <a:xfrm>
            <a:off x="7143687"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4</a:t>
            </a:r>
            <a:endParaRPr>
              <a:solidFill>
                <a:srgbClr val="666666"/>
              </a:solidFill>
              <a:latin typeface="Quattrocento Sans"/>
              <a:ea typeface="Quattrocento Sans"/>
              <a:cs typeface="Quattrocento Sans"/>
              <a:sym typeface="Quattrocento Sans"/>
            </a:endParaRPr>
          </a:p>
        </p:txBody>
      </p:sp>
      <p:sp>
        <p:nvSpPr>
          <p:cNvPr id="897" name="Google Shape;897;p91"/>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2010</a:t>
            </a:r>
            <a:endParaRPr>
              <a:solidFill>
                <a:srgbClr val="666666"/>
              </a:solidFill>
              <a:latin typeface="Quattrocento Sans"/>
              <a:ea typeface="Quattrocento Sans"/>
              <a:cs typeface="Quattrocento Sans"/>
              <a:sym typeface="Quattrocento Sans"/>
            </a:endParaRPr>
          </a:p>
        </p:txBody>
      </p:sp>
      <p:sp>
        <p:nvSpPr>
          <p:cNvPr id="898" name="Google Shape;898;p91"/>
          <p:cNvSpPr txBox="1"/>
          <p:nvPr/>
        </p:nvSpPr>
        <p:spPr>
          <a:xfrm>
            <a:off x="3355537" y="2826954"/>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3980</a:t>
            </a:r>
            <a:endParaRPr>
              <a:solidFill>
                <a:srgbClr val="666666"/>
              </a:solidFill>
              <a:latin typeface="Quattrocento Sans"/>
              <a:ea typeface="Quattrocento Sans"/>
              <a:cs typeface="Quattrocento Sans"/>
              <a:sym typeface="Quattrocento Sans"/>
            </a:endParaRPr>
          </a:p>
        </p:txBody>
      </p:sp>
      <p:sp>
        <p:nvSpPr>
          <p:cNvPr id="899" name="Google Shape;899;p91"/>
          <p:cNvSpPr txBox="1"/>
          <p:nvPr/>
        </p:nvSpPr>
        <p:spPr>
          <a:xfrm>
            <a:off x="47766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6020</a:t>
            </a:r>
            <a:endParaRPr>
              <a:solidFill>
                <a:srgbClr val="666666"/>
              </a:solidFill>
              <a:latin typeface="Quattrocento Sans"/>
              <a:ea typeface="Quattrocento Sans"/>
              <a:cs typeface="Quattrocento Sans"/>
              <a:sym typeface="Quattrocento Sans"/>
            </a:endParaRPr>
          </a:p>
        </p:txBody>
      </p:sp>
      <p:cxnSp>
        <p:nvCxnSpPr>
          <p:cNvPr id="900" name="Google Shape;900;p91"/>
          <p:cNvCxnSpPr/>
          <p:nvPr/>
        </p:nvCxnSpPr>
        <p:spPr>
          <a:xfrm flipH="1" rot="10800000">
            <a:off x="2013450" y="2127650"/>
            <a:ext cx="6013800" cy="2620200"/>
          </a:xfrm>
          <a:prstGeom prst="straightConnector1">
            <a:avLst/>
          </a:prstGeom>
          <a:noFill/>
          <a:ln cap="flat" cmpd="sng" w="28575">
            <a:solidFill>
              <a:srgbClr val="4A86E8"/>
            </a:solidFill>
            <a:prstDash val="solid"/>
            <a:round/>
            <a:headEnd len="med" w="med" type="none"/>
            <a:tailEnd len="med" w="med" type="none"/>
          </a:ln>
        </p:spPr>
      </p:cxnSp>
      <p:cxnSp>
        <p:nvCxnSpPr>
          <p:cNvPr id="901" name="Google Shape;901;p91"/>
          <p:cNvCxnSpPr/>
          <p:nvPr/>
        </p:nvCxnSpPr>
        <p:spPr>
          <a:xfrm>
            <a:off x="2428842" y="3635027"/>
            <a:ext cx="0" cy="928200"/>
          </a:xfrm>
          <a:prstGeom prst="straightConnector1">
            <a:avLst/>
          </a:prstGeom>
          <a:noFill/>
          <a:ln cap="flat" cmpd="sng" w="9525">
            <a:solidFill>
              <a:schemeClr val="dk2"/>
            </a:solidFill>
            <a:prstDash val="solid"/>
            <a:round/>
            <a:headEnd len="med" w="med" type="none"/>
            <a:tailEnd len="med" w="med" type="none"/>
          </a:ln>
        </p:spPr>
      </p:cxnSp>
      <p:cxnSp>
        <p:nvCxnSpPr>
          <p:cNvPr id="902" name="Google Shape;902;p91"/>
          <p:cNvCxnSpPr/>
          <p:nvPr/>
        </p:nvCxnSpPr>
        <p:spPr>
          <a:xfrm>
            <a:off x="3967528" y="3003613"/>
            <a:ext cx="0" cy="847500"/>
          </a:xfrm>
          <a:prstGeom prst="straightConnector1">
            <a:avLst/>
          </a:prstGeom>
          <a:noFill/>
          <a:ln cap="flat" cmpd="sng" w="9525">
            <a:solidFill>
              <a:schemeClr val="dk2"/>
            </a:solidFill>
            <a:prstDash val="solid"/>
            <a:round/>
            <a:headEnd len="med" w="med" type="none"/>
            <a:tailEnd len="med" w="med" type="none"/>
          </a:ln>
        </p:spPr>
      </p:cxnSp>
      <p:cxnSp>
        <p:nvCxnSpPr>
          <p:cNvPr id="903" name="Google Shape;903;p91"/>
          <p:cNvCxnSpPr/>
          <p:nvPr/>
        </p:nvCxnSpPr>
        <p:spPr>
          <a:xfrm>
            <a:off x="5484475" y="1670400"/>
            <a:ext cx="0" cy="1547700"/>
          </a:xfrm>
          <a:prstGeom prst="straightConnector1">
            <a:avLst/>
          </a:prstGeom>
          <a:noFill/>
          <a:ln cap="flat" cmpd="sng" w="9525">
            <a:solidFill>
              <a:schemeClr val="dk2"/>
            </a:solidFill>
            <a:prstDash val="solid"/>
            <a:round/>
            <a:headEnd len="med" w="med" type="none"/>
            <a:tailEnd len="med" w="med" type="none"/>
          </a:ln>
        </p:spPr>
      </p:cxnSp>
      <p:sp>
        <p:nvSpPr>
          <p:cNvPr id="904" name="Google Shape;904;p91"/>
          <p:cNvSpPr/>
          <p:nvPr/>
        </p:nvSpPr>
        <p:spPr>
          <a:xfrm>
            <a:off x="2288825" y="3651605"/>
            <a:ext cx="76200" cy="928200"/>
          </a:xfrm>
          <a:prstGeom prst="leftBrace">
            <a:avLst>
              <a:gd fmla="val 70228"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91"/>
          <p:cNvSpPr/>
          <p:nvPr/>
        </p:nvSpPr>
        <p:spPr>
          <a:xfrm>
            <a:off x="5580300" y="1659750"/>
            <a:ext cx="148800" cy="1547700"/>
          </a:xfrm>
          <a:prstGeom prst="rightBrace">
            <a:avLst>
              <a:gd fmla="val 0" name="adj1"/>
              <a:gd fmla="val 50836"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91"/>
          <p:cNvSpPr/>
          <p:nvPr/>
        </p:nvSpPr>
        <p:spPr>
          <a:xfrm>
            <a:off x="4065500" y="2986025"/>
            <a:ext cx="148800" cy="847500"/>
          </a:xfrm>
          <a:prstGeom prst="rightBrace">
            <a:avLst>
              <a:gd fmla="val 8333"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91"/>
          <p:cNvSpPr txBox="1"/>
          <p:nvPr/>
        </p:nvSpPr>
        <p:spPr>
          <a:xfrm>
            <a:off x="8068100" y="2254700"/>
            <a:ext cx="1339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Initial Guess</a:t>
            </a:r>
            <a:endParaRPr>
              <a:solidFill>
                <a:srgbClr val="666666"/>
              </a:solidFill>
              <a:latin typeface="Quattrocento Sans"/>
              <a:ea typeface="Quattrocento Sans"/>
              <a:cs typeface="Quattrocento Sans"/>
              <a:sym typeface="Quattrocento Sans"/>
            </a:endParaRPr>
          </a:p>
        </p:txBody>
      </p:sp>
      <p:cxnSp>
        <p:nvCxnSpPr>
          <p:cNvPr id="908" name="Google Shape;908;p91"/>
          <p:cNvCxnSpPr/>
          <p:nvPr/>
        </p:nvCxnSpPr>
        <p:spPr>
          <a:xfrm rot="10800000">
            <a:off x="7798700" y="2277200"/>
            <a:ext cx="269400" cy="167700"/>
          </a:xfrm>
          <a:prstGeom prst="straightConnector1">
            <a:avLst/>
          </a:prstGeom>
          <a:noFill/>
          <a:ln cap="flat" cmpd="sng" w="9525">
            <a:solidFill>
              <a:schemeClr val="dk2"/>
            </a:solidFill>
            <a:prstDash val="solid"/>
            <a:round/>
            <a:headEnd len="med" w="med" type="none"/>
            <a:tailEnd len="med" w="med" type="triangle"/>
          </a:ln>
        </p:spPr>
      </p:cxnSp>
      <p:sp>
        <p:nvSpPr>
          <p:cNvPr id="909" name="Google Shape;909;p91"/>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Gradient Descent - A little greedy approach.</a:t>
            </a:r>
            <a:endParaRPr sz="2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3" name="Shape 913"/>
        <p:cNvGrpSpPr/>
        <p:nvPr/>
      </p:nvGrpSpPr>
      <p:grpSpPr>
        <a:xfrm>
          <a:off x="0" y="0"/>
          <a:ext cx="0" cy="0"/>
          <a:chOff x="0" y="0"/>
          <a:chExt cx="0" cy="0"/>
        </a:xfrm>
      </p:grpSpPr>
      <p:cxnSp>
        <p:nvCxnSpPr>
          <p:cNvPr id="914" name="Google Shape;914;p92"/>
          <p:cNvCxnSpPr/>
          <p:nvPr/>
        </p:nvCxnSpPr>
        <p:spPr>
          <a:xfrm rot="10800000">
            <a:off x="1141162" y="121250"/>
            <a:ext cx="0" cy="4647300"/>
          </a:xfrm>
          <a:prstGeom prst="straightConnector1">
            <a:avLst/>
          </a:prstGeom>
          <a:noFill/>
          <a:ln cap="flat" cmpd="sng" w="9525">
            <a:solidFill>
              <a:schemeClr val="dk2"/>
            </a:solidFill>
            <a:prstDash val="solid"/>
            <a:round/>
            <a:headEnd len="med" w="med" type="none"/>
            <a:tailEnd len="med" w="med" type="none"/>
          </a:ln>
        </p:spPr>
      </p:cxnSp>
      <p:cxnSp>
        <p:nvCxnSpPr>
          <p:cNvPr id="915" name="Google Shape;915;p92"/>
          <p:cNvCxnSpPr/>
          <p:nvPr/>
        </p:nvCxnSpPr>
        <p:spPr>
          <a:xfrm>
            <a:off x="1124626" y="4752025"/>
            <a:ext cx="7227300" cy="0"/>
          </a:xfrm>
          <a:prstGeom prst="straightConnector1">
            <a:avLst/>
          </a:prstGeom>
          <a:noFill/>
          <a:ln cap="flat" cmpd="sng" w="9525">
            <a:solidFill>
              <a:schemeClr val="dk2"/>
            </a:solidFill>
            <a:prstDash val="solid"/>
            <a:round/>
            <a:headEnd len="med" w="med" type="none"/>
            <a:tailEnd len="med" w="med" type="none"/>
          </a:ln>
        </p:spPr>
      </p:cxnSp>
      <p:sp>
        <p:nvSpPr>
          <p:cNvPr id="916" name="Google Shape;916;p92"/>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92"/>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92"/>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92"/>
          <p:cNvSpPr txBox="1"/>
          <p:nvPr/>
        </p:nvSpPr>
        <p:spPr>
          <a:xfrm>
            <a:off x="2255737" y="47346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1</a:t>
            </a:r>
            <a:endParaRPr>
              <a:solidFill>
                <a:srgbClr val="666666"/>
              </a:solidFill>
              <a:latin typeface="Quattrocento Sans"/>
              <a:ea typeface="Quattrocento Sans"/>
              <a:cs typeface="Quattrocento Sans"/>
              <a:sym typeface="Quattrocento Sans"/>
            </a:endParaRPr>
          </a:p>
        </p:txBody>
      </p:sp>
      <p:sp>
        <p:nvSpPr>
          <p:cNvPr id="920" name="Google Shape;920;p92"/>
          <p:cNvSpPr txBox="1"/>
          <p:nvPr/>
        </p:nvSpPr>
        <p:spPr>
          <a:xfrm>
            <a:off x="4008337" y="479426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a:t>
            </a:r>
            <a:endParaRPr>
              <a:solidFill>
                <a:srgbClr val="666666"/>
              </a:solidFill>
              <a:latin typeface="Quattrocento Sans"/>
              <a:ea typeface="Quattrocento Sans"/>
              <a:cs typeface="Quattrocento Sans"/>
              <a:sym typeface="Quattrocento Sans"/>
            </a:endParaRPr>
          </a:p>
        </p:txBody>
      </p:sp>
      <p:sp>
        <p:nvSpPr>
          <p:cNvPr id="921" name="Google Shape;921;p92"/>
          <p:cNvSpPr txBox="1"/>
          <p:nvPr/>
        </p:nvSpPr>
        <p:spPr>
          <a:xfrm>
            <a:off x="5486287" y="478776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a:t>
            </a:r>
            <a:endParaRPr>
              <a:solidFill>
                <a:srgbClr val="666666"/>
              </a:solidFill>
              <a:latin typeface="Quattrocento Sans"/>
              <a:ea typeface="Quattrocento Sans"/>
              <a:cs typeface="Quattrocento Sans"/>
              <a:sym typeface="Quattrocento Sans"/>
            </a:endParaRPr>
          </a:p>
        </p:txBody>
      </p:sp>
      <p:sp>
        <p:nvSpPr>
          <p:cNvPr id="922" name="Google Shape;922;p92"/>
          <p:cNvSpPr txBox="1"/>
          <p:nvPr/>
        </p:nvSpPr>
        <p:spPr>
          <a:xfrm>
            <a:off x="7143687"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4</a:t>
            </a:r>
            <a:endParaRPr>
              <a:solidFill>
                <a:srgbClr val="666666"/>
              </a:solidFill>
              <a:latin typeface="Quattrocento Sans"/>
              <a:ea typeface="Quattrocento Sans"/>
              <a:cs typeface="Quattrocento Sans"/>
              <a:sym typeface="Quattrocento Sans"/>
            </a:endParaRPr>
          </a:p>
        </p:txBody>
      </p:sp>
      <p:sp>
        <p:nvSpPr>
          <p:cNvPr id="923" name="Google Shape;923;p92"/>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2010</a:t>
            </a:r>
            <a:endParaRPr>
              <a:solidFill>
                <a:srgbClr val="666666"/>
              </a:solidFill>
              <a:latin typeface="Quattrocento Sans"/>
              <a:ea typeface="Quattrocento Sans"/>
              <a:cs typeface="Quattrocento Sans"/>
              <a:sym typeface="Quattrocento Sans"/>
            </a:endParaRPr>
          </a:p>
        </p:txBody>
      </p:sp>
      <p:sp>
        <p:nvSpPr>
          <p:cNvPr id="924" name="Google Shape;924;p92"/>
          <p:cNvSpPr txBox="1"/>
          <p:nvPr/>
        </p:nvSpPr>
        <p:spPr>
          <a:xfrm>
            <a:off x="3355537" y="2826954"/>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3980</a:t>
            </a:r>
            <a:endParaRPr>
              <a:solidFill>
                <a:srgbClr val="666666"/>
              </a:solidFill>
              <a:latin typeface="Quattrocento Sans"/>
              <a:ea typeface="Quattrocento Sans"/>
              <a:cs typeface="Quattrocento Sans"/>
              <a:sym typeface="Quattrocento Sans"/>
            </a:endParaRPr>
          </a:p>
        </p:txBody>
      </p:sp>
      <p:sp>
        <p:nvSpPr>
          <p:cNvPr id="925" name="Google Shape;925;p92"/>
          <p:cNvSpPr txBox="1"/>
          <p:nvPr/>
        </p:nvSpPr>
        <p:spPr>
          <a:xfrm>
            <a:off x="47766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6020</a:t>
            </a:r>
            <a:endParaRPr>
              <a:solidFill>
                <a:srgbClr val="666666"/>
              </a:solidFill>
              <a:latin typeface="Quattrocento Sans"/>
              <a:ea typeface="Quattrocento Sans"/>
              <a:cs typeface="Quattrocento Sans"/>
              <a:sym typeface="Quattrocento Sans"/>
            </a:endParaRPr>
          </a:p>
        </p:txBody>
      </p:sp>
      <p:cxnSp>
        <p:nvCxnSpPr>
          <p:cNvPr id="926" name="Google Shape;926;p92"/>
          <p:cNvCxnSpPr/>
          <p:nvPr/>
        </p:nvCxnSpPr>
        <p:spPr>
          <a:xfrm flipH="1" rot="10800000">
            <a:off x="2013450" y="2127650"/>
            <a:ext cx="6013800" cy="2620200"/>
          </a:xfrm>
          <a:prstGeom prst="straightConnector1">
            <a:avLst/>
          </a:prstGeom>
          <a:noFill/>
          <a:ln cap="flat" cmpd="sng" w="28575">
            <a:solidFill>
              <a:srgbClr val="4A86E8"/>
            </a:solidFill>
            <a:prstDash val="solid"/>
            <a:round/>
            <a:headEnd len="med" w="med" type="none"/>
            <a:tailEnd len="med" w="med" type="none"/>
          </a:ln>
        </p:spPr>
      </p:cxnSp>
      <p:cxnSp>
        <p:nvCxnSpPr>
          <p:cNvPr id="927" name="Google Shape;927;p92"/>
          <p:cNvCxnSpPr/>
          <p:nvPr/>
        </p:nvCxnSpPr>
        <p:spPr>
          <a:xfrm>
            <a:off x="2428842" y="3635027"/>
            <a:ext cx="0" cy="928200"/>
          </a:xfrm>
          <a:prstGeom prst="straightConnector1">
            <a:avLst/>
          </a:prstGeom>
          <a:noFill/>
          <a:ln cap="flat" cmpd="sng" w="9525">
            <a:solidFill>
              <a:schemeClr val="dk2"/>
            </a:solidFill>
            <a:prstDash val="solid"/>
            <a:round/>
            <a:headEnd len="med" w="med" type="none"/>
            <a:tailEnd len="med" w="med" type="none"/>
          </a:ln>
        </p:spPr>
      </p:cxnSp>
      <p:cxnSp>
        <p:nvCxnSpPr>
          <p:cNvPr id="928" name="Google Shape;928;p92"/>
          <p:cNvCxnSpPr/>
          <p:nvPr/>
        </p:nvCxnSpPr>
        <p:spPr>
          <a:xfrm>
            <a:off x="3967528" y="3003613"/>
            <a:ext cx="0" cy="847500"/>
          </a:xfrm>
          <a:prstGeom prst="straightConnector1">
            <a:avLst/>
          </a:prstGeom>
          <a:noFill/>
          <a:ln cap="flat" cmpd="sng" w="9525">
            <a:solidFill>
              <a:schemeClr val="dk2"/>
            </a:solidFill>
            <a:prstDash val="solid"/>
            <a:round/>
            <a:headEnd len="med" w="med" type="none"/>
            <a:tailEnd len="med" w="med" type="none"/>
          </a:ln>
        </p:spPr>
      </p:cxnSp>
      <p:cxnSp>
        <p:nvCxnSpPr>
          <p:cNvPr id="929" name="Google Shape;929;p92"/>
          <p:cNvCxnSpPr/>
          <p:nvPr/>
        </p:nvCxnSpPr>
        <p:spPr>
          <a:xfrm>
            <a:off x="5484475" y="1670400"/>
            <a:ext cx="0" cy="1547700"/>
          </a:xfrm>
          <a:prstGeom prst="straightConnector1">
            <a:avLst/>
          </a:prstGeom>
          <a:noFill/>
          <a:ln cap="flat" cmpd="sng" w="9525">
            <a:solidFill>
              <a:schemeClr val="dk2"/>
            </a:solidFill>
            <a:prstDash val="solid"/>
            <a:round/>
            <a:headEnd len="med" w="med" type="none"/>
            <a:tailEnd len="med" w="med" type="none"/>
          </a:ln>
        </p:spPr>
      </p:cxnSp>
      <p:sp>
        <p:nvSpPr>
          <p:cNvPr id="930" name="Google Shape;930;p92"/>
          <p:cNvSpPr/>
          <p:nvPr/>
        </p:nvSpPr>
        <p:spPr>
          <a:xfrm>
            <a:off x="2288825" y="3651605"/>
            <a:ext cx="76200" cy="928200"/>
          </a:xfrm>
          <a:prstGeom prst="leftBrace">
            <a:avLst>
              <a:gd fmla="val 70228"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92"/>
          <p:cNvSpPr/>
          <p:nvPr/>
        </p:nvSpPr>
        <p:spPr>
          <a:xfrm>
            <a:off x="5580300" y="1659750"/>
            <a:ext cx="148800" cy="1547700"/>
          </a:xfrm>
          <a:prstGeom prst="rightBrace">
            <a:avLst>
              <a:gd fmla="val 0" name="adj1"/>
              <a:gd fmla="val 50836"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2"/>
          <p:cNvSpPr/>
          <p:nvPr/>
        </p:nvSpPr>
        <p:spPr>
          <a:xfrm>
            <a:off x="4065500" y="2986025"/>
            <a:ext cx="148800" cy="847500"/>
          </a:xfrm>
          <a:prstGeom prst="rightBrace">
            <a:avLst>
              <a:gd fmla="val 8333"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92"/>
          <p:cNvSpPr txBox="1"/>
          <p:nvPr/>
        </p:nvSpPr>
        <p:spPr>
          <a:xfrm>
            <a:off x="8068100" y="2254700"/>
            <a:ext cx="1339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Initial Guess</a:t>
            </a:r>
            <a:endParaRPr>
              <a:solidFill>
                <a:srgbClr val="666666"/>
              </a:solidFill>
              <a:latin typeface="Quattrocento Sans"/>
              <a:ea typeface="Quattrocento Sans"/>
              <a:cs typeface="Quattrocento Sans"/>
              <a:sym typeface="Quattrocento Sans"/>
            </a:endParaRPr>
          </a:p>
        </p:txBody>
      </p:sp>
      <p:cxnSp>
        <p:nvCxnSpPr>
          <p:cNvPr id="934" name="Google Shape;934;p92"/>
          <p:cNvCxnSpPr/>
          <p:nvPr/>
        </p:nvCxnSpPr>
        <p:spPr>
          <a:xfrm flipH="1" rot="10800000">
            <a:off x="1987050" y="2039750"/>
            <a:ext cx="5970000" cy="2708100"/>
          </a:xfrm>
          <a:prstGeom prst="straightConnector1">
            <a:avLst/>
          </a:prstGeom>
          <a:noFill/>
          <a:ln cap="flat" cmpd="sng" w="28575">
            <a:solidFill>
              <a:srgbClr val="4A86E8"/>
            </a:solidFill>
            <a:prstDash val="dot"/>
            <a:round/>
            <a:headEnd len="med" w="med" type="none"/>
            <a:tailEnd len="med" w="med" type="none"/>
          </a:ln>
        </p:spPr>
      </p:cxnSp>
      <p:cxnSp>
        <p:nvCxnSpPr>
          <p:cNvPr id="935" name="Google Shape;935;p92"/>
          <p:cNvCxnSpPr/>
          <p:nvPr/>
        </p:nvCxnSpPr>
        <p:spPr>
          <a:xfrm rot="10800000">
            <a:off x="7798700" y="2277200"/>
            <a:ext cx="269400" cy="167700"/>
          </a:xfrm>
          <a:prstGeom prst="straightConnector1">
            <a:avLst/>
          </a:prstGeom>
          <a:noFill/>
          <a:ln cap="flat" cmpd="sng" w="9525">
            <a:solidFill>
              <a:schemeClr val="dk2"/>
            </a:solidFill>
            <a:prstDash val="solid"/>
            <a:round/>
            <a:headEnd len="med" w="med" type="none"/>
            <a:tailEnd len="med" w="med" type="triangle"/>
          </a:ln>
        </p:spPr>
      </p:cxnSp>
      <p:cxnSp>
        <p:nvCxnSpPr>
          <p:cNvPr id="936" name="Google Shape;936;p92"/>
          <p:cNvCxnSpPr/>
          <p:nvPr/>
        </p:nvCxnSpPr>
        <p:spPr>
          <a:xfrm rot="10800000">
            <a:off x="7842725" y="1969350"/>
            <a:ext cx="255000" cy="246300"/>
          </a:xfrm>
          <a:prstGeom prst="curvedConnector3">
            <a:avLst>
              <a:gd fmla="val -27578" name="adj1"/>
            </a:avLst>
          </a:prstGeom>
          <a:noFill/>
          <a:ln cap="flat" cmpd="sng" w="9525">
            <a:solidFill>
              <a:schemeClr val="dk2"/>
            </a:solidFill>
            <a:prstDash val="solid"/>
            <a:round/>
            <a:headEnd len="med" w="med" type="none"/>
            <a:tailEnd len="med" w="med" type="triangle"/>
          </a:ln>
        </p:spPr>
      </p:cxnSp>
      <p:sp>
        <p:nvSpPr>
          <p:cNvPr id="937" name="Google Shape;937;p92"/>
          <p:cNvSpPr txBox="1"/>
          <p:nvPr/>
        </p:nvSpPr>
        <p:spPr>
          <a:xfrm>
            <a:off x="7599025" y="1353400"/>
            <a:ext cx="1846800" cy="5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Try Increasing the slope a little bit</a:t>
            </a:r>
            <a:endParaRPr>
              <a:solidFill>
                <a:srgbClr val="666666"/>
              </a:solidFill>
              <a:latin typeface="Quattrocento Sans"/>
              <a:ea typeface="Quattrocento Sans"/>
              <a:cs typeface="Quattrocento Sans"/>
              <a:sym typeface="Quattrocento Sans"/>
            </a:endParaRPr>
          </a:p>
        </p:txBody>
      </p:sp>
      <p:sp>
        <p:nvSpPr>
          <p:cNvPr id="938" name="Google Shape;938;p92"/>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Gradient Descent - find impact of slight change</a:t>
            </a:r>
            <a:endParaRPr sz="2300">
              <a:solidFill>
                <a:srgbClr val="666666"/>
              </a:solidFill>
              <a:latin typeface="Quattrocento Sans"/>
              <a:ea typeface="Quattrocento Sans"/>
              <a:cs typeface="Quattrocento Sans"/>
              <a:sym typeface="Quattrocento Sans"/>
            </a:endParaRPr>
          </a:p>
          <a:p>
            <a:pPr indent="0" lvl="0" marL="0" rtl="0" algn="ctr">
              <a:lnSpc>
                <a:spcPct val="117999"/>
              </a:lnSpc>
              <a:spcBef>
                <a:spcPts val="0"/>
              </a:spcBef>
              <a:spcAft>
                <a:spcPts val="0"/>
              </a:spcAft>
              <a:buNone/>
            </a:pPr>
            <a:r>
              <a:t/>
            </a:r>
            <a:endParaRPr sz="2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2" name="Shape 942"/>
        <p:cNvGrpSpPr/>
        <p:nvPr/>
      </p:nvGrpSpPr>
      <p:grpSpPr>
        <a:xfrm>
          <a:off x="0" y="0"/>
          <a:ext cx="0" cy="0"/>
          <a:chOff x="0" y="0"/>
          <a:chExt cx="0" cy="0"/>
        </a:xfrm>
      </p:grpSpPr>
      <p:cxnSp>
        <p:nvCxnSpPr>
          <p:cNvPr id="943" name="Google Shape;943;p93"/>
          <p:cNvCxnSpPr/>
          <p:nvPr/>
        </p:nvCxnSpPr>
        <p:spPr>
          <a:xfrm rot="10800000">
            <a:off x="1141162" y="121250"/>
            <a:ext cx="0" cy="4647300"/>
          </a:xfrm>
          <a:prstGeom prst="straightConnector1">
            <a:avLst/>
          </a:prstGeom>
          <a:noFill/>
          <a:ln cap="flat" cmpd="sng" w="9525">
            <a:solidFill>
              <a:schemeClr val="dk2"/>
            </a:solidFill>
            <a:prstDash val="solid"/>
            <a:round/>
            <a:headEnd len="med" w="med" type="none"/>
            <a:tailEnd len="med" w="med" type="none"/>
          </a:ln>
        </p:spPr>
      </p:cxnSp>
      <p:cxnSp>
        <p:nvCxnSpPr>
          <p:cNvPr id="944" name="Google Shape;944;p93"/>
          <p:cNvCxnSpPr/>
          <p:nvPr/>
        </p:nvCxnSpPr>
        <p:spPr>
          <a:xfrm>
            <a:off x="1124626" y="4752025"/>
            <a:ext cx="7227300" cy="0"/>
          </a:xfrm>
          <a:prstGeom prst="straightConnector1">
            <a:avLst/>
          </a:prstGeom>
          <a:noFill/>
          <a:ln cap="flat" cmpd="sng" w="9525">
            <a:solidFill>
              <a:schemeClr val="dk2"/>
            </a:solidFill>
            <a:prstDash val="solid"/>
            <a:round/>
            <a:headEnd len="med" w="med" type="none"/>
            <a:tailEnd len="med" w="med" type="none"/>
          </a:ln>
        </p:spPr>
      </p:cxnSp>
      <p:sp>
        <p:nvSpPr>
          <p:cNvPr id="945" name="Google Shape;945;p93"/>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93"/>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93"/>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93"/>
          <p:cNvSpPr txBox="1"/>
          <p:nvPr/>
        </p:nvSpPr>
        <p:spPr>
          <a:xfrm>
            <a:off x="2255737" y="47346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1</a:t>
            </a:r>
            <a:endParaRPr>
              <a:solidFill>
                <a:srgbClr val="666666"/>
              </a:solidFill>
              <a:latin typeface="Quattrocento Sans"/>
              <a:ea typeface="Quattrocento Sans"/>
              <a:cs typeface="Quattrocento Sans"/>
              <a:sym typeface="Quattrocento Sans"/>
            </a:endParaRPr>
          </a:p>
        </p:txBody>
      </p:sp>
      <p:sp>
        <p:nvSpPr>
          <p:cNvPr id="949" name="Google Shape;949;p93"/>
          <p:cNvSpPr txBox="1"/>
          <p:nvPr/>
        </p:nvSpPr>
        <p:spPr>
          <a:xfrm>
            <a:off x="4008337" y="479426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a:t>
            </a:r>
            <a:endParaRPr>
              <a:solidFill>
                <a:srgbClr val="666666"/>
              </a:solidFill>
              <a:latin typeface="Quattrocento Sans"/>
              <a:ea typeface="Quattrocento Sans"/>
              <a:cs typeface="Quattrocento Sans"/>
              <a:sym typeface="Quattrocento Sans"/>
            </a:endParaRPr>
          </a:p>
        </p:txBody>
      </p:sp>
      <p:sp>
        <p:nvSpPr>
          <p:cNvPr id="950" name="Google Shape;950;p93"/>
          <p:cNvSpPr txBox="1"/>
          <p:nvPr/>
        </p:nvSpPr>
        <p:spPr>
          <a:xfrm>
            <a:off x="5486287" y="478776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a:t>
            </a:r>
            <a:endParaRPr>
              <a:solidFill>
                <a:srgbClr val="666666"/>
              </a:solidFill>
              <a:latin typeface="Quattrocento Sans"/>
              <a:ea typeface="Quattrocento Sans"/>
              <a:cs typeface="Quattrocento Sans"/>
              <a:sym typeface="Quattrocento Sans"/>
            </a:endParaRPr>
          </a:p>
        </p:txBody>
      </p:sp>
      <p:sp>
        <p:nvSpPr>
          <p:cNvPr id="951" name="Google Shape;951;p93"/>
          <p:cNvSpPr txBox="1"/>
          <p:nvPr/>
        </p:nvSpPr>
        <p:spPr>
          <a:xfrm>
            <a:off x="7143687"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4</a:t>
            </a:r>
            <a:endParaRPr>
              <a:solidFill>
                <a:srgbClr val="666666"/>
              </a:solidFill>
              <a:latin typeface="Quattrocento Sans"/>
              <a:ea typeface="Quattrocento Sans"/>
              <a:cs typeface="Quattrocento Sans"/>
              <a:sym typeface="Quattrocento Sans"/>
            </a:endParaRPr>
          </a:p>
        </p:txBody>
      </p:sp>
      <p:sp>
        <p:nvSpPr>
          <p:cNvPr id="952" name="Google Shape;952;p93"/>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2010</a:t>
            </a:r>
            <a:endParaRPr>
              <a:solidFill>
                <a:srgbClr val="666666"/>
              </a:solidFill>
              <a:latin typeface="Quattrocento Sans"/>
              <a:ea typeface="Quattrocento Sans"/>
              <a:cs typeface="Quattrocento Sans"/>
              <a:sym typeface="Quattrocento Sans"/>
            </a:endParaRPr>
          </a:p>
        </p:txBody>
      </p:sp>
      <p:sp>
        <p:nvSpPr>
          <p:cNvPr id="953" name="Google Shape;953;p93"/>
          <p:cNvSpPr txBox="1"/>
          <p:nvPr/>
        </p:nvSpPr>
        <p:spPr>
          <a:xfrm>
            <a:off x="3355537" y="2826954"/>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3980</a:t>
            </a:r>
            <a:endParaRPr>
              <a:solidFill>
                <a:srgbClr val="666666"/>
              </a:solidFill>
              <a:latin typeface="Quattrocento Sans"/>
              <a:ea typeface="Quattrocento Sans"/>
              <a:cs typeface="Quattrocento Sans"/>
              <a:sym typeface="Quattrocento Sans"/>
            </a:endParaRPr>
          </a:p>
        </p:txBody>
      </p:sp>
      <p:sp>
        <p:nvSpPr>
          <p:cNvPr id="954" name="Google Shape;954;p93"/>
          <p:cNvSpPr txBox="1"/>
          <p:nvPr/>
        </p:nvSpPr>
        <p:spPr>
          <a:xfrm>
            <a:off x="47766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6020</a:t>
            </a:r>
            <a:endParaRPr>
              <a:solidFill>
                <a:srgbClr val="666666"/>
              </a:solidFill>
              <a:latin typeface="Quattrocento Sans"/>
              <a:ea typeface="Quattrocento Sans"/>
              <a:cs typeface="Quattrocento Sans"/>
              <a:sym typeface="Quattrocento Sans"/>
            </a:endParaRPr>
          </a:p>
        </p:txBody>
      </p:sp>
      <p:cxnSp>
        <p:nvCxnSpPr>
          <p:cNvPr id="955" name="Google Shape;955;p93"/>
          <p:cNvCxnSpPr/>
          <p:nvPr/>
        </p:nvCxnSpPr>
        <p:spPr>
          <a:xfrm flipH="1" rot="10800000">
            <a:off x="2013450" y="2127650"/>
            <a:ext cx="6013800" cy="2620200"/>
          </a:xfrm>
          <a:prstGeom prst="straightConnector1">
            <a:avLst/>
          </a:prstGeom>
          <a:noFill/>
          <a:ln cap="flat" cmpd="sng" w="28575">
            <a:solidFill>
              <a:srgbClr val="4A86E8"/>
            </a:solidFill>
            <a:prstDash val="solid"/>
            <a:round/>
            <a:headEnd len="med" w="med" type="none"/>
            <a:tailEnd len="med" w="med" type="none"/>
          </a:ln>
        </p:spPr>
      </p:cxnSp>
      <p:cxnSp>
        <p:nvCxnSpPr>
          <p:cNvPr id="956" name="Google Shape;956;p93"/>
          <p:cNvCxnSpPr/>
          <p:nvPr/>
        </p:nvCxnSpPr>
        <p:spPr>
          <a:xfrm>
            <a:off x="2428842" y="3635027"/>
            <a:ext cx="0" cy="928200"/>
          </a:xfrm>
          <a:prstGeom prst="straightConnector1">
            <a:avLst/>
          </a:prstGeom>
          <a:noFill/>
          <a:ln cap="flat" cmpd="sng" w="9525">
            <a:solidFill>
              <a:schemeClr val="dk2"/>
            </a:solidFill>
            <a:prstDash val="solid"/>
            <a:round/>
            <a:headEnd len="med" w="med" type="none"/>
            <a:tailEnd len="med" w="med" type="none"/>
          </a:ln>
        </p:spPr>
      </p:cxnSp>
      <p:cxnSp>
        <p:nvCxnSpPr>
          <p:cNvPr id="957" name="Google Shape;957;p93"/>
          <p:cNvCxnSpPr/>
          <p:nvPr/>
        </p:nvCxnSpPr>
        <p:spPr>
          <a:xfrm>
            <a:off x="3967528" y="3003613"/>
            <a:ext cx="0" cy="847500"/>
          </a:xfrm>
          <a:prstGeom prst="straightConnector1">
            <a:avLst/>
          </a:prstGeom>
          <a:noFill/>
          <a:ln cap="flat" cmpd="sng" w="9525">
            <a:solidFill>
              <a:schemeClr val="dk2"/>
            </a:solidFill>
            <a:prstDash val="solid"/>
            <a:round/>
            <a:headEnd len="med" w="med" type="none"/>
            <a:tailEnd len="med" w="med" type="none"/>
          </a:ln>
        </p:spPr>
      </p:cxnSp>
      <p:cxnSp>
        <p:nvCxnSpPr>
          <p:cNvPr id="958" name="Google Shape;958;p93"/>
          <p:cNvCxnSpPr/>
          <p:nvPr/>
        </p:nvCxnSpPr>
        <p:spPr>
          <a:xfrm>
            <a:off x="5484475" y="1670400"/>
            <a:ext cx="0" cy="1547700"/>
          </a:xfrm>
          <a:prstGeom prst="straightConnector1">
            <a:avLst/>
          </a:prstGeom>
          <a:noFill/>
          <a:ln cap="flat" cmpd="sng" w="9525">
            <a:solidFill>
              <a:schemeClr val="dk2"/>
            </a:solidFill>
            <a:prstDash val="solid"/>
            <a:round/>
            <a:headEnd len="med" w="med" type="none"/>
            <a:tailEnd len="med" w="med" type="none"/>
          </a:ln>
        </p:spPr>
      </p:cxnSp>
      <p:sp>
        <p:nvSpPr>
          <p:cNvPr id="959" name="Google Shape;959;p93"/>
          <p:cNvSpPr/>
          <p:nvPr/>
        </p:nvSpPr>
        <p:spPr>
          <a:xfrm>
            <a:off x="2288825" y="3651605"/>
            <a:ext cx="76200" cy="928200"/>
          </a:xfrm>
          <a:prstGeom prst="leftBrace">
            <a:avLst>
              <a:gd fmla="val 70228"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93"/>
          <p:cNvSpPr/>
          <p:nvPr/>
        </p:nvSpPr>
        <p:spPr>
          <a:xfrm>
            <a:off x="5580300" y="1659750"/>
            <a:ext cx="148800" cy="1547700"/>
          </a:xfrm>
          <a:prstGeom prst="rightBrace">
            <a:avLst>
              <a:gd fmla="val 0" name="adj1"/>
              <a:gd fmla="val 50836"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93"/>
          <p:cNvSpPr/>
          <p:nvPr/>
        </p:nvSpPr>
        <p:spPr>
          <a:xfrm>
            <a:off x="4065500" y="2986025"/>
            <a:ext cx="148800" cy="847500"/>
          </a:xfrm>
          <a:prstGeom prst="rightBrace">
            <a:avLst>
              <a:gd fmla="val 8333"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93"/>
          <p:cNvSpPr txBox="1"/>
          <p:nvPr/>
        </p:nvSpPr>
        <p:spPr>
          <a:xfrm>
            <a:off x="8068100" y="2254700"/>
            <a:ext cx="1339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Initial Guess</a:t>
            </a:r>
            <a:endParaRPr>
              <a:solidFill>
                <a:srgbClr val="666666"/>
              </a:solidFill>
              <a:latin typeface="Quattrocento Sans"/>
              <a:ea typeface="Quattrocento Sans"/>
              <a:cs typeface="Quattrocento Sans"/>
              <a:sym typeface="Quattrocento Sans"/>
            </a:endParaRPr>
          </a:p>
        </p:txBody>
      </p:sp>
      <p:cxnSp>
        <p:nvCxnSpPr>
          <p:cNvPr id="963" name="Google Shape;963;p93"/>
          <p:cNvCxnSpPr/>
          <p:nvPr/>
        </p:nvCxnSpPr>
        <p:spPr>
          <a:xfrm flipH="1" rot="10800000">
            <a:off x="1987050" y="2039750"/>
            <a:ext cx="5970000" cy="2708100"/>
          </a:xfrm>
          <a:prstGeom prst="straightConnector1">
            <a:avLst/>
          </a:prstGeom>
          <a:noFill/>
          <a:ln cap="flat" cmpd="sng" w="28575">
            <a:solidFill>
              <a:srgbClr val="4A86E8"/>
            </a:solidFill>
            <a:prstDash val="dot"/>
            <a:round/>
            <a:headEnd len="med" w="med" type="none"/>
            <a:tailEnd len="med" w="med" type="none"/>
          </a:ln>
        </p:spPr>
      </p:cxnSp>
      <p:cxnSp>
        <p:nvCxnSpPr>
          <p:cNvPr id="964" name="Google Shape;964;p93"/>
          <p:cNvCxnSpPr/>
          <p:nvPr/>
        </p:nvCxnSpPr>
        <p:spPr>
          <a:xfrm rot="10800000">
            <a:off x="7798700" y="2277200"/>
            <a:ext cx="269400" cy="167700"/>
          </a:xfrm>
          <a:prstGeom prst="straightConnector1">
            <a:avLst/>
          </a:prstGeom>
          <a:noFill/>
          <a:ln cap="flat" cmpd="sng" w="9525">
            <a:solidFill>
              <a:schemeClr val="dk2"/>
            </a:solidFill>
            <a:prstDash val="solid"/>
            <a:round/>
            <a:headEnd len="med" w="med" type="none"/>
            <a:tailEnd len="med" w="med" type="triangle"/>
          </a:ln>
        </p:spPr>
      </p:cxnSp>
      <p:cxnSp>
        <p:nvCxnSpPr>
          <p:cNvPr id="965" name="Google Shape;965;p93"/>
          <p:cNvCxnSpPr/>
          <p:nvPr/>
        </p:nvCxnSpPr>
        <p:spPr>
          <a:xfrm rot="10800000">
            <a:off x="7842725" y="1969350"/>
            <a:ext cx="255000" cy="246300"/>
          </a:xfrm>
          <a:prstGeom prst="curvedConnector3">
            <a:avLst>
              <a:gd fmla="val -27578" name="adj1"/>
            </a:avLst>
          </a:prstGeom>
          <a:noFill/>
          <a:ln cap="flat" cmpd="sng" w="9525">
            <a:solidFill>
              <a:schemeClr val="dk2"/>
            </a:solidFill>
            <a:prstDash val="solid"/>
            <a:round/>
            <a:headEnd len="med" w="med" type="none"/>
            <a:tailEnd len="med" w="med" type="triangle"/>
          </a:ln>
        </p:spPr>
      </p:cxnSp>
      <p:sp>
        <p:nvSpPr>
          <p:cNvPr id="966" name="Google Shape;966;p93"/>
          <p:cNvSpPr txBox="1"/>
          <p:nvPr/>
        </p:nvSpPr>
        <p:spPr>
          <a:xfrm>
            <a:off x="7599025" y="1353400"/>
            <a:ext cx="1846800" cy="5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Try Increasing the slope a little bit</a:t>
            </a:r>
            <a:endParaRPr>
              <a:solidFill>
                <a:srgbClr val="666666"/>
              </a:solidFill>
              <a:latin typeface="Quattrocento Sans"/>
              <a:ea typeface="Quattrocento Sans"/>
              <a:cs typeface="Quattrocento Sans"/>
              <a:sym typeface="Quattrocento Sans"/>
            </a:endParaRPr>
          </a:p>
        </p:txBody>
      </p:sp>
      <p:cxnSp>
        <p:nvCxnSpPr>
          <p:cNvPr id="967" name="Google Shape;967;p93"/>
          <p:cNvCxnSpPr/>
          <p:nvPr/>
        </p:nvCxnSpPr>
        <p:spPr>
          <a:xfrm flipH="1" rot="10800000">
            <a:off x="2004650" y="1362950"/>
            <a:ext cx="5196300" cy="3384900"/>
          </a:xfrm>
          <a:prstGeom prst="straightConnector1">
            <a:avLst/>
          </a:prstGeom>
          <a:noFill/>
          <a:ln cap="flat" cmpd="sng" w="28575">
            <a:solidFill>
              <a:srgbClr val="4A86E8"/>
            </a:solidFill>
            <a:prstDash val="dash"/>
            <a:round/>
            <a:headEnd len="med" w="med" type="none"/>
            <a:tailEnd len="med" w="med" type="none"/>
          </a:ln>
        </p:spPr>
      </p:cxnSp>
      <p:sp>
        <p:nvSpPr>
          <p:cNvPr id="968" name="Google Shape;968;p93"/>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Gradient Descent - guess next line!</a:t>
            </a:r>
            <a:endParaRPr sz="2300">
              <a:solidFill>
                <a:srgbClr val="666666"/>
              </a:solidFill>
              <a:latin typeface="Quattrocento Sans"/>
              <a:ea typeface="Quattrocento Sans"/>
              <a:cs typeface="Quattrocento Sans"/>
              <a:sym typeface="Quattrocento Sans"/>
            </a:endParaRPr>
          </a:p>
        </p:txBody>
      </p:sp>
      <p:sp>
        <p:nvSpPr>
          <p:cNvPr id="969" name="Google Shape;969;p93"/>
          <p:cNvSpPr txBox="1"/>
          <p:nvPr/>
        </p:nvSpPr>
        <p:spPr>
          <a:xfrm>
            <a:off x="7748650" y="721925"/>
            <a:ext cx="1339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Next line</a:t>
            </a:r>
            <a:endParaRPr>
              <a:solidFill>
                <a:srgbClr val="666666"/>
              </a:solidFill>
              <a:latin typeface="Quattrocento Sans"/>
              <a:ea typeface="Quattrocento Sans"/>
              <a:cs typeface="Quattrocento Sans"/>
              <a:sym typeface="Quattrocento Sans"/>
            </a:endParaRPr>
          </a:p>
        </p:txBody>
      </p:sp>
      <p:cxnSp>
        <p:nvCxnSpPr>
          <p:cNvPr id="970" name="Google Shape;970;p93"/>
          <p:cNvCxnSpPr>
            <a:stCxn id="969" idx="1"/>
          </p:cNvCxnSpPr>
          <p:nvPr/>
        </p:nvCxnSpPr>
        <p:spPr>
          <a:xfrm flipH="1">
            <a:off x="7188250" y="912125"/>
            <a:ext cx="560400" cy="421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4" name="Shape 974"/>
        <p:cNvGrpSpPr/>
        <p:nvPr/>
      </p:nvGrpSpPr>
      <p:grpSpPr>
        <a:xfrm>
          <a:off x="0" y="0"/>
          <a:ext cx="0" cy="0"/>
          <a:chOff x="0" y="0"/>
          <a:chExt cx="0" cy="0"/>
        </a:xfrm>
      </p:grpSpPr>
      <p:sp>
        <p:nvSpPr>
          <p:cNvPr id="975" name="Google Shape;975;p94"/>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Gradient Descent</a:t>
            </a:r>
            <a:endParaRPr sz="2300">
              <a:solidFill>
                <a:srgbClr val="666666"/>
              </a:solidFill>
              <a:latin typeface="Quattrocento Sans"/>
              <a:ea typeface="Quattrocento Sans"/>
              <a:cs typeface="Quattrocento Sans"/>
              <a:sym typeface="Quattrocento Sans"/>
            </a:endParaRPr>
          </a:p>
        </p:txBody>
      </p:sp>
      <p:sp>
        <p:nvSpPr>
          <p:cNvPr id="976" name="Google Shape;976;p94"/>
          <p:cNvSpPr txBox="1"/>
          <p:nvPr/>
        </p:nvSpPr>
        <p:spPr>
          <a:xfrm>
            <a:off x="169275" y="469550"/>
            <a:ext cx="8517600" cy="53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666666"/>
                </a:solidFill>
                <a:latin typeface="Quattrocento Sans"/>
                <a:ea typeface="Quattrocento Sans"/>
                <a:cs typeface="Quattrocento Sans"/>
                <a:sym typeface="Quattrocento Sans"/>
              </a:rPr>
              <a:t>Increase in slope</a:t>
            </a:r>
            <a:r>
              <a:rPr lang="en" sz="1700">
                <a:solidFill>
                  <a:srgbClr val="666666"/>
                </a:solidFill>
                <a:latin typeface="Quattrocento Sans"/>
                <a:ea typeface="Quattrocento Sans"/>
                <a:cs typeface="Quattrocento Sans"/>
                <a:sym typeface="Quattrocento Sans"/>
              </a:rPr>
              <a:t> is proportional to </a:t>
            </a:r>
            <a:r>
              <a:rPr b="1" lang="en" sz="1700">
                <a:solidFill>
                  <a:srgbClr val="666666"/>
                </a:solidFill>
                <a:latin typeface="Quattrocento Sans"/>
                <a:ea typeface="Quattrocento Sans"/>
                <a:cs typeface="Quattrocento Sans"/>
                <a:sym typeface="Quattrocento Sans"/>
              </a:rPr>
              <a:t>Rate of decrease of error w.r.t change in slope</a:t>
            </a:r>
            <a:endParaRPr b="1" sz="1700">
              <a:solidFill>
                <a:srgbClr val="666666"/>
              </a:solidFill>
              <a:latin typeface="Quattrocento Sans"/>
              <a:ea typeface="Quattrocento Sans"/>
              <a:cs typeface="Quattrocento Sans"/>
              <a:sym typeface="Quattrocento Sans"/>
            </a:endParaRPr>
          </a:p>
        </p:txBody>
      </p:sp>
      <p:cxnSp>
        <p:nvCxnSpPr>
          <p:cNvPr id="977" name="Google Shape;977;p94"/>
          <p:cNvCxnSpPr/>
          <p:nvPr/>
        </p:nvCxnSpPr>
        <p:spPr>
          <a:xfrm rot="10800000">
            <a:off x="1723970" y="1115062"/>
            <a:ext cx="0" cy="3462300"/>
          </a:xfrm>
          <a:prstGeom prst="straightConnector1">
            <a:avLst/>
          </a:prstGeom>
          <a:noFill/>
          <a:ln cap="flat" cmpd="sng" w="9525">
            <a:solidFill>
              <a:schemeClr val="dk2"/>
            </a:solidFill>
            <a:prstDash val="solid"/>
            <a:round/>
            <a:headEnd len="med" w="med" type="none"/>
            <a:tailEnd len="med" w="med" type="none"/>
          </a:ln>
        </p:spPr>
      </p:cxnSp>
      <p:cxnSp>
        <p:nvCxnSpPr>
          <p:cNvPr id="978" name="Google Shape;978;p94"/>
          <p:cNvCxnSpPr/>
          <p:nvPr/>
        </p:nvCxnSpPr>
        <p:spPr>
          <a:xfrm>
            <a:off x="1711650" y="4565051"/>
            <a:ext cx="5384700" cy="0"/>
          </a:xfrm>
          <a:prstGeom prst="straightConnector1">
            <a:avLst/>
          </a:prstGeom>
          <a:noFill/>
          <a:ln cap="flat" cmpd="sng" w="9525">
            <a:solidFill>
              <a:schemeClr val="dk2"/>
            </a:solidFill>
            <a:prstDash val="solid"/>
            <a:round/>
            <a:headEnd len="med" w="med" type="none"/>
            <a:tailEnd len="med" w="med" type="none"/>
          </a:ln>
        </p:spPr>
      </p:cxnSp>
      <p:sp>
        <p:nvSpPr>
          <p:cNvPr id="979" name="Google Shape;979;p94"/>
          <p:cNvSpPr/>
          <p:nvPr/>
        </p:nvSpPr>
        <p:spPr>
          <a:xfrm>
            <a:off x="2626564" y="3620650"/>
            <a:ext cx="111000" cy="11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94"/>
          <p:cNvSpPr/>
          <p:nvPr/>
        </p:nvSpPr>
        <p:spPr>
          <a:xfrm>
            <a:off x="3776508" y="3217090"/>
            <a:ext cx="111000" cy="11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94"/>
          <p:cNvSpPr/>
          <p:nvPr/>
        </p:nvSpPr>
        <p:spPr>
          <a:xfrm>
            <a:off x="4904455" y="2176724"/>
            <a:ext cx="111000" cy="11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94"/>
          <p:cNvSpPr txBox="1"/>
          <p:nvPr/>
        </p:nvSpPr>
        <p:spPr>
          <a:xfrm>
            <a:off x="2554366"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1</a:t>
            </a:r>
            <a:endParaRPr>
              <a:solidFill>
                <a:srgbClr val="666666"/>
              </a:solidFill>
              <a:latin typeface="Quattrocento Sans"/>
              <a:ea typeface="Quattrocento Sans"/>
              <a:cs typeface="Quattrocento Sans"/>
              <a:sym typeface="Quattrocento Sans"/>
            </a:endParaRPr>
          </a:p>
        </p:txBody>
      </p:sp>
      <p:sp>
        <p:nvSpPr>
          <p:cNvPr id="983" name="Google Shape;983;p94"/>
          <p:cNvSpPr txBox="1"/>
          <p:nvPr/>
        </p:nvSpPr>
        <p:spPr>
          <a:xfrm>
            <a:off x="3860113"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a:t>
            </a:r>
            <a:endParaRPr>
              <a:solidFill>
                <a:srgbClr val="666666"/>
              </a:solidFill>
              <a:latin typeface="Quattrocento Sans"/>
              <a:ea typeface="Quattrocento Sans"/>
              <a:cs typeface="Quattrocento Sans"/>
              <a:sym typeface="Quattrocento Sans"/>
            </a:endParaRPr>
          </a:p>
        </p:txBody>
      </p:sp>
      <p:sp>
        <p:nvSpPr>
          <p:cNvPr id="984" name="Google Shape;984;p94"/>
          <p:cNvSpPr txBox="1"/>
          <p:nvPr/>
        </p:nvSpPr>
        <p:spPr>
          <a:xfrm>
            <a:off x="4961235"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a:t>
            </a:r>
            <a:endParaRPr>
              <a:solidFill>
                <a:srgbClr val="666666"/>
              </a:solidFill>
              <a:latin typeface="Quattrocento Sans"/>
              <a:ea typeface="Quattrocento Sans"/>
              <a:cs typeface="Quattrocento Sans"/>
              <a:sym typeface="Quattrocento Sans"/>
            </a:endParaRPr>
          </a:p>
        </p:txBody>
      </p:sp>
      <p:sp>
        <p:nvSpPr>
          <p:cNvPr id="985" name="Google Shape;985;p94"/>
          <p:cNvSpPr txBox="1"/>
          <p:nvPr/>
        </p:nvSpPr>
        <p:spPr>
          <a:xfrm>
            <a:off x="6196054"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4</a:t>
            </a:r>
            <a:endParaRPr>
              <a:solidFill>
                <a:srgbClr val="666666"/>
              </a:solidFill>
              <a:latin typeface="Quattrocento Sans"/>
              <a:ea typeface="Quattrocento Sans"/>
              <a:cs typeface="Quattrocento Sans"/>
              <a:sym typeface="Quattrocento Sans"/>
            </a:endParaRPr>
          </a:p>
        </p:txBody>
      </p:sp>
      <p:sp>
        <p:nvSpPr>
          <p:cNvPr id="986" name="Google Shape;986;p94"/>
          <p:cNvSpPr txBox="1"/>
          <p:nvPr/>
        </p:nvSpPr>
        <p:spPr>
          <a:xfrm>
            <a:off x="2016903" y="3529525"/>
            <a:ext cx="5868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2010</a:t>
            </a:r>
            <a:endParaRPr>
              <a:solidFill>
                <a:srgbClr val="666666"/>
              </a:solidFill>
              <a:latin typeface="Quattrocento Sans"/>
              <a:ea typeface="Quattrocento Sans"/>
              <a:cs typeface="Quattrocento Sans"/>
              <a:sym typeface="Quattrocento Sans"/>
            </a:endParaRPr>
          </a:p>
        </p:txBody>
      </p:sp>
      <p:sp>
        <p:nvSpPr>
          <p:cNvPr id="987" name="Google Shape;987;p94"/>
          <p:cNvSpPr txBox="1"/>
          <p:nvPr/>
        </p:nvSpPr>
        <p:spPr>
          <a:xfrm>
            <a:off x="3294674" y="3054600"/>
            <a:ext cx="5460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3980</a:t>
            </a:r>
            <a:endParaRPr>
              <a:solidFill>
                <a:srgbClr val="666666"/>
              </a:solidFill>
              <a:latin typeface="Quattrocento Sans"/>
              <a:ea typeface="Quattrocento Sans"/>
              <a:cs typeface="Quattrocento Sans"/>
              <a:sym typeface="Quattrocento Sans"/>
            </a:endParaRPr>
          </a:p>
        </p:txBody>
      </p:sp>
      <p:sp>
        <p:nvSpPr>
          <p:cNvPr id="988" name="Google Shape;988;p94"/>
          <p:cNvSpPr txBox="1"/>
          <p:nvPr/>
        </p:nvSpPr>
        <p:spPr>
          <a:xfrm>
            <a:off x="4418727" y="2014250"/>
            <a:ext cx="5460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6020</a:t>
            </a:r>
            <a:endParaRPr>
              <a:solidFill>
                <a:srgbClr val="666666"/>
              </a:solidFill>
              <a:latin typeface="Quattrocento Sans"/>
              <a:ea typeface="Quattrocento Sans"/>
              <a:cs typeface="Quattrocento Sans"/>
              <a:sym typeface="Quattrocento Sans"/>
            </a:endParaRPr>
          </a:p>
        </p:txBody>
      </p:sp>
      <p:cxnSp>
        <p:nvCxnSpPr>
          <p:cNvPr id="989" name="Google Shape;989;p94"/>
          <p:cNvCxnSpPr/>
          <p:nvPr/>
        </p:nvCxnSpPr>
        <p:spPr>
          <a:xfrm flipH="1" rot="10800000">
            <a:off x="2373854" y="2609840"/>
            <a:ext cx="4480500" cy="1952100"/>
          </a:xfrm>
          <a:prstGeom prst="straightConnector1">
            <a:avLst/>
          </a:prstGeom>
          <a:noFill/>
          <a:ln cap="flat" cmpd="sng" w="28575">
            <a:solidFill>
              <a:srgbClr val="4A86E8"/>
            </a:solidFill>
            <a:prstDash val="solid"/>
            <a:round/>
            <a:headEnd len="med" w="med" type="none"/>
            <a:tailEnd len="med" w="med" type="none"/>
          </a:ln>
        </p:spPr>
      </p:cxnSp>
      <p:cxnSp>
        <p:nvCxnSpPr>
          <p:cNvPr id="990" name="Google Shape;990;p94"/>
          <p:cNvCxnSpPr/>
          <p:nvPr/>
        </p:nvCxnSpPr>
        <p:spPr>
          <a:xfrm>
            <a:off x="2683336" y="3732852"/>
            <a:ext cx="0" cy="691500"/>
          </a:xfrm>
          <a:prstGeom prst="straightConnector1">
            <a:avLst/>
          </a:prstGeom>
          <a:noFill/>
          <a:ln cap="flat" cmpd="sng" w="9525">
            <a:solidFill>
              <a:schemeClr val="dk2"/>
            </a:solidFill>
            <a:prstDash val="solid"/>
            <a:round/>
            <a:headEnd len="med" w="med" type="none"/>
            <a:tailEnd len="med" w="med" type="none"/>
          </a:ln>
        </p:spPr>
      </p:cxnSp>
      <p:cxnSp>
        <p:nvCxnSpPr>
          <p:cNvPr id="991" name="Google Shape;991;p94"/>
          <p:cNvCxnSpPr/>
          <p:nvPr/>
        </p:nvCxnSpPr>
        <p:spPr>
          <a:xfrm>
            <a:off x="3829709" y="3262429"/>
            <a:ext cx="0" cy="631500"/>
          </a:xfrm>
          <a:prstGeom prst="straightConnector1">
            <a:avLst/>
          </a:prstGeom>
          <a:noFill/>
          <a:ln cap="flat" cmpd="sng" w="9525">
            <a:solidFill>
              <a:schemeClr val="dk2"/>
            </a:solidFill>
            <a:prstDash val="solid"/>
            <a:round/>
            <a:headEnd len="med" w="med" type="none"/>
            <a:tailEnd len="med" w="med" type="none"/>
          </a:ln>
        </p:spPr>
      </p:cxnSp>
      <p:cxnSp>
        <p:nvCxnSpPr>
          <p:cNvPr id="992" name="Google Shape;992;p94"/>
          <p:cNvCxnSpPr/>
          <p:nvPr/>
        </p:nvCxnSpPr>
        <p:spPr>
          <a:xfrm>
            <a:off x="4959885" y="2269143"/>
            <a:ext cx="0" cy="1153200"/>
          </a:xfrm>
          <a:prstGeom prst="straightConnector1">
            <a:avLst/>
          </a:prstGeom>
          <a:noFill/>
          <a:ln cap="flat" cmpd="sng" w="9525">
            <a:solidFill>
              <a:schemeClr val="dk2"/>
            </a:solidFill>
            <a:prstDash val="solid"/>
            <a:round/>
            <a:headEnd len="med" w="med" type="none"/>
            <a:tailEnd len="med" w="med" type="none"/>
          </a:ln>
        </p:spPr>
      </p:cxnSp>
      <p:sp>
        <p:nvSpPr>
          <p:cNvPr id="993" name="Google Shape;993;p94"/>
          <p:cNvSpPr/>
          <p:nvPr/>
        </p:nvSpPr>
        <p:spPr>
          <a:xfrm>
            <a:off x="2579018" y="3745203"/>
            <a:ext cx="56700" cy="691500"/>
          </a:xfrm>
          <a:prstGeom prst="leftBrace">
            <a:avLst>
              <a:gd fmla="val 70228"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94"/>
          <p:cNvSpPr/>
          <p:nvPr/>
        </p:nvSpPr>
        <p:spPr>
          <a:xfrm>
            <a:off x="5031278" y="2261209"/>
            <a:ext cx="111000" cy="1153200"/>
          </a:xfrm>
          <a:prstGeom prst="rightBrace">
            <a:avLst>
              <a:gd fmla="val 0" name="adj1"/>
              <a:gd fmla="val 50836"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94"/>
          <p:cNvSpPr/>
          <p:nvPr/>
        </p:nvSpPr>
        <p:spPr>
          <a:xfrm>
            <a:off x="3902701" y="3249325"/>
            <a:ext cx="111000" cy="631500"/>
          </a:xfrm>
          <a:prstGeom prst="rightBrace">
            <a:avLst>
              <a:gd fmla="val 8333"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94"/>
          <p:cNvSpPr txBox="1"/>
          <p:nvPr/>
        </p:nvSpPr>
        <p:spPr>
          <a:xfrm>
            <a:off x="6884773" y="2704465"/>
            <a:ext cx="9981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Initial Guess</a:t>
            </a:r>
            <a:endParaRPr>
              <a:solidFill>
                <a:srgbClr val="666666"/>
              </a:solidFill>
              <a:latin typeface="Quattrocento Sans"/>
              <a:ea typeface="Quattrocento Sans"/>
              <a:cs typeface="Quattrocento Sans"/>
              <a:sym typeface="Quattrocento Sans"/>
            </a:endParaRPr>
          </a:p>
        </p:txBody>
      </p:sp>
      <p:cxnSp>
        <p:nvCxnSpPr>
          <p:cNvPr id="997" name="Google Shape;997;p94"/>
          <p:cNvCxnSpPr/>
          <p:nvPr/>
        </p:nvCxnSpPr>
        <p:spPr>
          <a:xfrm flipH="1" rot="10800000">
            <a:off x="2354185" y="2544440"/>
            <a:ext cx="4447800" cy="2017500"/>
          </a:xfrm>
          <a:prstGeom prst="straightConnector1">
            <a:avLst/>
          </a:prstGeom>
          <a:noFill/>
          <a:ln cap="flat" cmpd="sng" w="28575">
            <a:solidFill>
              <a:srgbClr val="4A86E8"/>
            </a:solidFill>
            <a:prstDash val="dot"/>
            <a:round/>
            <a:headEnd len="med" w="med" type="none"/>
            <a:tailEnd len="med" w="med" type="none"/>
          </a:ln>
        </p:spPr>
      </p:cxnSp>
      <p:cxnSp>
        <p:nvCxnSpPr>
          <p:cNvPr id="998" name="Google Shape;998;p94"/>
          <p:cNvCxnSpPr/>
          <p:nvPr/>
        </p:nvCxnSpPr>
        <p:spPr>
          <a:xfrm rot="10800000">
            <a:off x="6684073" y="2721370"/>
            <a:ext cx="200700" cy="124800"/>
          </a:xfrm>
          <a:prstGeom prst="straightConnector1">
            <a:avLst/>
          </a:prstGeom>
          <a:noFill/>
          <a:ln cap="flat" cmpd="sng" w="9525">
            <a:solidFill>
              <a:schemeClr val="dk2"/>
            </a:solidFill>
            <a:prstDash val="solid"/>
            <a:round/>
            <a:headEnd len="med" w="med" type="none"/>
            <a:tailEnd len="med" w="med" type="triangle"/>
          </a:ln>
        </p:spPr>
      </p:cxnSp>
      <p:cxnSp>
        <p:nvCxnSpPr>
          <p:cNvPr id="999" name="Google Shape;999;p94"/>
          <p:cNvCxnSpPr/>
          <p:nvPr/>
        </p:nvCxnSpPr>
        <p:spPr>
          <a:xfrm rot="10800000">
            <a:off x="6716945" y="2491772"/>
            <a:ext cx="189900" cy="183600"/>
          </a:xfrm>
          <a:prstGeom prst="curvedConnector3">
            <a:avLst>
              <a:gd fmla="val -27578" name="adj1"/>
            </a:avLst>
          </a:prstGeom>
          <a:noFill/>
          <a:ln cap="flat" cmpd="sng" w="9525">
            <a:solidFill>
              <a:schemeClr val="dk2"/>
            </a:solidFill>
            <a:prstDash val="solid"/>
            <a:round/>
            <a:headEnd len="med" w="med" type="none"/>
            <a:tailEnd len="med" w="med" type="triangle"/>
          </a:ln>
        </p:spPr>
      </p:cxnSp>
      <p:sp>
        <p:nvSpPr>
          <p:cNvPr id="1000" name="Google Shape;1000;p94"/>
          <p:cNvSpPr txBox="1"/>
          <p:nvPr/>
        </p:nvSpPr>
        <p:spPr>
          <a:xfrm>
            <a:off x="6159850" y="3398775"/>
            <a:ext cx="19020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Try Increasing the slope a little bit</a:t>
            </a:r>
            <a:endParaRPr>
              <a:solidFill>
                <a:srgbClr val="666666"/>
              </a:solidFill>
              <a:latin typeface="Quattrocento Sans"/>
              <a:ea typeface="Quattrocento Sans"/>
              <a:cs typeface="Quattrocento Sans"/>
              <a:sym typeface="Quattrocento Sans"/>
            </a:endParaRPr>
          </a:p>
        </p:txBody>
      </p:sp>
      <p:cxnSp>
        <p:nvCxnSpPr>
          <p:cNvPr id="1001" name="Google Shape;1001;p94"/>
          <p:cNvCxnSpPr/>
          <p:nvPr/>
        </p:nvCxnSpPr>
        <p:spPr>
          <a:xfrm flipH="1" rot="10800000">
            <a:off x="2367298" y="2040140"/>
            <a:ext cx="3871500" cy="2521800"/>
          </a:xfrm>
          <a:prstGeom prst="straightConnector1">
            <a:avLst/>
          </a:prstGeom>
          <a:noFill/>
          <a:ln cap="flat" cmpd="sng" w="28575">
            <a:solidFill>
              <a:srgbClr val="4A86E8"/>
            </a:solidFill>
            <a:prstDash val="dash"/>
            <a:round/>
            <a:headEnd len="med" w="med" type="none"/>
            <a:tailEnd len="med" w="med" type="none"/>
          </a:ln>
        </p:spPr>
      </p:cxnSp>
      <p:sp>
        <p:nvSpPr>
          <p:cNvPr id="1002" name="Google Shape;1002;p94"/>
          <p:cNvSpPr txBox="1"/>
          <p:nvPr/>
        </p:nvSpPr>
        <p:spPr>
          <a:xfrm>
            <a:off x="6519772" y="1032262"/>
            <a:ext cx="9981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Next line</a:t>
            </a:r>
            <a:endParaRPr>
              <a:solidFill>
                <a:srgbClr val="666666"/>
              </a:solidFill>
              <a:latin typeface="Quattrocento Sans"/>
              <a:ea typeface="Quattrocento Sans"/>
              <a:cs typeface="Quattrocento Sans"/>
              <a:sym typeface="Quattrocento Sans"/>
            </a:endParaRPr>
          </a:p>
        </p:txBody>
      </p:sp>
      <p:cxnSp>
        <p:nvCxnSpPr>
          <p:cNvPr id="1003" name="Google Shape;1003;p94"/>
          <p:cNvCxnSpPr/>
          <p:nvPr/>
        </p:nvCxnSpPr>
        <p:spPr>
          <a:xfrm flipH="1">
            <a:off x="6097272" y="1315762"/>
            <a:ext cx="586800" cy="728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7" name="Shape 1007"/>
        <p:cNvGrpSpPr/>
        <p:nvPr/>
      </p:nvGrpSpPr>
      <p:grpSpPr>
        <a:xfrm>
          <a:off x="0" y="0"/>
          <a:ext cx="0" cy="0"/>
          <a:chOff x="0" y="0"/>
          <a:chExt cx="0" cy="0"/>
        </a:xfrm>
      </p:grpSpPr>
      <p:sp>
        <p:nvSpPr>
          <p:cNvPr id="1008" name="Google Shape;1008;p95"/>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Gradient Descent</a:t>
            </a:r>
            <a:endParaRPr sz="2300">
              <a:solidFill>
                <a:srgbClr val="666666"/>
              </a:solidFill>
              <a:latin typeface="Quattrocento Sans"/>
              <a:ea typeface="Quattrocento Sans"/>
              <a:cs typeface="Quattrocento Sans"/>
              <a:sym typeface="Quattrocento Sans"/>
            </a:endParaRPr>
          </a:p>
        </p:txBody>
      </p:sp>
      <p:sp>
        <p:nvSpPr>
          <p:cNvPr id="1009" name="Google Shape;1009;p95"/>
          <p:cNvSpPr txBox="1"/>
          <p:nvPr/>
        </p:nvSpPr>
        <p:spPr>
          <a:xfrm>
            <a:off x="169275" y="469550"/>
            <a:ext cx="85176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666666"/>
                </a:solidFill>
                <a:latin typeface="Quattrocento Sans"/>
                <a:ea typeface="Quattrocento Sans"/>
                <a:cs typeface="Quattrocento Sans"/>
                <a:sym typeface="Quattrocento Sans"/>
              </a:rPr>
              <a:t>Increase in slope</a:t>
            </a:r>
            <a:r>
              <a:rPr lang="en" sz="1700">
                <a:solidFill>
                  <a:srgbClr val="666666"/>
                </a:solidFill>
                <a:latin typeface="Quattrocento Sans"/>
                <a:ea typeface="Quattrocento Sans"/>
                <a:cs typeface="Quattrocento Sans"/>
                <a:sym typeface="Quattrocento Sans"/>
              </a:rPr>
              <a:t> = learning rate * </a:t>
            </a:r>
            <a:r>
              <a:rPr b="1" lang="en" sz="1700">
                <a:solidFill>
                  <a:srgbClr val="666666"/>
                </a:solidFill>
                <a:latin typeface="Quattrocento Sans"/>
                <a:ea typeface="Quattrocento Sans"/>
                <a:cs typeface="Quattrocento Sans"/>
                <a:sym typeface="Quattrocento Sans"/>
              </a:rPr>
              <a:t>Rate of decrease of error wrt change in slope</a:t>
            </a:r>
            <a:endParaRPr b="1" sz="1700">
              <a:solidFill>
                <a:srgbClr val="666666"/>
              </a:solidFill>
              <a:latin typeface="Quattrocento Sans"/>
              <a:ea typeface="Quattrocento Sans"/>
              <a:cs typeface="Quattrocento Sans"/>
              <a:sym typeface="Quattrocento Sans"/>
            </a:endParaRPr>
          </a:p>
        </p:txBody>
      </p:sp>
      <p:cxnSp>
        <p:nvCxnSpPr>
          <p:cNvPr id="1010" name="Google Shape;1010;p95"/>
          <p:cNvCxnSpPr>
            <a:stCxn id="1011" idx="0"/>
          </p:cNvCxnSpPr>
          <p:nvPr/>
        </p:nvCxnSpPr>
        <p:spPr>
          <a:xfrm rot="10800000">
            <a:off x="2497525" y="799425"/>
            <a:ext cx="199500" cy="461100"/>
          </a:xfrm>
          <a:prstGeom prst="straightConnector1">
            <a:avLst/>
          </a:prstGeom>
          <a:noFill/>
          <a:ln cap="flat" cmpd="sng" w="19050">
            <a:solidFill>
              <a:schemeClr val="dk2"/>
            </a:solidFill>
            <a:prstDash val="solid"/>
            <a:round/>
            <a:headEnd len="med" w="med" type="none"/>
            <a:tailEnd len="med" w="med" type="triangle"/>
          </a:ln>
        </p:spPr>
      </p:cxnSp>
      <p:sp>
        <p:nvSpPr>
          <p:cNvPr id="1011" name="Google Shape;1011;p95"/>
          <p:cNvSpPr txBox="1"/>
          <p:nvPr/>
        </p:nvSpPr>
        <p:spPr>
          <a:xfrm>
            <a:off x="1909975" y="1260525"/>
            <a:ext cx="15741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Some constant.</a:t>
            </a:r>
            <a:endParaRPr>
              <a:solidFill>
                <a:srgbClr val="666666"/>
              </a:solidFill>
              <a:latin typeface="Quattrocento Sans"/>
              <a:ea typeface="Quattrocento Sans"/>
              <a:cs typeface="Quattrocento Sans"/>
              <a:sym typeface="Quattrocento Sans"/>
            </a:endParaRPr>
          </a:p>
        </p:txBody>
      </p:sp>
      <p:cxnSp>
        <p:nvCxnSpPr>
          <p:cNvPr id="1012" name="Google Shape;1012;p95"/>
          <p:cNvCxnSpPr/>
          <p:nvPr/>
        </p:nvCxnSpPr>
        <p:spPr>
          <a:xfrm rot="10800000">
            <a:off x="1723970" y="1115062"/>
            <a:ext cx="0" cy="3462300"/>
          </a:xfrm>
          <a:prstGeom prst="straightConnector1">
            <a:avLst/>
          </a:prstGeom>
          <a:noFill/>
          <a:ln cap="flat" cmpd="sng" w="9525">
            <a:solidFill>
              <a:schemeClr val="dk2"/>
            </a:solidFill>
            <a:prstDash val="solid"/>
            <a:round/>
            <a:headEnd len="med" w="med" type="none"/>
            <a:tailEnd len="med" w="med" type="none"/>
          </a:ln>
        </p:spPr>
      </p:cxnSp>
      <p:cxnSp>
        <p:nvCxnSpPr>
          <p:cNvPr id="1013" name="Google Shape;1013;p95"/>
          <p:cNvCxnSpPr/>
          <p:nvPr/>
        </p:nvCxnSpPr>
        <p:spPr>
          <a:xfrm>
            <a:off x="1711650" y="4565051"/>
            <a:ext cx="5384700" cy="0"/>
          </a:xfrm>
          <a:prstGeom prst="straightConnector1">
            <a:avLst/>
          </a:prstGeom>
          <a:noFill/>
          <a:ln cap="flat" cmpd="sng" w="9525">
            <a:solidFill>
              <a:schemeClr val="dk2"/>
            </a:solidFill>
            <a:prstDash val="solid"/>
            <a:round/>
            <a:headEnd len="med" w="med" type="none"/>
            <a:tailEnd len="med" w="med" type="none"/>
          </a:ln>
        </p:spPr>
      </p:cxnSp>
      <p:sp>
        <p:nvSpPr>
          <p:cNvPr id="1014" name="Google Shape;1014;p95"/>
          <p:cNvSpPr/>
          <p:nvPr/>
        </p:nvSpPr>
        <p:spPr>
          <a:xfrm>
            <a:off x="2626564" y="3620650"/>
            <a:ext cx="111000" cy="11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5"/>
          <p:cNvSpPr/>
          <p:nvPr/>
        </p:nvSpPr>
        <p:spPr>
          <a:xfrm>
            <a:off x="3776508" y="3217090"/>
            <a:ext cx="111000" cy="11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95"/>
          <p:cNvSpPr/>
          <p:nvPr/>
        </p:nvSpPr>
        <p:spPr>
          <a:xfrm>
            <a:off x="4904455" y="2176724"/>
            <a:ext cx="111000" cy="11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95"/>
          <p:cNvSpPr txBox="1"/>
          <p:nvPr/>
        </p:nvSpPr>
        <p:spPr>
          <a:xfrm>
            <a:off x="2554366"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1</a:t>
            </a:r>
            <a:endParaRPr>
              <a:solidFill>
                <a:srgbClr val="666666"/>
              </a:solidFill>
              <a:latin typeface="Quattrocento Sans"/>
              <a:ea typeface="Quattrocento Sans"/>
              <a:cs typeface="Quattrocento Sans"/>
              <a:sym typeface="Quattrocento Sans"/>
            </a:endParaRPr>
          </a:p>
        </p:txBody>
      </p:sp>
      <p:sp>
        <p:nvSpPr>
          <p:cNvPr id="1018" name="Google Shape;1018;p95"/>
          <p:cNvSpPr txBox="1"/>
          <p:nvPr/>
        </p:nvSpPr>
        <p:spPr>
          <a:xfrm>
            <a:off x="3860113"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a:t>
            </a:r>
            <a:endParaRPr>
              <a:solidFill>
                <a:srgbClr val="666666"/>
              </a:solidFill>
              <a:latin typeface="Quattrocento Sans"/>
              <a:ea typeface="Quattrocento Sans"/>
              <a:cs typeface="Quattrocento Sans"/>
              <a:sym typeface="Quattrocento Sans"/>
            </a:endParaRPr>
          </a:p>
        </p:txBody>
      </p:sp>
      <p:sp>
        <p:nvSpPr>
          <p:cNvPr id="1019" name="Google Shape;1019;p95"/>
          <p:cNvSpPr txBox="1"/>
          <p:nvPr/>
        </p:nvSpPr>
        <p:spPr>
          <a:xfrm>
            <a:off x="4961235"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a:t>
            </a:r>
            <a:endParaRPr>
              <a:solidFill>
                <a:srgbClr val="666666"/>
              </a:solidFill>
              <a:latin typeface="Quattrocento Sans"/>
              <a:ea typeface="Quattrocento Sans"/>
              <a:cs typeface="Quattrocento Sans"/>
              <a:sym typeface="Quattrocento Sans"/>
            </a:endParaRPr>
          </a:p>
        </p:txBody>
      </p:sp>
      <p:sp>
        <p:nvSpPr>
          <p:cNvPr id="1020" name="Google Shape;1020;p95"/>
          <p:cNvSpPr txBox="1"/>
          <p:nvPr/>
        </p:nvSpPr>
        <p:spPr>
          <a:xfrm>
            <a:off x="6196054"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4</a:t>
            </a:r>
            <a:endParaRPr>
              <a:solidFill>
                <a:srgbClr val="666666"/>
              </a:solidFill>
              <a:latin typeface="Quattrocento Sans"/>
              <a:ea typeface="Quattrocento Sans"/>
              <a:cs typeface="Quattrocento Sans"/>
              <a:sym typeface="Quattrocento Sans"/>
            </a:endParaRPr>
          </a:p>
        </p:txBody>
      </p:sp>
      <p:sp>
        <p:nvSpPr>
          <p:cNvPr id="1021" name="Google Shape;1021;p95"/>
          <p:cNvSpPr txBox="1"/>
          <p:nvPr/>
        </p:nvSpPr>
        <p:spPr>
          <a:xfrm>
            <a:off x="2016903" y="3529525"/>
            <a:ext cx="5868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2010</a:t>
            </a:r>
            <a:endParaRPr>
              <a:solidFill>
                <a:srgbClr val="666666"/>
              </a:solidFill>
              <a:latin typeface="Quattrocento Sans"/>
              <a:ea typeface="Quattrocento Sans"/>
              <a:cs typeface="Quattrocento Sans"/>
              <a:sym typeface="Quattrocento Sans"/>
            </a:endParaRPr>
          </a:p>
        </p:txBody>
      </p:sp>
      <p:sp>
        <p:nvSpPr>
          <p:cNvPr id="1022" name="Google Shape;1022;p95"/>
          <p:cNvSpPr txBox="1"/>
          <p:nvPr/>
        </p:nvSpPr>
        <p:spPr>
          <a:xfrm>
            <a:off x="3294674" y="3054600"/>
            <a:ext cx="5460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3980</a:t>
            </a:r>
            <a:endParaRPr>
              <a:solidFill>
                <a:srgbClr val="666666"/>
              </a:solidFill>
              <a:latin typeface="Quattrocento Sans"/>
              <a:ea typeface="Quattrocento Sans"/>
              <a:cs typeface="Quattrocento Sans"/>
              <a:sym typeface="Quattrocento Sans"/>
            </a:endParaRPr>
          </a:p>
        </p:txBody>
      </p:sp>
      <p:sp>
        <p:nvSpPr>
          <p:cNvPr id="1023" name="Google Shape;1023;p95"/>
          <p:cNvSpPr txBox="1"/>
          <p:nvPr/>
        </p:nvSpPr>
        <p:spPr>
          <a:xfrm>
            <a:off x="4418727" y="2014250"/>
            <a:ext cx="5460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6020</a:t>
            </a:r>
            <a:endParaRPr>
              <a:solidFill>
                <a:srgbClr val="666666"/>
              </a:solidFill>
              <a:latin typeface="Quattrocento Sans"/>
              <a:ea typeface="Quattrocento Sans"/>
              <a:cs typeface="Quattrocento Sans"/>
              <a:sym typeface="Quattrocento Sans"/>
            </a:endParaRPr>
          </a:p>
        </p:txBody>
      </p:sp>
      <p:cxnSp>
        <p:nvCxnSpPr>
          <p:cNvPr id="1024" name="Google Shape;1024;p95"/>
          <p:cNvCxnSpPr/>
          <p:nvPr/>
        </p:nvCxnSpPr>
        <p:spPr>
          <a:xfrm flipH="1" rot="10800000">
            <a:off x="2373854" y="2609840"/>
            <a:ext cx="4480500" cy="1952100"/>
          </a:xfrm>
          <a:prstGeom prst="straightConnector1">
            <a:avLst/>
          </a:prstGeom>
          <a:noFill/>
          <a:ln cap="flat" cmpd="sng" w="28575">
            <a:solidFill>
              <a:srgbClr val="4A86E8"/>
            </a:solidFill>
            <a:prstDash val="solid"/>
            <a:round/>
            <a:headEnd len="med" w="med" type="none"/>
            <a:tailEnd len="med" w="med" type="none"/>
          </a:ln>
        </p:spPr>
      </p:cxnSp>
      <p:cxnSp>
        <p:nvCxnSpPr>
          <p:cNvPr id="1025" name="Google Shape;1025;p95"/>
          <p:cNvCxnSpPr/>
          <p:nvPr/>
        </p:nvCxnSpPr>
        <p:spPr>
          <a:xfrm>
            <a:off x="2683336" y="3732852"/>
            <a:ext cx="0" cy="6915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95"/>
          <p:cNvCxnSpPr/>
          <p:nvPr/>
        </p:nvCxnSpPr>
        <p:spPr>
          <a:xfrm>
            <a:off x="3829709" y="3262429"/>
            <a:ext cx="0" cy="631500"/>
          </a:xfrm>
          <a:prstGeom prst="straightConnector1">
            <a:avLst/>
          </a:prstGeom>
          <a:noFill/>
          <a:ln cap="flat" cmpd="sng" w="9525">
            <a:solidFill>
              <a:schemeClr val="dk2"/>
            </a:solidFill>
            <a:prstDash val="solid"/>
            <a:round/>
            <a:headEnd len="med" w="med" type="none"/>
            <a:tailEnd len="med" w="med" type="none"/>
          </a:ln>
        </p:spPr>
      </p:cxnSp>
      <p:cxnSp>
        <p:nvCxnSpPr>
          <p:cNvPr id="1027" name="Google Shape;1027;p95"/>
          <p:cNvCxnSpPr/>
          <p:nvPr/>
        </p:nvCxnSpPr>
        <p:spPr>
          <a:xfrm>
            <a:off x="4959885" y="2269143"/>
            <a:ext cx="0" cy="1153200"/>
          </a:xfrm>
          <a:prstGeom prst="straightConnector1">
            <a:avLst/>
          </a:prstGeom>
          <a:noFill/>
          <a:ln cap="flat" cmpd="sng" w="9525">
            <a:solidFill>
              <a:schemeClr val="dk2"/>
            </a:solidFill>
            <a:prstDash val="solid"/>
            <a:round/>
            <a:headEnd len="med" w="med" type="none"/>
            <a:tailEnd len="med" w="med" type="none"/>
          </a:ln>
        </p:spPr>
      </p:cxnSp>
      <p:sp>
        <p:nvSpPr>
          <p:cNvPr id="1028" name="Google Shape;1028;p95"/>
          <p:cNvSpPr/>
          <p:nvPr/>
        </p:nvSpPr>
        <p:spPr>
          <a:xfrm>
            <a:off x="2579018" y="3745203"/>
            <a:ext cx="56700" cy="691500"/>
          </a:xfrm>
          <a:prstGeom prst="leftBrace">
            <a:avLst>
              <a:gd fmla="val 70228"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95"/>
          <p:cNvSpPr/>
          <p:nvPr/>
        </p:nvSpPr>
        <p:spPr>
          <a:xfrm>
            <a:off x="5031278" y="2261209"/>
            <a:ext cx="111000" cy="1153200"/>
          </a:xfrm>
          <a:prstGeom prst="rightBrace">
            <a:avLst>
              <a:gd fmla="val 0" name="adj1"/>
              <a:gd fmla="val 50836"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95"/>
          <p:cNvSpPr/>
          <p:nvPr/>
        </p:nvSpPr>
        <p:spPr>
          <a:xfrm>
            <a:off x="3902701" y="3249325"/>
            <a:ext cx="111000" cy="631500"/>
          </a:xfrm>
          <a:prstGeom prst="rightBrace">
            <a:avLst>
              <a:gd fmla="val 8333"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95"/>
          <p:cNvSpPr txBox="1"/>
          <p:nvPr/>
        </p:nvSpPr>
        <p:spPr>
          <a:xfrm>
            <a:off x="6884773" y="2704465"/>
            <a:ext cx="9981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Initial Guess</a:t>
            </a:r>
            <a:endParaRPr>
              <a:solidFill>
                <a:srgbClr val="666666"/>
              </a:solidFill>
              <a:latin typeface="Quattrocento Sans"/>
              <a:ea typeface="Quattrocento Sans"/>
              <a:cs typeface="Quattrocento Sans"/>
              <a:sym typeface="Quattrocento Sans"/>
            </a:endParaRPr>
          </a:p>
        </p:txBody>
      </p:sp>
      <p:cxnSp>
        <p:nvCxnSpPr>
          <p:cNvPr id="1032" name="Google Shape;1032;p95"/>
          <p:cNvCxnSpPr/>
          <p:nvPr/>
        </p:nvCxnSpPr>
        <p:spPr>
          <a:xfrm flipH="1" rot="10800000">
            <a:off x="2354185" y="2544440"/>
            <a:ext cx="4447800" cy="2017500"/>
          </a:xfrm>
          <a:prstGeom prst="straightConnector1">
            <a:avLst/>
          </a:prstGeom>
          <a:noFill/>
          <a:ln cap="flat" cmpd="sng" w="28575">
            <a:solidFill>
              <a:srgbClr val="4A86E8"/>
            </a:solidFill>
            <a:prstDash val="dot"/>
            <a:round/>
            <a:headEnd len="med" w="med" type="none"/>
            <a:tailEnd len="med" w="med" type="none"/>
          </a:ln>
        </p:spPr>
      </p:cxnSp>
      <p:cxnSp>
        <p:nvCxnSpPr>
          <p:cNvPr id="1033" name="Google Shape;1033;p95"/>
          <p:cNvCxnSpPr/>
          <p:nvPr/>
        </p:nvCxnSpPr>
        <p:spPr>
          <a:xfrm rot="10800000">
            <a:off x="6684073" y="2721370"/>
            <a:ext cx="200700" cy="124800"/>
          </a:xfrm>
          <a:prstGeom prst="straightConnector1">
            <a:avLst/>
          </a:prstGeom>
          <a:noFill/>
          <a:ln cap="flat" cmpd="sng" w="9525">
            <a:solidFill>
              <a:schemeClr val="dk2"/>
            </a:solidFill>
            <a:prstDash val="solid"/>
            <a:round/>
            <a:headEnd len="med" w="med" type="none"/>
            <a:tailEnd len="med" w="med" type="triangle"/>
          </a:ln>
        </p:spPr>
      </p:cxnSp>
      <p:cxnSp>
        <p:nvCxnSpPr>
          <p:cNvPr id="1034" name="Google Shape;1034;p95"/>
          <p:cNvCxnSpPr/>
          <p:nvPr/>
        </p:nvCxnSpPr>
        <p:spPr>
          <a:xfrm rot="10800000">
            <a:off x="6716945" y="2491772"/>
            <a:ext cx="189900" cy="183600"/>
          </a:xfrm>
          <a:prstGeom prst="curvedConnector3">
            <a:avLst>
              <a:gd fmla="val -27578" name="adj1"/>
            </a:avLst>
          </a:prstGeom>
          <a:noFill/>
          <a:ln cap="flat" cmpd="sng" w="9525">
            <a:solidFill>
              <a:schemeClr val="dk2"/>
            </a:solidFill>
            <a:prstDash val="solid"/>
            <a:round/>
            <a:headEnd len="med" w="med" type="none"/>
            <a:tailEnd len="med" w="med" type="triangle"/>
          </a:ln>
        </p:spPr>
      </p:cxnSp>
      <p:sp>
        <p:nvSpPr>
          <p:cNvPr id="1035" name="Google Shape;1035;p95"/>
          <p:cNvSpPr txBox="1"/>
          <p:nvPr/>
        </p:nvSpPr>
        <p:spPr>
          <a:xfrm>
            <a:off x="6159850" y="3398775"/>
            <a:ext cx="19020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Try Increasing the slope a little bit</a:t>
            </a:r>
            <a:endParaRPr>
              <a:solidFill>
                <a:srgbClr val="666666"/>
              </a:solidFill>
              <a:latin typeface="Quattrocento Sans"/>
              <a:ea typeface="Quattrocento Sans"/>
              <a:cs typeface="Quattrocento Sans"/>
              <a:sym typeface="Quattrocento Sans"/>
            </a:endParaRPr>
          </a:p>
        </p:txBody>
      </p:sp>
      <p:cxnSp>
        <p:nvCxnSpPr>
          <p:cNvPr id="1036" name="Google Shape;1036;p95"/>
          <p:cNvCxnSpPr/>
          <p:nvPr/>
        </p:nvCxnSpPr>
        <p:spPr>
          <a:xfrm flipH="1" rot="10800000">
            <a:off x="2367298" y="2040140"/>
            <a:ext cx="3871500" cy="2521800"/>
          </a:xfrm>
          <a:prstGeom prst="straightConnector1">
            <a:avLst/>
          </a:prstGeom>
          <a:noFill/>
          <a:ln cap="flat" cmpd="sng" w="28575">
            <a:solidFill>
              <a:srgbClr val="4A86E8"/>
            </a:solidFill>
            <a:prstDash val="dash"/>
            <a:round/>
            <a:headEnd len="med" w="med" type="none"/>
            <a:tailEnd len="med" w="med" type="none"/>
          </a:ln>
        </p:spPr>
      </p:cxnSp>
      <p:sp>
        <p:nvSpPr>
          <p:cNvPr id="1037" name="Google Shape;1037;p95"/>
          <p:cNvSpPr txBox="1"/>
          <p:nvPr/>
        </p:nvSpPr>
        <p:spPr>
          <a:xfrm>
            <a:off x="6519772" y="1032262"/>
            <a:ext cx="9981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Next line</a:t>
            </a:r>
            <a:endParaRPr>
              <a:solidFill>
                <a:srgbClr val="666666"/>
              </a:solidFill>
              <a:latin typeface="Quattrocento Sans"/>
              <a:ea typeface="Quattrocento Sans"/>
              <a:cs typeface="Quattrocento Sans"/>
              <a:sym typeface="Quattrocento Sans"/>
            </a:endParaRPr>
          </a:p>
        </p:txBody>
      </p:sp>
      <p:cxnSp>
        <p:nvCxnSpPr>
          <p:cNvPr id="1038" name="Google Shape;1038;p95"/>
          <p:cNvCxnSpPr/>
          <p:nvPr/>
        </p:nvCxnSpPr>
        <p:spPr>
          <a:xfrm flipH="1">
            <a:off x="6097272" y="1315762"/>
            <a:ext cx="586800" cy="728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2" name="Shape 1042"/>
        <p:cNvGrpSpPr/>
        <p:nvPr/>
      </p:nvGrpSpPr>
      <p:grpSpPr>
        <a:xfrm>
          <a:off x="0" y="0"/>
          <a:ext cx="0" cy="0"/>
          <a:chOff x="0" y="0"/>
          <a:chExt cx="0" cy="0"/>
        </a:xfrm>
      </p:grpSpPr>
      <p:cxnSp>
        <p:nvCxnSpPr>
          <p:cNvPr id="1043" name="Google Shape;1043;p96"/>
          <p:cNvCxnSpPr/>
          <p:nvPr/>
        </p:nvCxnSpPr>
        <p:spPr>
          <a:xfrm rot="10800000">
            <a:off x="1723970" y="1115062"/>
            <a:ext cx="0" cy="3462300"/>
          </a:xfrm>
          <a:prstGeom prst="straightConnector1">
            <a:avLst/>
          </a:prstGeom>
          <a:noFill/>
          <a:ln cap="flat" cmpd="sng" w="9525">
            <a:solidFill>
              <a:schemeClr val="dk2"/>
            </a:solidFill>
            <a:prstDash val="solid"/>
            <a:round/>
            <a:headEnd len="med" w="med" type="none"/>
            <a:tailEnd len="med" w="med" type="none"/>
          </a:ln>
        </p:spPr>
      </p:cxnSp>
      <p:cxnSp>
        <p:nvCxnSpPr>
          <p:cNvPr id="1044" name="Google Shape;1044;p96"/>
          <p:cNvCxnSpPr/>
          <p:nvPr/>
        </p:nvCxnSpPr>
        <p:spPr>
          <a:xfrm>
            <a:off x="1711650" y="4565051"/>
            <a:ext cx="5384700" cy="0"/>
          </a:xfrm>
          <a:prstGeom prst="straightConnector1">
            <a:avLst/>
          </a:prstGeom>
          <a:noFill/>
          <a:ln cap="flat" cmpd="sng" w="9525">
            <a:solidFill>
              <a:schemeClr val="dk2"/>
            </a:solidFill>
            <a:prstDash val="solid"/>
            <a:round/>
            <a:headEnd len="med" w="med" type="none"/>
            <a:tailEnd len="med" w="med" type="none"/>
          </a:ln>
        </p:spPr>
      </p:cxnSp>
      <p:sp>
        <p:nvSpPr>
          <p:cNvPr id="1045" name="Google Shape;1045;p96"/>
          <p:cNvSpPr/>
          <p:nvPr/>
        </p:nvSpPr>
        <p:spPr>
          <a:xfrm>
            <a:off x="2626564" y="3620650"/>
            <a:ext cx="111000" cy="11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96"/>
          <p:cNvSpPr/>
          <p:nvPr/>
        </p:nvSpPr>
        <p:spPr>
          <a:xfrm>
            <a:off x="3776508" y="3217090"/>
            <a:ext cx="111000" cy="11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96"/>
          <p:cNvSpPr/>
          <p:nvPr/>
        </p:nvSpPr>
        <p:spPr>
          <a:xfrm>
            <a:off x="4904455" y="2176724"/>
            <a:ext cx="111000" cy="111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96"/>
          <p:cNvSpPr txBox="1"/>
          <p:nvPr/>
        </p:nvSpPr>
        <p:spPr>
          <a:xfrm>
            <a:off x="2554366"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1</a:t>
            </a:r>
            <a:endParaRPr>
              <a:solidFill>
                <a:srgbClr val="666666"/>
              </a:solidFill>
              <a:latin typeface="Quattrocento Sans"/>
              <a:ea typeface="Quattrocento Sans"/>
              <a:cs typeface="Quattrocento Sans"/>
              <a:sym typeface="Quattrocento Sans"/>
            </a:endParaRPr>
          </a:p>
        </p:txBody>
      </p:sp>
      <p:sp>
        <p:nvSpPr>
          <p:cNvPr id="1049" name="Google Shape;1049;p96"/>
          <p:cNvSpPr txBox="1"/>
          <p:nvPr/>
        </p:nvSpPr>
        <p:spPr>
          <a:xfrm>
            <a:off x="3860113"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a:t>
            </a:r>
            <a:endParaRPr>
              <a:solidFill>
                <a:srgbClr val="666666"/>
              </a:solidFill>
              <a:latin typeface="Quattrocento Sans"/>
              <a:ea typeface="Quattrocento Sans"/>
              <a:cs typeface="Quattrocento Sans"/>
              <a:sym typeface="Quattrocento Sans"/>
            </a:endParaRPr>
          </a:p>
        </p:txBody>
      </p:sp>
      <p:sp>
        <p:nvSpPr>
          <p:cNvPr id="1050" name="Google Shape;1050;p96"/>
          <p:cNvSpPr txBox="1"/>
          <p:nvPr/>
        </p:nvSpPr>
        <p:spPr>
          <a:xfrm>
            <a:off x="4961235"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a:t>
            </a:r>
            <a:endParaRPr>
              <a:solidFill>
                <a:srgbClr val="666666"/>
              </a:solidFill>
              <a:latin typeface="Quattrocento Sans"/>
              <a:ea typeface="Quattrocento Sans"/>
              <a:cs typeface="Quattrocento Sans"/>
              <a:sym typeface="Quattrocento Sans"/>
            </a:endParaRPr>
          </a:p>
        </p:txBody>
      </p:sp>
      <p:sp>
        <p:nvSpPr>
          <p:cNvPr id="1051" name="Google Shape;1051;p96"/>
          <p:cNvSpPr txBox="1"/>
          <p:nvPr/>
        </p:nvSpPr>
        <p:spPr>
          <a:xfrm>
            <a:off x="6196054" y="4574293"/>
            <a:ext cx="2538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4</a:t>
            </a:r>
            <a:endParaRPr>
              <a:solidFill>
                <a:srgbClr val="666666"/>
              </a:solidFill>
              <a:latin typeface="Quattrocento Sans"/>
              <a:ea typeface="Quattrocento Sans"/>
              <a:cs typeface="Quattrocento Sans"/>
              <a:sym typeface="Quattrocento Sans"/>
            </a:endParaRPr>
          </a:p>
        </p:txBody>
      </p:sp>
      <p:sp>
        <p:nvSpPr>
          <p:cNvPr id="1052" name="Google Shape;1052;p96"/>
          <p:cNvSpPr txBox="1"/>
          <p:nvPr/>
        </p:nvSpPr>
        <p:spPr>
          <a:xfrm>
            <a:off x="2016903" y="3529525"/>
            <a:ext cx="5868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2010</a:t>
            </a:r>
            <a:endParaRPr>
              <a:solidFill>
                <a:srgbClr val="666666"/>
              </a:solidFill>
              <a:latin typeface="Quattrocento Sans"/>
              <a:ea typeface="Quattrocento Sans"/>
              <a:cs typeface="Quattrocento Sans"/>
              <a:sym typeface="Quattrocento Sans"/>
            </a:endParaRPr>
          </a:p>
        </p:txBody>
      </p:sp>
      <p:sp>
        <p:nvSpPr>
          <p:cNvPr id="1053" name="Google Shape;1053;p96"/>
          <p:cNvSpPr txBox="1"/>
          <p:nvPr/>
        </p:nvSpPr>
        <p:spPr>
          <a:xfrm>
            <a:off x="3294674" y="3054600"/>
            <a:ext cx="5460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3980</a:t>
            </a:r>
            <a:endParaRPr>
              <a:solidFill>
                <a:srgbClr val="666666"/>
              </a:solidFill>
              <a:latin typeface="Quattrocento Sans"/>
              <a:ea typeface="Quattrocento Sans"/>
              <a:cs typeface="Quattrocento Sans"/>
              <a:sym typeface="Quattrocento Sans"/>
            </a:endParaRPr>
          </a:p>
        </p:txBody>
      </p:sp>
      <p:sp>
        <p:nvSpPr>
          <p:cNvPr id="1054" name="Google Shape;1054;p96"/>
          <p:cNvSpPr txBox="1"/>
          <p:nvPr/>
        </p:nvSpPr>
        <p:spPr>
          <a:xfrm>
            <a:off x="4418727" y="2014250"/>
            <a:ext cx="5460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6020</a:t>
            </a:r>
            <a:endParaRPr>
              <a:solidFill>
                <a:srgbClr val="666666"/>
              </a:solidFill>
              <a:latin typeface="Quattrocento Sans"/>
              <a:ea typeface="Quattrocento Sans"/>
              <a:cs typeface="Quattrocento Sans"/>
              <a:sym typeface="Quattrocento Sans"/>
            </a:endParaRPr>
          </a:p>
        </p:txBody>
      </p:sp>
      <p:cxnSp>
        <p:nvCxnSpPr>
          <p:cNvPr id="1055" name="Google Shape;1055;p96"/>
          <p:cNvCxnSpPr/>
          <p:nvPr/>
        </p:nvCxnSpPr>
        <p:spPr>
          <a:xfrm flipH="1" rot="10800000">
            <a:off x="2373854" y="2609840"/>
            <a:ext cx="4480500" cy="1952100"/>
          </a:xfrm>
          <a:prstGeom prst="straightConnector1">
            <a:avLst/>
          </a:prstGeom>
          <a:noFill/>
          <a:ln cap="flat" cmpd="sng" w="28575">
            <a:solidFill>
              <a:srgbClr val="4A86E8"/>
            </a:solidFill>
            <a:prstDash val="solid"/>
            <a:round/>
            <a:headEnd len="med" w="med" type="none"/>
            <a:tailEnd len="med" w="med" type="none"/>
          </a:ln>
        </p:spPr>
      </p:cxnSp>
      <p:cxnSp>
        <p:nvCxnSpPr>
          <p:cNvPr id="1056" name="Google Shape;1056;p96"/>
          <p:cNvCxnSpPr/>
          <p:nvPr/>
        </p:nvCxnSpPr>
        <p:spPr>
          <a:xfrm>
            <a:off x="2683336" y="3732852"/>
            <a:ext cx="0" cy="691500"/>
          </a:xfrm>
          <a:prstGeom prst="straightConnector1">
            <a:avLst/>
          </a:prstGeom>
          <a:noFill/>
          <a:ln cap="flat" cmpd="sng" w="9525">
            <a:solidFill>
              <a:schemeClr val="dk2"/>
            </a:solidFill>
            <a:prstDash val="solid"/>
            <a:round/>
            <a:headEnd len="med" w="med" type="none"/>
            <a:tailEnd len="med" w="med" type="none"/>
          </a:ln>
        </p:spPr>
      </p:cxnSp>
      <p:cxnSp>
        <p:nvCxnSpPr>
          <p:cNvPr id="1057" name="Google Shape;1057;p96"/>
          <p:cNvCxnSpPr/>
          <p:nvPr/>
        </p:nvCxnSpPr>
        <p:spPr>
          <a:xfrm>
            <a:off x="3829709" y="3262429"/>
            <a:ext cx="0" cy="631500"/>
          </a:xfrm>
          <a:prstGeom prst="straightConnector1">
            <a:avLst/>
          </a:prstGeom>
          <a:noFill/>
          <a:ln cap="flat" cmpd="sng" w="9525">
            <a:solidFill>
              <a:schemeClr val="dk2"/>
            </a:solidFill>
            <a:prstDash val="solid"/>
            <a:round/>
            <a:headEnd len="med" w="med" type="none"/>
            <a:tailEnd len="med" w="med" type="none"/>
          </a:ln>
        </p:spPr>
      </p:cxnSp>
      <p:cxnSp>
        <p:nvCxnSpPr>
          <p:cNvPr id="1058" name="Google Shape;1058;p96"/>
          <p:cNvCxnSpPr/>
          <p:nvPr/>
        </p:nvCxnSpPr>
        <p:spPr>
          <a:xfrm>
            <a:off x="4959885" y="2269143"/>
            <a:ext cx="0" cy="1153200"/>
          </a:xfrm>
          <a:prstGeom prst="straightConnector1">
            <a:avLst/>
          </a:prstGeom>
          <a:noFill/>
          <a:ln cap="flat" cmpd="sng" w="9525">
            <a:solidFill>
              <a:schemeClr val="dk2"/>
            </a:solidFill>
            <a:prstDash val="solid"/>
            <a:round/>
            <a:headEnd len="med" w="med" type="none"/>
            <a:tailEnd len="med" w="med" type="none"/>
          </a:ln>
        </p:spPr>
      </p:cxnSp>
      <p:sp>
        <p:nvSpPr>
          <p:cNvPr id="1059" name="Google Shape;1059;p96"/>
          <p:cNvSpPr/>
          <p:nvPr/>
        </p:nvSpPr>
        <p:spPr>
          <a:xfrm>
            <a:off x="2579018" y="3745203"/>
            <a:ext cx="56700" cy="691500"/>
          </a:xfrm>
          <a:prstGeom prst="leftBrace">
            <a:avLst>
              <a:gd fmla="val 70228"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96"/>
          <p:cNvSpPr/>
          <p:nvPr/>
        </p:nvSpPr>
        <p:spPr>
          <a:xfrm>
            <a:off x="5031278" y="2261209"/>
            <a:ext cx="111000" cy="1153200"/>
          </a:xfrm>
          <a:prstGeom prst="rightBrace">
            <a:avLst>
              <a:gd fmla="val 0" name="adj1"/>
              <a:gd fmla="val 50836"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96"/>
          <p:cNvSpPr/>
          <p:nvPr/>
        </p:nvSpPr>
        <p:spPr>
          <a:xfrm>
            <a:off x="3902701" y="3249325"/>
            <a:ext cx="111000" cy="631500"/>
          </a:xfrm>
          <a:prstGeom prst="rightBrace">
            <a:avLst>
              <a:gd fmla="val 8333" name="adj1"/>
              <a:gd fmla="val 50000" name="adj2"/>
            </a:avLst>
          </a:prstGeom>
          <a:no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96"/>
          <p:cNvSpPr txBox="1"/>
          <p:nvPr/>
        </p:nvSpPr>
        <p:spPr>
          <a:xfrm>
            <a:off x="6884773" y="2704465"/>
            <a:ext cx="9981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Initial Guess</a:t>
            </a:r>
            <a:endParaRPr>
              <a:solidFill>
                <a:srgbClr val="666666"/>
              </a:solidFill>
              <a:latin typeface="Quattrocento Sans"/>
              <a:ea typeface="Quattrocento Sans"/>
              <a:cs typeface="Quattrocento Sans"/>
              <a:sym typeface="Quattrocento Sans"/>
            </a:endParaRPr>
          </a:p>
        </p:txBody>
      </p:sp>
      <p:cxnSp>
        <p:nvCxnSpPr>
          <p:cNvPr id="1063" name="Google Shape;1063;p96"/>
          <p:cNvCxnSpPr/>
          <p:nvPr/>
        </p:nvCxnSpPr>
        <p:spPr>
          <a:xfrm flipH="1" rot="10800000">
            <a:off x="2354185" y="2544440"/>
            <a:ext cx="4447800" cy="2017500"/>
          </a:xfrm>
          <a:prstGeom prst="straightConnector1">
            <a:avLst/>
          </a:prstGeom>
          <a:noFill/>
          <a:ln cap="flat" cmpd="sng" w="28575">
            <a:solidFill>
              <a:srgbClr val="4A86E8"/>
            </a:solidFill>
            <a:prstDash val="dot"/>
            <a:round/>
            <a:headEnd len="med" w="med" type="none"/>
            <a:tailEnd len="med" w="med" type="none"/>
          </a:ln>
        </p:spPr>
      </p:cxnSp>
      <p:cxnSp>
        <p:nvCxnSpPr>
          <p:cNvPr id="1064" name="Google Shape;1064;p96"/>
          <p:cNvCxnSpPr/>
          <p:nvPr/>
        </p:nvCxnSpPr>
        <p:spPr>
          <a:xfrm rot="10800000">
            <a:off x="6684073" y="2721370"/>
            <a:ext cx="200700" cy="124800"/>
          </a:xfrm>
          <a:prstGeom prst="straightConnector1">
            <a:avLst/>
          </a:prstGeom>
          <a:noFill/>
          <a:ln cap="flat" cmpd="sng" w="9525">
            <a:solidFill>
              <a:schemeClr val="dk2"/>
            </a:solidFill>
            <a:prstDash val="solid"/>
            <a:round/>
            <a:headEnd len="med" w="med" type="none"/>
            <a:tailEnd len="med" w="med" type="triangle"/>
          </a:ln>
        </p:spPr>
      </p:cxnSp>
      <p:cxnSp>
        <p:nvCxnSpPr>
          <p:cNvPr id="1065" name="Google Shape;1065;p96"/>
          <p:cNvCxnSpPr/>
          <p:nvPr/>
        </p:nvCxnSpPr>
        <p:spPr>
          <a:xfrm rot="10800000">
            <a:off x="6716945" y="2491772"/>
            <a:ext cx="189900" cy="183600"/>
          </a:xfrm>
          <a:prstGeom prst="curvedConnector3">
            <a:avLst>
              <a:gd fmla="val -27578" name="adj1"/>
            </a:avLst>
          </a:prstGeom>
          <a:noFill/>
          <a:ln cap="flat" cmpd="sng" w="9525">
            <a:solidFill>
              <a:schemeClr val="dk2"/>
            </a:solidFill>
            <a:prstDash val="solid"/>
            <a:round/>
            <a:headEnd len="med" w="med" type="none"/>
            <a:tailEnd len="med" w="med" type="triangle"/>
          </a:ln>
        </p:spPr>
      </p:cxnSp>
      <p:sp>
        <p:nvSpPr>
          <p:cNvPr id="1066" name="Google Shape;1066;p96"/>
          <p:cNvSpPr txBox="1"/>
          <p:nvPr/>
        </p:nvSpPr>
        <p:spPr>
          <a:xfrm>
            <a:off x="6159850" y="3398775"/>
            <a:ext cx="19020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Try Increasing the slope a little bit</a:t>
            </a:r>
            <a:endParaRPr>
              <a:solidFill>
                <a:srgbClr val="666666"/>
              </a:solidFill>
              <a:latin typeface="Quattrocento Sans"/>
              <a:ea typeface="Quattrocento Sans"/>
              <a:cs typeface="Quattrocento Sans"/>
              <a:sym typeface="Quattrocento Sans"/>
            </a:endParaRPr>
          </a:p>
        </p:txBody>
      </p:sp>
      <p:cxnSp>
        <p:nvCxnSpPr>
          <p:cNvPr id="1067" name="Google Shape;1067;p96"/>
          <p:cNvCxnSpPr/>
          <p:nvPr/>
        </p:nvCxnSpPr>
        <p:spPr>
          <a:xfrm flipH="1" rot="10800000">
            <a:off x="2367298" y="2040140"/>
            <a:ext cx="3871500" cy="2521800"/>
          </a:xfrm>
          <a:prstGeom prst="straightConnector1">
            <a:avLst/>
          </a:prstGeom>
          <a:noFill/>
          <a:ln cap="flat" cmpd="sng" w="28575">
            <a:solidFill>
              <a:srgbClr val="4A86E8"/>
            </a:solidFill>
            <a:prstDash val="dash"/>
            <a:round/>
            <a:headEnd len="med" w="med" type="none"/>
            <a:tailEnd len="med" w="med" type="none"/>
          </a:ln>
        </p:spPr>
      </p:cxnSp>
      <p:sp>
        <p:nvSpPr>
          <p:cNvPr id="1068" name="Google Shape;1068;p96"/>
          <p:cNvSpPr txBox="1"/>
          <p:nvPr/>
        </p:nvSpPr>
        <p:spPr>
          <a:xfrm>
            <a:off x="6519772" y="1032262"/>
            <a:ext cx="9981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Next line</a:t>
            </a:r>
            <a:endParaRPr>
              <a:solidFill>
                <a:srgbClr val="666666"/>
              </a:solidFill>
              <a:latin typeface="Quattrocento Sans"/>
              <a:ea typeface="Quattrocento Sans"/>
              <a:cs typeface="Quattrocento Sans"/>
              <a:sym typeface="Quattrocento Sans"/>
            </a:endParaRPr>
          </a:p>
        </p:txBody>
      </p:sp>
      <p:cxnSp>
        <p:nvCxnSpPr>
          <p:cNvPr id="1069" name="Google Shape;1069;p96"/>
          <p:cNvCxnSpPr/>
          <p:nvPr/>
        </p:nvCxnSpPr>
        <p:spPr>
          <a:xfrm flipH="1">
            <a:off x="6097272" y="1315762"/>
            <a:ext cx="586800" cy="728400"/>
          </a:xfrm>
          <a:prstGeom prst="straightConnector1">
            <a:avLst/>
          </a:prstGeom>
          <a:noFill/>
          <a:ln cap="flat" cmpd="sng" w="9525">
            <a:solidFill>
              <a:schemeClr val="dk2"/>
            </a:solidFill>
            <a:prstDash val="solid"/>
            <a:round/>
            <a:headEnd len="med" w="med" type="none"/>
            <a:tailEnd len="med" w="med" type="triangle"/>
          </a:ln>
        </p:spPr>
      </p:cxnSp>
      <p:sp>
        <p:nvSpPr>
          <p:cNvPr id="1070" name="Google Shape;1070;p96"/>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Gradient Descent</a:t>
            </a:r>
            <a:endParaRPr sz="2300">
              <a:solidFill>
                <a:srgbClr val="666666"/>
              </a:solidFill>
              <a:latin typeface="Quattrocento Sans"/>
              <a:ea typeface="Quattrocento Sans"/>
              <a:cs typeface="Quattrocento Sans"/>
              <a:sym typeface="Quattrocento Sans"/>
            </a:endParaRPr>
          </a:p>
        </p:txBody>
      </p:sp>
      <p:sp>
        <p:nvSpPr>
          <p:cNvPr id="1071" name="Google Shape;1071;p96"/>
          <p:cNvSpPr txBox="1"/>
          <p:nvPr/>
        </p:nvSpPr>
        <p:spPr>
          <a:xfrm>
            <a:off x="169275" y="469550"/>
            <a:ext cx="87792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666666"/>
                </a:solidFill>
                <a:latin typeface="Quattrocento Sans"/>
                <a:ea typeface="Quattrocento Sans"/>
                <a:cs typeface="Quattrocento Sans"/>
                <a:sym typeface="Quattrocento Sans"/>
              </a:rPr>
              <a:t>New Slope = Old Slope + </a:t>
            </a:r>
            <a:r>
              <a:rPr lang="en" sz="1700">
                <a:solidFill>
                  <a:srgbClr val="666666"/>
                </a:solidFill>
                <a:latin typeface="Quattrocento Sans"/>
                <a:ea typeface="Quattrocento Sans"/>
                <a:cs typeface="Quattrocento Sans"/>
                <a:sym typeface="Quattrocento Sans"/>
              </a:rPr>
              <a:t>Learning Rate</a:t>
            </a:r>
            <a:r>
              <a:rPr b="1" lang="en" sz="1700">
                <a:solidFill>
                  <a:srgbClr val="666666"/>
                </a:solidFill>
                <a:latin typeface="Quattrocento Sans"/>
                <a:ea typeface="Quattrocento Sans"/>
                <a:cs typeface="Quattrocento Sans"/>
                <a:sym typeface="Quattrocento Sans"/>
              </a:rPr>
              <a:t> * Rate of decrease of error wrt change in slope</a:t>
            </a:r>
            <a:endParaRPr b="1" sz="17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5"/>
          <p:cNvSpPr txBox="1"/>
          <p:nvPr/>
        </p:nvSpPr>
        <p:spPr>
          <a:xfrm>
            <a:off x="798225" y="933650"/>
            <a:ext cx="63645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Concepts Associated to Classification Algorithm Implementation</a:t>
            </a:r>
            <a:endParaRPr sz="1800">
              <a:solidFill>
                <a:srgbClr val="666666"/>
              </a:solidFill>
              <a:latin typeface="Quattrocento Sans"/>
              <a:ea typeface="Quattrocento Sans"/>
              <a:cs typeface="Quattrocento Sans"/>
              <a:sym typeface="Quattrocento Sans"/>
            </a:endParaRPr>
          </a:p>
          <a:p>
            <a:pPr indent="-342900" lvl="1" marL="9144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Gradient Descent</a:t>
            </a:r>
            <a:endParaRPr sz="1800">
              <a:solidFill>
                <a:srgbClr val="666666"/>
              </a:solidFill>
              <a:latin typeface="Quattrocento Sans"/>
              <a:ea typeface="Quattrocento Sans"/>
              <a:cs typeface="Quattrocento Sans"/>
              <a:sym typeface="Quattrocento Sans"/>
            </a:endParaRPr>
          </a:p>
          <a:p>
            <a:pPr indent="-342900" lvl="1" marL="9144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Batch Gradient Descent</a:t>
            </a:r>
            <a:endParaRPr sz="1800">
              <a:solidFill>
                <a:srgbClr val="666666"/>
              </a:solidFill>
              <a:latin typeface="Quattrocento Sans"/>
              <a:ea typeface="Quattrocento Sans"/>
              <a:cs typeface="Quattrocento Sans"/>
              <a:sym typeface="Quattrocento Sans"/>
            </a:endParaRPr>
          </a:p>
          <a:p>
            <a:pPr indent="-342900" lvl="1" marL="9144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Stochastic Gradient Descent</a:t>
            </a:r>
            <a:endParaRPr sz="1800">
              <a:solidFill>
                <a:srgbClr val="666666"/>
              </a:solidFill>
              <a:latin typeface="Quattrocento Sans"/>
              <a:ea typeface="Quattrocento Sans"/>
              <a:cs typeface="Quattrocento Sans"/>
              <a:sym typeface="Quattrocento Sans"/>
            </a:endParaRPr>
          </a:p>
          <a:p>
            <a:pPr indent="-342900" lvl="1" marL="9144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Mini Batch</a:t>
            </a:r>
            <a:endParaRPr sz="1800">
              <a:solidFill>
                <a:srgbClr val="666666"/>
              </a:solidFill>
              <a:latin typeface="Quattrocento Sans"/>
              <a:ea typeface="Quattrocento Sans"/>
              <a:cs typeface="Quattrocento Sans"/>
              <a:sym typeface="Quattrocento Sans"/>
            </a:endParaRPr>
          </a:p>
          <a:p>
            <a:pPr indent="-342900" lvl="1" marL="9144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Regularization</a:t>
            </a:r>
            <a:endParaRPr sz="18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5" name="Shape 1075"/>
        <p:cNvGrpSpPr/>
        <p:nvPr/>
      </p:nvGrpSpPr>
      <p:grpSpPr>
        <a:xfrm>
          <a:off x="0" y="0"/>
          <a:ext cx="0" cy="0"/>
          <a:chOff x="0" y="0"/>
          <a:chExt cx="0" cy="0"/>
        </a:xfrm>
      </p:grpSpPr>
      <p:cxnSp>
        <p:nvCxnSpPr>
          <p:cNvPr id="1076" name="Google Shape;1076;p97"/>
          <p:cNvCxnSpPr/>
          <p:nvPr/>
        </p:nvCxnSpPr>
        <p:spPr>
          <a:xfrm rot="10800000">
            <a:off x="1141162" y="121250"/>
            <a:ext cx="0" cy="4647300"/>
          </a:xfrm>
          <a:prstGeom prst="straightConnector1">
            <a:avLst/>
          </a:prstGeom>
          <a:noFill/>
          <a:ln cap="flat" cmpd="sng" w="9525">
            <a:solidFill>
              <a:schemeClr val="dk2"/>
            </a:solidFill>
            <a:prstDash val="solid"/>
            <a:round/>
            <a:headEnd len="med" w="med" type="none"/>
            <a:tailEnd len="med" w="med" type="none"/>
          </a:ln>
        </p:spPr>
      </p:cxnSp>
      <p:cxnSp>
        <p:nvCxnSpPr>
          <p:cNvPr id="1077" name="Google Shape;1077;p97"/>
          <p:cNvCxnSpPr/>
          <p:nvPr/>
        </p:nvCxnSpPr>
        <p:spPr>
          <a:xfrm>
            <a:off x="1124626" y="4752025"/>
            <a:ext cx="7227300" cy="0"/>
          </a:xfrm>
          <a:prstGeom prst="straightConnector1">
            <a:avLst/>
          </a:prstGeom>
          <a:noFill/>
          <a:ln cap="flat" cmpd="sng" w="9525">
            <a:solidFill>
              <a:schemeClr val="dk2"/>
            </a:solidFill>
            <a:prstDash val="solid"/>
            <a:round/>
            <a:headEnd len="med" w="med" type="none"/>
            <a:tailEnd len="med" w="med" type="none"/>
          </a:ln>
        </p:spPr>
      </p:cxnSp>
      <p:sp>
        <p:nvSpPr>
          <p:cNvPr id="1078" name="Google Shape;1078;p97"/>
          <p:cNvSpPr/>
          <p:nvPr/>
        </p:nvSpPr>
        <p:spPr>
          <a:xfrm>
            <a:off x="2352642" y="3484427"/>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97"/>
          <p:cNvSpPr/>
          <p:nvPr/>
        </p:nvSpPr>
        <p:spPr>
          <a:xfrm>
            <a:off x="3896121" y="2942759"/>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97"/>
          <p:cNvSpPr/>
          <p:nvPr/>
        </p:nvSpPr>
        <p:spPr>
          <a:xfrm>
            <a:off x="5410076" y="1546352"/>
            <a:ext cx="148800" cy="148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97"/>
          <p:cNvSpPr txBox="1"/>
          <p:nvPr/>
        </p:nvSpPr>
        <p:spPr>
          <a:xfrm>
            <a:off x="2255737" y="4734600"/>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1</a:t>
            </a:r>
            <a:endParaRPr>
              <a:solidFill>
                <a:srgbClr val="666666"/>
              </a:solidFill>
              <a:latin typeface="Quattrocento Sans"/>
              <a:ea typeface="Quattrocento Sans"/>
              <a:cs typeface="Quattrocento Sans"/>
              <a:sym typeface="Quattrocento Sans"/>
            </a:endParaRPr>
          </a:p>
        </p:txBody>
      </p:sp>
      <p:sp>
        <p:nvSpPr>
          <p:cNvPr id="1082" name="Google Shape;1082;p97"/>
          <p:cNvSpPr txBox="1"/>
          <p:nvPr/>
        </p:nvSpPr>
        <p:spPr>
          <a:xfrm>
            <a:off x="4008337" y="479426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a:t>
            </a:r>
            <a:endParaRPr>
              <a:solidFill>
                <a:srgbClr val="666666"/>
              </a:solidFill>
              <a:latin typeface="Quattrocento Sans"/>
              <a:ea typeface="Quattrocento Sans"/>
              <a:cs typeface="Quattrocento Sans"/>
              <a:sym typeface="Quattrocento Sans"/>
            </a:endParaRPr>
          </a:p>
        </p:txBody>
      </p:sp>
      <p:sp>
        <p:nvSpPr>
          <p:cNvPr id="1083" name="Google Shape;1083;p97"/>
          <p:cNvSpPr txBox="1"/>
          <p:nvPr/>
        </p:nvSpPr>
        <p:spPr>
          <a:xfrm>
            <a:off x="5486287" y="478776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a:t>
            </a:r>
            <a:endParaRPr>
              <a:solidFill>
                <a:srgbClr val="666666"/>
              </a:solidFill>
              <a:latin typeface="Quattrocento Sans"/>
              <a:ea typeface="Quattrocento Sans"/>
              <a:cs typeface="Quattrocento Sans"/>
              <a:sym typeface="Quattrocento Sans"/>
            </a:endParaRPr>
          </a:p>
        </p:txBody>
      </p:sp>
      <p:sp>
        <p:nvSpPr>
          <p:cNvPr id="1084" name="Google Shape;1084;p97"/>
          <p:cNvSpPr txBox="1"/>
          <p:nvPr/>
        </p:nvSpPr>
        <p:spPr>
          <a:xfrm>
            <a:off x="7143687" y="4734611"/>
            <a:ext cx="3408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4</a:t>
            </a:r>
            <a:endParaRPr>
              <a:solidFill>
                <a:srgbClr val="666666"/>
              </a:solidFill>
              <a:latin typeface="Quattrocento Sans"/>
              <a:ea typeface="Quattrocento Sans"/>
              <a:cs typeface="Quattrocento Sans"/>
              <a:sym typeface="Quattrocento Sans"/>
            </a:endParaRPr>
          </a:p>
        </p:txBody>
      </p:sp>
      <p:sp>
        <p:nvSpPr>
          <p:cNvPr id="1085" name="Google Shape;1085;p97"/>
          <p:cNvSpPr txBox="1"/>
          <p:nvPr/>
        </p:nvSpPr>
        <p:spPr>
          <a:xfrm>
            <a:off x="1709891" y="3362102"/>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2010</a:t>
            </a:r>
            <a:endParaRPr>
              <a:solidFill>
                <a:srgbClr val="666666"/>
              </a:solidFill>
              <a:latin typeface="Quattrocento Sans"/>
              <a:ea typeface="Quattrocento Sans"/>
              <a:cs typeface="Quattrocento Sans"/>
              <a:sym typeface="Quattrocento Sans"/>
            </a:endParaRPr>
          </a:p>
        </p:txBody>
      </p:sp>
      <p:sp>
        <p:nvSpPr>
          <p:cNvPr id="1086" name="Google Shape;1086;p97"/>
          <p:cNvSpPr txBox="1"/>
          <p:nvPr/>
        </p:nvSpPr>
        <p:spPr>
          <a:xfrm>
            <a:off x="3355537" y="2826954"/>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3980</a:t>
            </a:r>
            <a:endParaRPr>
              <a:solidFill>
                <a:srgbClr val="666666"/>
              </a:solidFill>
              <a:latin typeface="Quattrocento Sans"/>
              <a:ea typeface="Quattrocento Sans"/>
              <a:cs typeface="Quattrocento Sans"/>
              <a:sym typeface="Quattrocento Sans"/>
            </a:endParaRPr>
          </a:p>
        </p:txBody>
      </p:sp>
      <p:sp>
        <p:nvSpPr>
          <p:cNvPr id="1087" name="Google Shape;1087;p97"/>
          <p:cNvSpPr txBox="1"/>
          <p:nvPr/>
        </p:nvSpPr>
        <p:spPr>
          <a:xfrm>
            <a:off x="4776662" y="1430550"/>
            <a:ext cx="612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6020</a:t>
            </a:r>
            <a:endParaRPr>
              <a:solidFill>
                <a:srgbClr val="666666"/>
              </a:solidFill>
              <a:latin typeface="Quattrocento Sans"/>
              <a:ea typeface="Quattrocento Sans"/>
              <a:cs typeface="Quattrocento Sans"/>
              <a:sym typeface="Quattrocento Sans"/>
            </a:endParaRPr>
          </a:p>
        </p:txBody>
      </p:sp>
      <p:cxnSp>
        <p:nvCxnSpPr>
          <p:cNvPr id="1088" name="Google Shape;1088;p97"/>
          <p:cNvCxnSpPr/>
          <p:nvPr/>
        </p:nvCxnSpPr>
        <p:spPr>
          <a:xfrm flipH="1" rot="10800000">
            <a:off x="1608868" y="633187"/>
            <a:ext cx="2743200" cy="4074600"/>
          </a:xfrm>
          <a:prstGeom prst="straightConnector1">
            <a:avLst/>
          </a:prstGeom>
          <a:noFill/>
          <a:ln cap="flat" cmpd="sng" w="28575">
            <a:solidFill>
              <a:srgbClr val="4A86E8"/>
            </a:solidFill>
            <a:prstDash val="solid"/>
            <a:round/>
            <a:headEnd len="med" w="med" type="none"/>
            <a:tailEnd len="med" w="med" type="none"/>
          </a:ln>
        </p:spPr>
      </p:cxnSp>
      <p:sp>
        <p:nvSpPr>
          <p:cNvPr id="1089" name="Google Shape;1089;p97"/>
          <p:cNvSpPr txBox="1"/>
          <p:nvPr/>
        </p:nvSpPr>
        <p:spPr>
          <a:xfrm rot="-1482327">
            <a:off x="4471999" y="587795"/>
            <a:ext cx="1033608" cy="29357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Initial Guess</a:t>
            </a:r>
            <a:endParaRPr>
              <a:solidFill>
                <a:srgbClr val="666666"/>
              </a:solidFill>
              <a:latin typeface="Quattrocento Sans"/>
              <a:ea typeface="Quattrocento Sans"/>
              <a:cs typeface="Quattrocento Sans"/>
              <a:sym typeface="Quattrocento Sans"/>
            </a:endParaRPr>
          </a:p>
        </p:txBody>
      </p:sp>
      <p:cxnSp>
        <p:nvCxnSpPr>
          <p:cNvPr id="1090" name="Google Shape;1090;p97"/>
          <p:cNvCxnSpPr/>
          <p:nvPr/>
        </p:nvCxnSpPr>
        <p:spPr>
          <a:xfrm flipH="1" rot="10800000">
            <a:off x="1590363" y="589200"/>
            <a:ext cx="2647500" cy="4127100"/>
          </a:xfrm>
          <a:prstGeom prst="straightConnector1">
            <a:avLst/>
          </a:prstGeom>
          <a:noFill/>
          <a:ln cap="flat" cmpd="sng" w="28575">
            <a:solidFill>
              <a:srgbClr val="4A86E8"/>
            </a:solidFill>
            <a:prstDash val="dot"/>
            <a:round/>
            <a:headEnd len="med" w="med" type="none"/>
            <a:tailEnd len="med" w="med" type="none"/>
          </a:ln>
        </p:spPr>
      </p:cxnSp>
      <p:cxnSp>
        <p:nvCxnSpPr>
          <p:cNvPr id="1091" name="Google Shape;1091;p97"/>
          <p:cNvCxnSpPr>
            <a:stCxn id="1089" idx="1"/>
          </p:cNvCxnSpPr>
          <p:nvPr/>
        </p:nvCxnSpPr>
        <p:spPr>
          <a:xfrm flipH="1">
            <a:off x="4105902" y="950581"/>
            <a:ext cx="413400" cy="42900"/>
          </a:xfrm>
          <a:prstGeom prst="straightConnector1">
            <a:avLst/>
          </a:prstGeom>
          <a:noFill/>
          <a:ln cap="flat" cmpd="sng" w="9525">
            <a:solidFill>
              <a:schemeClr val="dk2"/>
            </a:solidFill>
            <a:prstDash val="solid"/>
            <a:round/>
            <a:headEnd len="med" w="med" type="none"/>
            <a:tailEnd len="med" w="med" type="triangle"/>
          </a:ln>
        </p:spPr>
      </p:cxnSp>
      <p:cxnSp>
        <p:nvCxnSpPr>
          <p:cNvPr id="1092" name="Google Shape;1092;p97"/>
          <p:cNvCxnSpPr/>
          <p:nvPr/>
        </p:nvCxnSpPr>
        <p:spPr>
          <a:xfrm rot="9321194">
            <a:off x="4179330" y="511450"/>
            <a:ext cx="196392" cy="190211"/>
          </a:xfrm>
          <a:prstGeom prst="curvedConnector3">
            <a:avLst>
              <a:gd fmla="val -27578" name="adj1"/>
            </a:avLst>
          </a:prstGeom>
          <a:noFill/>
          <a:ln cap="flat" cmpd="sng" w="9525">
            <a:solidFill>
              <a:schemeClr val="dk2"/>
            </a:solidFill>
            <a:prstDash val="solid"/>
            <a:round/>
            <a:headEnd len="med" w="med" type="none"/>
            <a:tailEnd len="med" w="med" type="triangle"/>
          </a:ln>
        </p:spPr>
      </p:cxnSp>
      <p:sp>
        <p:nvSpPr>
          <p:cNvPr id="1093" name="Google Shape;1093;p97"/>
          <p:cNvSpPr txBox="1"/>
          <p:nvPr/>
        </p:nvSpPr>
        <p:spPr>
          <a:xfrm rot="1903">
            <a:off x="4349113" y="611"/>
            <a:ext cx="2167500" cy="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Try Increasing the slope a little bit</a:t>
            </a:r>
            <a:endParaRPr>
              <a:solidFill>
                <a:srgbClr val="666666"/>
              </a:solidFill>
              <a:latin typeface="Quattrocento Sans"/>
              <a:ea typeface="Quattrocento Sans"/>
              <a:cs typeface="Quattrocento Sans"/>
              <a:sym typeface="Quattrocento Sans"/>
            </a:endParaRPr>
          </a:p>
        </p:txBody>
      </p:sp>
      <p:cxnSp>
        <p:nvCxnSpPr>
          <p:cNvPr id="1094" name="Google Shape;1094;p97"/>
          <p:cNvCxnSpPr/>
          <p:nvPr/>
        </p:nvCxnSpPr>
        <p:spPr>
          <a:xfrm flipH="1" rot="10800000">
            <a:off x="1602699" y="808825"/>
            <a:ext cx="4235400" cy="3901800"/>
          </a:xfrm>
          <a:prstGeom prst="straightConnector1">
            <a:avLst/>
          </a:prstGeom>
          <a:noFill/>
          <a:ln cap="flat" cmpd="sng" w="28575">
            <a:solidFill>
              <a:srgbClr val="4A86E8"/>
            </a:solidFill>
            <a:prstDash val="dash"/>
            <a:round/>
            <a:headEnd len="med" w="med" type="none"/>
            <a:tailEnd len="med" w="med" type="none"/>
          </a:ln>
        </p:spPr>
      </p:cxnSp>
      <p:sp>
        <p:nvSpPr>
          <p:cNvPr id="1095" name="Google Shape;1095;p97"/>
          <p:cNvSpPr txBox="1"/>
          <p:nvPr/>
        </p:nvSpPr>
        <p:spPr>
          <a:xfrm rot="-181659">
            <a:off x="6236762" y="1156055"/>
            <a:ext cx="1033743" cy="29351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Quattrocento Sans"/>
                <a:ea typeface="Quattrocento Sans"/>
                <a:cs typeface="Quattrocento Sans"/>
                <a:sym typeface="Quattrocento Sans"/>
              </a:rPr>
              <a:t>Next line</a:t>
            </a:r>
            <a:endParaRPr>
              <a:solidFill>
                <a:srgbClr val="666666"/>
              </a:solidFill>
              <a:latin typeface="Quattrocento Sans"/>
              <a:ea typeface="Quattrocento Sans"/>
              <a:cs typeface="Quattrocento Sans"/>
              <a:sym typeface="Quattrocento Sans"/>
            </a:endParaRPr>
          </a:p>
        </p:txBody>
      </p:sp>
      <p:cxnSp>
        <p:nvCxnSpPr>
          <p:cNvPr id="1096" name="Google Shape;1096;p97"/>
          <p:cNvCxnSpPr>
            <a:stCxn id="1095" idx="1"/>
          </p:cNvCxnSpPr>
          <p:nvPr/>
        </p:nvCxnSpPr>
        <p:spPr>
          <a:xfrm rot="10800000">
            <a:off x="5591883" y="1090113"/>
            <a:ext cx="645600" cy="240000"/>
          </a:xfrm>
          <a:prstGeom prst="straightConnector1">
            <a:avLst/>
          </a:prstGeom>
          <a:noFill/>
          <a:ln cap="flat" cmpd="sng" w="9525">
            <a:solidFill>
              <a:schemeClr val="dk2"/>
            </a:solidFill>
            <a:prstDash val="solid"/>
            <a:round/>
            <a:headEnd len="med" w="med" type="none"/>
            <a:tailEnd len="med" w="med" type="triangle"/>
          </a:ln>
        </p:spPr>
      </p:cxnSp>
      <p:sp>
        <p:nvSpPr>
          <p:cNvPr id="1097" name="Google Shape;1097;p97"/>
          <p:cNvSpPr txBox="1"/>
          <p:nvPr/>
        </p:nvSpPr>
        <p:spPr>
          <a:xfrm>
            <a:off x="5268325" y="3117496"/>
            <a:ext cx="2970600" cy="988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What if error increased due to increasing slope?</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1" name="Shape 1101"/>
        <p:cNvGrpSpPr/>
        <p:nvPr/>
      </p:nvGrpSpPr>
      <p:grpSpPr>
        <a:xfrm>
          <a:off x="0" y="0"/>
          <a:ext cx="0" cy="0"/>
          <a:chOff x="0" y="0"/>
          <a:chExt cx="0" cy="0"/>
        </a:xfrm>
      </p:grpSpPr>
      <p:sp>
        <p:nvSpPr>
          <p:cNvPr id="1102" name="Google Shape;1102;p98"/>
          <p:cNvSpPr/>
          <p:nvPr/>
        </p:nvSpPr>
        <p:spPr>
          <a:xfrm>
            <a:off x="3627013" y="534850"/>
            <a:ext cx="2180142" cy="38037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Start with random line</a:t>
            </a:r>
            <a:endParaRPr>
              <a:solidFill>
                <a:srgbClr val="666666"/>
              </a:solidFill>
              <a:latin typeface="Quattrocento Sans"/>
              <a:ea typeface="Quattrocento Sans"/>
              <a:cs typeface="Quattrocento Sans"/>
              <a:sym typeface="Quattrocento Sans"/>
            </a:endParaRPr>
          </a:p>
        </p:txBody>
      </p:sp>
      <p:sp>
        <p:nvSpPr>
          <p:cNvPr id="1103" name="Google Shape;1103;p98"/>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Gradient Descent</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7" name="Shape 1107"/>
        <p:cNvGrpSpPr/>
        <p:nvPr/>
      </p:nvGrpSpPr>
      <p:grpSpPr>
        <a:xfrm>
          <a:off x="0" y="0"/>
          <a:ext cx="0" cy="0"/>
          <a:chOff x="0" y="0"/>
          <a:chExt cx="0" cy="0"/>
        </a:xfrm>
      </p:grpSpPr>
      <p:sp>
        <p:nvSpPr>
          <p:cNvPr id="1108" name="Google Shape;1108;p99"/>
          <p:cNvSpPr/>
          <p:nvPr/>
        </p:nvSpPr>
        <p:spPr>
          <a:xfrm>
            <a:off x="3534513" y="1447488"/>
            <a:ext cx="2365125" cy="4271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Increase the slope a bit</a:t>
            </a:r>
            <a:endParaRPr>
              <a:solidFill>
                <a:srgbClr val="666666"/>
              </a:solidFill>
              <a:latin typeface="Quattrocento Sans"/>
              <a:ea typeface="Quattrocento Sans"/>
              <a:cs typeface="Quattrocento Sans"/>
              <a:sym typeface="Quattrocento Sans"/>
            </a:endParaRPr>
          </a:p>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&amp; Calculate change in error</a:t>
            </a:r>
            <a:endParaRPr>
              <a:solidFill>
                <a:srgbClr val="666666"/>
              </a:solidFill>
              <a:latin typeface="Quattrocento Sans"/>
              <a:ea typeface="Quattrocento Sans"/>
              <a:cs typeface="Quattrocento Sans"/>
              <a:sym typeface="Quattrocento Sans"/>
            </a:endParaRPr>
          </a:p>
        </p:txBody>
      </p:sp>
      <p:sp>
        <p:nvSpPr>
          <p:cNvPr id="1109" name="Google Shape;1109;p99"/>
          <p:cNvSpPr/>
          <p:nvPr/>
        </p:nvSpPr>
        <p:spPr>
          <a:xfrm>
            <a:off x="3627013" y="534850"/>
            <a:ext cx="2180142" cy="38037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Start with random line</a:t>
            </a:r>
            <a:endParaRPr>
              <a:solidFill>
                <a:srgbClr val="666666"/>
              </a:solidFill>
              <a:latin typeface="Quattrocento Sans"/>
              <a:ea typeface="Quattrocento Sans"/>
              <a:cs typeface="Quattrocento Sans"/>
              <a:sym typeface="Quattrocento Sans"/>
            </a:endParaRPr>
          </a:p>
        </p:txBody>
      </p:sp>
      <p:cxnSp>
        <p:nvCxnSpPr>
          <p:cNvPr id="1110" name="Google Shape;1110;p99"/>
          <p:cNvCxnSpPr>
            <a:stCxn id="1109" idx="2"/>
            <a:endCxn id="1108" idx="0"/>
          </p:cNvCxnSpPr>
          <p:nvPr/>
        </p:nvCxnSpPr>
        <p:spPr>
          <a:xfrm>
            <a:off x="4717084" y="915226"/>
            <a:ext cx="0" cy="532200"/>
          </a:xfrm>
          <a:prstGeom prst="straightConnector1">
            <a:avLst/>
          </a:prstGeom>
          <a:noFill/>
          <a:ln cap="flat" cmpd="sng" w="9525">
            <a:solidFill>
              <a:schemeClr val="dk2"/>
            </a:solidFill>
            <a:prstDash val="solid"/>
            <a:round/>
            <a:headEnd len="med" w="med" type="none"/>
            <a:tailEnd len="med" w="med" type="triangle"/>
          </a:ln>
        </p:spPr>
      </p:cxnSp>
      <p:sp>
        <p:nvSpPr>
          <p:cNvPr id="1111" name="Google Shape;1111;p99"/>
          <p:cNvSpPr/>
          <p:nvPr/>
        </p:nvSpPr>
        <p:spPr>
          <a:xfrm>
            <a:off x="3627051" y="2406875"/>
            <a:ext cx="2180100" cy="1017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Did the error decrease?</a:t>
            </a:r>
            <a:endParaRPr>
              <a:solidFill>
                <a:srgbClr val="666666"/>
              </a:solidFill>
              <a:latin typeface="Quattrocento Sans"/>
              <a:ea typeface="Quattrocento Sans"/>
              <a:cs typeface="Quattrocento Sans"/>
              <a:sym typeface="Quattrocento Sans"/>
            </a:endParaRPr>
          </a:p>
        </p:txBody>
      </p:sp>
      <p:cxnSp>
        <p:nvCxnSpPr>
          <p:cNvPr id="1112" name="Google Shape;1112;p99"/>
          <p:cNvCxnSpPr>
            <a:stCxn id="1108" idx="2"/>
            <a:endCxn id="1111" idx="0"/>
          </p:cNvCxnSpPr>
          <p:nvPr/>
        </p:nvCxnSpPr>
        <p:spPr>
          <a:xfrm>
            <a:off x="4717075" y="1874613"/>
            <a:ext cx="0" cy="532200"/>
          </a:xfrm>
          <a:prstGeom prst="straightConnector1">
            <a:avLst/>
          </a:prstGeom>
          <a:noFill/>
          <a:ln cap="flat" cmpd="sng" w="9525">
            <a:solidFill>
              <a:schemeClr val="dk2"/>
            </a:solidFill>
            <a:prstDash val="solid"/>
            <a:round/>
            <a:headEnd len="med" w="med" type="none"/>
            <a:tailEnd len="med" w="med" type="triangle"/>
          </a:ln>
        </p:spPr>
      </p:cxnSp>
      <p:sp>
        <p:nvSpPr>
          <p:cNvPr id="1113" name="Google Shape;1113;p99"/>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Gradient Descent</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7" name="Shape 1117"/>
        <p:cNvGrpSpPr/>
        <p:nvPr/>
      </p:nvGrpSpPr>
      <p:grpSpPr>
        <a:xfrm>
          <a:off x="0" y="0"/>
          <a:ext cx="0" cy="0"/>
          <a:chOff x="0" y="0"/>
          <a:chExt cx="0" cy="0"/>
        </a:xfrm>
      </p:grpSpPr>
      <p:sp>
        <p:nvSpPr>
          <p:cNvPr id="1118" name="Google Shape;1118;p100"/>
          <p:cNvSpPr/>
          <p:nvPr/>
        </p:nvSpPr>
        <p:spPr>
          <a:xfrm>
            <a:off x="3534513" y="1447488"/>
            <a:ext cx="2365125" cy="4271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Increase the slope a bit</a:t>
            </a:r>
            <a:endParaRPr>
              <a:solidFill>
                <a:srgbClr val="666666"/>
              </a:solidFill>
              <a:latin typeface="Quattrocento Sans"/>
              <a:ea typeface="Quattrocento Sans"/>
              <a:cs typeface="Quattrocento Sans"/>
              <a:sym typeface="Quattrocento Sans"/>
            </a:endParaRPr>
          </a:p>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&amp; Calculate change in error</a:t>
            </a:r>
            <a:endParaRPr>
              <a:solidFill>
                <a:srgbClr val="666666"/>
              </a:solidFill>
              <a:latin typeface="Quattrocento Sans"/>
              <a:ea typeface="Quattrocento Sans"/>
              <a:cs typeface="Quattrocento Sans"/>
              <a:sym typeface="Quattrocento Sans"/>
            </a:endParaRPr>
          </a:p>
        </p:txBody>
      </p:sp>
      <p:sp>
        <p:nvSpPr>
          <p:cNvPr id="1119" name="Google Shape;1119;p100"/>
          <p:cNvSpPr/>
          <p:nvPr/>
        </p:nvSpPr>
        <p:spPr>
          <a:xfrm>
            <a:off x="3627013" y="534850"/>
            <a:ext cx="2180142" cy="38037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Start with random line</a:t>
            </a:r>
            <a:endParaRPr>
              <a:solidFill>
                <a:srgbClr val="666666"/>
              </a:solidFill>
              <a:latin typeface="Quattrocento Sans"/>
              <a:ea typeface="Quattrocento Sans"/>
              <a:cs typeface="Quattrocento Sans"/>
              <a:sym typeface="Quattrocento Sans"/>
            </a:endParaRPr>
          </a:p>
        </p:txBody>
      </p:sp>
      <p:cxnSp>
        <p:nvCxnSpPr>
          <p:cNvPr id="1120" name="Google Shape;1120;p100"/>
          <p:cNvCxnSpPr>
            <a:stCxn id="1119" idx="2"/>
            <a:endCxn id="1118" idx="0"/>
          </p:cNvCxnSpPr>
          <p:nvPr/>
        </p:nvCxnSpPr>
        <p:spPr>
          <a:xfrm>
            <a:off x="4717084" y="915226"/>
            <a:ext cx="0" cy="532200"/>
          </a:xfrm>
          <a:prstGeom prst="straightConnector1">
            <a:avLst/>
          </a:prstGeom>
          <a:noFill/>
          <a:ln cap="flat" cmpd="sng" w="9525">
            <a:solidFill>
              <a:schemeClr val="dk2"/>
            </a:solidFill>
            <a:prstDash val="solid"/>
            <a:round/>
            <a:headEnd len="med" w="med" type="none"/>
            <a:tailEnd len="med" w="med" type="triangle"/>
          </a:ln>
        </p:spPr>
      </p:cxnSp>
      <p:sp>
        <p:nvSpPr>
          <p:cNvPr id="1121" name="Google Shape;1121;p100"/>
          <p:cNvSpPr/>
          <p:nvPr/>
        </p:nvSpPr>
        <p:spPr>
          <a:xfrm>
            <a:off x="3627051" y="2406875"/>
            <a:ext cx="2180100" cy="1017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Did the error decrease?</a:t>
            </a:r>
            <a:endParaRPr>
              <a:solidFill>
                <a:srgbClr val="666666"/>
              </a:solidFill>
              <a:latin typeface="Quattrocento Sans"/>
              <a:ea typeface="Quattrocento Sans"/>
              <a:cs typeface="Quattrocento Sans"/>
              <a:sym typeface="Quattrocento Sans"/>
            </a:endParaRPr>
          </a:p>
        </p:txBody>
      </p:sp>
      <p:cxnSp>
        <p:nvCxnSpPr>
          <p:cNvPr id="1122" name="Google Shape;1122;p100"/>
          <p:cNvCxnSpPr>
            <a:stCxn id="1118" idx="2"/>
            <a:endCxn id="1121" idx="0"/>
          </p:cNvCxnSpPr>
          <p:nvPr/>
        </p:nvCxnSpPr>
        <p:spPr>
          <a:xfrm>
            <a:off x="4717075" y="1874613"/>
            <a:ext cx="0" cy="532200"/>
          </a:xfrm>
          <a:prstGeom prst="straightConnector1">
            <a:avLst/>
          </a:prstGeom>
          <a:noFill/>
          <a:ln cap="flat" cmpd="sng" w="9525">
            <a:solidFill>
              <a:schemeClr val="dk2"/>
            </a:solidFill>
            <a:prstDash val="solid"/>
            <a:round/>
            <a:headEnd len="med" w="med" type="none"/>
            <a:tailEnd len="med" w="med" type="triangle"/>
          </a:ln>
        </p:spPr>
      </p:cxnSp>
      <p:sp>
        <p:nvSpPr>
          <p:cNvPr id="1123" name="Google Shape;1123;p100"/>
          <p:cNvSpPr/>
          <p:nvPr/>
        </p:nvSpPr>
        <p:spPr>
          <a:xfrm>
            <a:off x="6437162" y="2627375"/>
            <a:ext cx="1494700" cy="5769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Increase the slope.</a:t>
            </a:r>
            <a:endParaRPr>
              <a:solidFill>
                <a:srgbClr val="666666"/>
              </a:solidFill>
              <a:latin typeface="Quattrocento Sans"/>
              <a:ea typeface="Quattrocento Sans"/>
              <a:cs typeface="Quattrocento Sans"/>
              <a:sym typeface="Quattrocento Sans"/>
            </a:endParaRPr>
          </a:p>
        </p:txBody>
      </p:sp>
      <p:cxnSp>
        <p:nvCxnSpPr>
          <p:cNvPr id="1124" name="Google Shape;1124;p100"/>
          <p:cNvCxnSpPr>
            <a:stCxn id="1121" idx="3"/>
            <a:endCxn id="1123" idx="1"/>
          </p:cNvCxnSpPr>
          <p:nvPr/>
        </p:nvCxnSpPr>
        <p:spPr>
          <a:xfrm>
            <a:off x="5807151" y="2915825"/>
            <a:ext cx="630000" cy="0"/>
          </a:xfrm>
          <a:prstGeom prst="straightConnector1">
            <a:avLst/>
          </a:prstGeom>
          <a:noFill/>
          <a:ln cap="flat" cmpd="sng" w="9525">
            <a:solidFill>
              <a:schemeClr val="dk2"/>
            </a:solidFill>
            <a:prstDash val="solid"/>
            <a:round/>
            <a:headEnd len="med" w="med" type="none"/>
            <a:tailEnd len="med" w="med" type="triangle"/>
          </a:ln>
        </p:spPr>
      </p:cxnSp>
      <p:sp>
        <p:nvSpPr>
          <p:cNvPr id="1125" name="Google Shape;1125;p100"/>
          <p:cNvSpPr txBox="1"/>
          <p:nvPr/>
        </p:nvSpPr>
        <p:spPr>
          <a:xfrm>
            <a:off x="5845663" y="2627375"/>
            <a:ext cx="5421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Yes</a:t>
            </a:r>
            <a:endParaRPr>
              <a:solidFill>
                <a:srgbClr val="666666"/>
              </a:solidFill>
              <a:latin typeface="Quattrocento Sans"/>
              <a:ea typeface="Quattrocento Sans"/>
              <a:cs typeface="Quattrocento Sans"/>
              <a:sym typeface="Quattrocento Sans"/>
            </a:endParaRPr>
          </a:p>
        </p:txBody>
      </p:sp>
      <p:pic>
        <p:nvPicPr>
          <p:cNvPr id="1126" name="Google Shape;1126;p100"/>
          <p:cNvPicPr preferRelativeResize="0"/>
          <p:nvPr/>
        </p:nvPicPr>
        <p:blipFill>
          <a:blip r:embed="rId3">
            <a:alphaModFix/>
          </a:blip>
          <a:stretch>
            <a:fillRect/>
          </a:stretch>
        </p:blipFill>
        <p:spPr>
          <a:xfrm>
            <a:off x="5849972" y="2933410"/>
            <a:ext cx="427125" cy="427125"/>
          </a:xfrm>
          <a:prstGeom prst="rect">
            <a:avLst/>
          </a:prstGeom>
          <a:noFill/>
          <a:ln>
            <a:noFill/>
          </a:ln>
        </p:spPr>
      </p:pic>
      <p:sp>
        <p:nvSpPr>
          <p:cNvPr id="1127" name="Google Shape;1127;p100"/>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Gradient Descent</a:t>
            </a:r>
            <a:endParaRPr sz="2300">
              <a:solidFill>
                <a:srgbClr val="666666"/>
              </a:solidFill>
              <a:latin typeface="Quattrocento Sans"/>
              <a:ea typeface="Quattrocento Sans"/>
              <a:cs typeface="Quattrocento Sans"/>
              <a:sym typeface="Quattrocento Sans"/>
            </a:endParaRPr>
          </a:p>
        </p:txBody>
      </p:sp>
      <p:sp>
        <p:nvSpPr>
          <p:cNvPr id="1128" name="Google Shape;1128;p100"/>
          <p:cNvSpPr txBox="1"/>
          <p:nvPr/>
        </p:nvSpPr>
        <p:spPr>
          <a:xfrm>
            <a:off x="0" y="4857795"/>
            <a:ext cx="1983300" cy="27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Quattrocento Sans"/>
                <a:ea typeface="Quattrocento Sans"/>
                <a:cs typeface="Quattrocento Sans"/>
                <a:sym typeface="Quattrocento Sans"/>
              </a:rPr>
              <a:t>Gradient Descent &gt; Flowchart</a:t>
            </a:r>
            <a:endParaRPr sz="10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2" name="Shape 1132"/>
        <p:cNvGrpSpPr/>
        <p:nvPr/>
      </p:nvGrpSpPr>
      <p:grpSpPr>
        <a:xfrm>
          <a:off x="0" y="0"/>
          <a:ext cx="0" cy="0"/>
          <a:chOff x="0" y="0"/>
          <a:chExt cx="0" cy="0"/>
        </a:xfrm>
      </p:grpSpPr>
      <p:sp>
        <p:nvSpPr>
          <p:cNvPr id="1133" name="Google Shape;1133;p101"/>
          <p:cNvSpPr/>
          <p:nvPr/>
        </p:nvSpPr>
        <p:spPr>
          <a:xfrm>
            <a:off x="3534513" y="1447488"/>
            <a:ext cx="2365125" cy="4271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Increase the slope a bit</a:t>
            </a:r>
            <a:endParaRPr>
              <a:solidFill>
                <a:srgbClr val="666666"/>
              </a:solidFill>
              <a:latin typeface="Quattrocento Sans"/>
              <a:ea typeface="Quattrocento Sans"/>
              <a:cs typeface="Quattrocento Sans"/>
              <a:sym typeface="Quattrocento Sans"/>
            </a:endParaRPr>
          </a:p>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&amp; Calculate change in error</a:t>
            </a:r>
            <a:endParaRPr>
              <a:solidFill>
                <a:srgbClr val="666666"/>
              </a:solidFill>
              <a:latin typeface="Quattrocento Sans"/>
              <a:ea typeface="Quattrocento Sans"/>
              <a:cs typeface="Quattrocento Sans"/>
              <a:sym typeface="Quattrocento Sans"/>
            </a:endParaRPr>
          </a:p>
        </p:txBody>
      </p:sp>
      <p:sp>
        <p:nvSpPr>
          <p:cNvPr id="1134" name="Google Shape;1134;p101"/>
          <p:cNvSpPr/>
          <p:nvPr/>
        </p:nvSpPr>
        <p:spPr>
          <a:xfrm>
            <a:off x="3627013" y="534850"/>
            <a:ext cx="2180142" cy="38037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Start with random line</a:t>
            </a:r>
            <a:endParaRPr>
              <a:solidFill>
                <a:srgbClr val="666666"/>
              </a:solidFill>
              <a:latin typeface="Quattrocento Sans"/>
              <a:ea typeface="Quattrocento Sans"/>
              <a:cs typeface="Quattrocento Sans"/>
              <a:sym typeface="Quattrocento Sans"/>
            </a:endParaRPr>
          </a:p>
        </p:txBody>
      </p:sp>
      <p:cxnSp>
        <p:nvCxnSpPr>
          <p:cNvPr id="1135" name="Google Shape;1135;p101"/>
          <p:cNvCxnSpPr>
            <a:stCxn id="1134" idx="2"/>
            <a:endCxn id="1133" idx="0"/>
          </p:cNvCxnSpPr>
          <p:nvPr/>
        </p:nvCxnSpPr>
        <p:spPr>
          <a:xfrm>
            <a:off x="4717084" y="915226"/>
            <a:ext cx="0" cy="532200"/>
          </a:xfrm>
          <a:prstGeom prst="straightConnector1">
            <a:avLst/>
          </a:prstGeom>
          <a:noFill/>
          <a:ln cap="flat" cmpd="sng" w="9525">
            <a:solidFill>
              <a:schemeClr val="dk2"/>
            </a:solidFill>
            <a:prstDash val="solid"/>
            <a:round/>
            <a:headEnd len="med" w="med" type="none"/>
            <a:tailEnd len="med" w="med" type="triangle"/>
          </a:ln>
        </p:spPr>
      </p:cxnSp>
      <p:sp>
        <p:nvSpPr>
          <p:cNvPr id="1136" name="Google Shape;1136;p101"/>
          <p:cNvSpPr/>
          <p:nvPr/>
        </p:nvSpPr>
        <p:spPr>
          <a:xfrm>
            <a:off x="3627051" y="2406875"/>
            <a:ext cx="2180100" cy="1017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Did the error decrease?</a:t>
            </a:r>
            <a:endParaRPr>
              <a:solidFill>
                <a:srgbClr val="666666"/>
              </a:solidFill>
              <a:latin typeface="Quattrocento Sans"/>
              <a:ea typeface="Quattrocento Sans"/>
              <a:cs typeface="Quattrocento Sans"/>
              <a:sym typeface="Quattrocento Sans"/>
            </a:endParaRPr>
          </a:p>
        </p:txBody>
      </p:sp>
      <p:cxnSp>
        <p:nvCxnSpPr>
          <p:cNvPr id="1137" name="Google Shape;1137;p101"/>
          <p:cNvCxnSpPr>
            <a:stCxn id="1133" idx="2"/>
            <a:endCxn id="1136" idx="0"/>
          </p:cNvCxnSpPr>
          <p:nvPr/>
        </p:nvCxnSpPr>
        <p:spPr>
          <a:xfrm>
            <a:off x="4717075" y="1874613"/>
            <a:ext cx="0" cy="532200"/>
          </a:xfrm>
          <a:prstGeom prst="straightConnector1">
            <a:avLst/>
          </a:prstGeom>
          <a:noFill/>
          <a:ln cap="flat" cmpd="sng" w="9525">
            <a:solidFill>
              <a:schemeClr val="dk2"/>
            </a:solidFill>
            <a:prstDash val="solid"/>
            <a:round/>
            <a:headEnd len="med" w="med" type="none"/>
            <a:tailEnd len="med" w="med" type="triangle"/>
          </a:ln>
        </p:spPr>
      </p:cxnSp>
      <p:sp>
        <p:nvSpPr>
          <p:cNvPr id="1138" name="Google Shape;1138;p101"/>
          <p:cNvSpPr/>
          <p:nvPr/>
        </p:nvSpPr>
        <p:spPr>
          <a:xfrm>
            <a:off x="1212132" y="2627375"/>
            <a:ext cx="1179775" cy="5769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Decrease the slope.</a:t>
            </a:r>
            <a:endParaRPr>
              <a:solidFill>
                <a:srgbClr val="666666"/>
              </a:solidFill>
              <a:latin typeface="Quattrocento Sans"/>
              <a:ea typeface="Quattrocento Sans"/>
              <a:cs typeface="Quattrocento Sans"/>
              <a:sym typeface="Quattrocento Sans"/>
            </a:endParaRPr>
          </a:p>
        </p:txBody>
      </p:sp>
      <p:cxnSp>
        <p:nvCxnSpPr>
          <p:cNvPr id="1139" name="Google Shape;1139;p101"/>
          <p:cNvCxnSpPr>
            <a:stCxn id="1136" idx="1"/>
            <a:endCxn id="1138" idx="3"/>
          </p:cNvCxnSpPr>
          <p:nvPr/>
        </p:nvCxnSpPr>
        <p:spPr>
          <a:xfrm rot="10800000">
            <a:off x="2391951" y="2915825"/>
            <a:ext cx="1235100" cy="0"/>
          </a:xfrm>
          <a:prstGeom prst="straightConnector1">
            <a:avLst/>
          </a:prstGeom>
          <a:noFill/>
          <a:ln cap="flat" cmpd="sng" w="9525">
            <a:solidFill>
              <a:schemeClr val="dk2"/>
            </a:solidFill>
            <a:prstDash val="solid"/>
            <a:round/>
            <a:headEnd len="med" w="med" type="none"/>
            <a:tailEnd len="med" w="med" type="triangle"/>
          </a:ln>
        </p:spPr>
      </p:cxnSp>
      <p:sp>
        <p:nvSpPr>
          <p:cNvPr id="1140" name="Google Shape;1140;p101"/>
          <p:cNvSpPr txBox="1"/>
          <p:nvPr/>
        </p:nvSpPr>
        <p:spPr>
          <a:xfrm>
            <a:off x="2568568" y="2597029"/>
            <a:ext cx="1020000" cy="59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No. Error</a:t>
            </a:r>
            <a:endParaRPr>
              <a:solidFill>
                <a:srgbClr val="666666"/>
              </a:solidFill>
              <a:latin typeface="Quattrocento Sans"/>
              <a:ea typeface="Quattrocento Sans"/>
              <a:cs typeface="Quattrocento Sans"/>
              <a:sym typeface="Quattrocento Sans"/>
            </a:endParaRPr>
          </a:p>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 increased</a:t>
            </a:r>
            <a:endParaRPr>
              <a:solidFill>
                <a:srgbClr val="666666"/>
              </a:solidFill>
              <a:latin typeface="Quattrocento Sans"/>
              <a:ea typeface="Quattrocento Sans"/>
              <a:cs typeface="Quattrocento Sans"/>
              <a:sym typeface="Quattrocento Sans"/>
            </a:endParaRPr>
          </a:p>
        </p:txBody>
      </p:sp>
      <p:sp>
        <p:nvSpPr>
          <p:cNvPr id="1141" name="Google Shape;1141;p101"/>
          <p:cNvSpPr/>
          <p:nvPr/>
        </p:nvSpPr>
        <p:spPr>
          <a:xfrm>
            <a:off x="6437162" y="2627375"/>
            <a:ext cx="1494700" cy="5769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Increase the slope.</a:t>
            </a:r>
            <a:endParaRPr>
              <a:solidFill>
                <a:srgbClr val="666666"/>
              </a:solidFill>
              <a:latin typeface="Quattrocento Sans"/>
              <a:ea typeface="Quattrocento Sans"/>
              <a:cs typeface="Quattrocento Sans"/>
              <a:sym typeface="Quattrocento Sans"/>
            </a:endParaRPr>
          </a:p>
        </p:txBody>
      </p:sp>
      <p:cxnSp>
        <p:nvCxnSpPr>
          <p:cNvPr id="1142" name="Google Shape;1142;p101"/>
          <p:cNvCxnSpPr>
            <a:stCxn id="1136" idx="3"/>
            <a:endCxn id="1141" idx="1"/>
          </p:cNvCxnSpPr>
          <p:nvPr/>
        </p:nvCxnSpPr>
        <p:spPr>
          <a:xfrm>
            <a:off x="5807151" y="2915825"/>
            <a:ext cx="630000" cy="0"/>
          </a:xfrm>
          <a:prstGeom prst="straightConnector1">
            <a:avLst/>
          </a:prstGeom>
          <a:noFill/>
          <a:ln cap="flat" cmpd="sng" w="9525">
            <a:solidFill>
              <a:schemeClr val="dk2"/>
            </a:solidFill>
            <a:prstDash val="solid"/>
            <a:round/>
            <a:headEnd len="med" w="med" type="none"/>
            <a:tailEnd len="med" w="med" type="triangle"/>
          </a:ln>
        </p:spPr>
      </p:cxnSp>
      <p:sp>
        <p:nvSpPr>
          <p:cNvPr id="1143" name="Google Shape;1143;p101"/>
          <p:cNvSpPr txBox="1"/>
          <p:nvPr/>
        </p:nvSpPr>
        <p:spPr>
          <a:xfrm>
            <a:off x="5845663" y="2627375"/>
            <a:ext cx="5421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Yes</a:t>
            </a:r>
            <a:endParaRPr>
              <a:solidFill>
                <a:srgbClr val="666666"/>
              </a:solidFill>
              <a:latin typeface="Quattrocento Sans"/>
              <a:ea typeface="Quattrocento Sans"/>
              <a:cs typeface="Quattrocento Sans"/>
              <a:sym typeface="Quattrocento Sans"/>
            </a:endParaRPr>
          </a:p>
        </p:txBody>
      </p:sp>
      <p:pic>
        <p:nvPicPr>
          <p:cNvPr id="1144" name="Google Shape;1144;p101"/>
          <p:cNvPicPr preferRelativeResize="0"/>
          <p:nvPr/>
        </p:nvPicPr>
        <p:blipFill>
          <a:blip r:embed="rId3">
            <a:alphaModFix/>
          </a:blip>
          <a:stretch>
            <a:fillRect/>
          </a:stretch>
        </p:blipFill>
        <p:spPr>
          <a:xfrm>
            <a:off x="5849972" y="2933410"/>
            <a:ext cx="427125" cy="427125"/>
          </a:xfrm>
          <a:prstGeom prst="rect">
            <a:avLst/>
          </a:prstGeom>
          <a:noFill/>
          <a:ln>
            <a:noFill/>
          </a:ln>
        </p:spPr>
      </p:pic>
      <p:pic>
        <p:nvPicPr>
          <p:cNvPr id="1145" name="Google Shape;1145;p101"/>
          <p:cNvPicPr preferRelativeResize="0"/>
          <p:nvPr/>
        </p:nvPicPr>
        <p:blipFill>
          <a:blip r:embed="rId4">
            <a:alphaModFix/>
          </a:blip>
          <a:stretch>
            <a:fillRect/>
          </a:stretch>
        </p:blipFill>
        <p:spPr>
          <a:xfrm>
            <a:off x="2760734" y="3134972"/>
            <a:ext cx="427125" cy="427125"/>
          </a:xfrm>
          <a:prstGeom prst="rect">
            <a:avLst/>
          </a:prstGeom>
          <a:noFill/>
          <a:ln>
            <a:noFill/>
          </a:ln>
        </p:spPr>
      </p:pic>
      <p:sp>
        <p:nvSpPr>
          <p:cNvPr id="1146" name="Google Shape;1146;p101"/>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Gradient Descent</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50" name="Shape 1150"/>
        <p:cNvGrpSpPr/>
        <p:nvPr/>
      </p:nvGrpSpPr>
      <p:grpSpPr>
        <a:xfrm>
          <a:off x="0" y="0"/>
          <a:ext cx="0" cy="0"/>
          <a:chOff x="0" y="0"/>
          <a:chExt cx="0" cy="0"/>
        </a:xfrm>
      </p:grpSpPr>
      <p:sp>
        <p:nvSpPr>
          <p:cNvPr id="1151" name="Google Shape;1151;p102"/>
          <p:cNvSpPr/>
          <p:nvPr/>
        </p:nvSpPr>
        <p:spPr>
          <a:xfrm>
            <a:off x="3534513" y="1447488"/>
            <a:ext cx="2365125" cy="4271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Increase the slope a bit</a:t>
            </a:r>
            <a:endParaRPr>
              <a:solidFill>
                <a:srgbClr val="666666"/>
              </a:solidFill>
              <a:latin typeface="Quattrocento Sans"/>
              <a:ea typeface="Quattrocento Sans"/>
              <a:cs typeface="Quattrocento Sans"/>
              <a:sym typeface="Quattrocento Sans"/>
            </a:endParaRPr>
          </a:p>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&amp; Calculate change in error</a:t>
            </a:r>
            <a:endParaRPr>
              <a:solidFill>
                <a:srgbClr val="666666"/>
              </a:solidFill>
              <a:latin typeface="Quattrocento Sans"/>
              <a:ea typeface="Quattrocento Sans"/>
              <a:cs typeface="Quattrocento Sans"/>
              <a:sym typeface="Quattrocento Sans"/>
            </a:endParaRPr>
          </a:p>
        </p:txBody>
      </p:sp>
      <p:sp>
        <p:nvSpPr>
          <p:cNvPr id="1152" name="Google Shape;1152;p102"/>
          <p:cNvSpPr/>
          <p:nvPr/>
        </p:nvSpPr>
        <p:spPr>
          <a:xfrm>
            <a:off x="3627013" y="534850"/>
            <a:ext cx="2180142" cy="38037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Start with random line</a:t>
            </a:r>
            <a:endParaRPr>
              <a:solidFill>
                <a:srgbClr val="666666"/>
              </a:solidFill>
              <a:latin typeface="Quattrocento Sans"/>
              <a:ea typeface="Quattrocento Sans"/>
              <a:cs typeface="Quattrocento Sans"/>
              <a:sym typeface="Quattrocento Sans"/>
            </a:endParaRPr>
          </a:p>
        </p:txBody>
      </p:sp>
      <p:cxnSp>
        <p:nvCxnSpPr>
          <p:cNvPr id="1153" name="Google Shape;1153;p102"/>
          <p:cNvCxnSpPr>
            <a:stCxn id="1152" idx="2"/>
            <a:endCxn id="1151" idx="0"/>
          </p:cNvCxnSpPr>
          <p:nvPr/>
        </p:nvCxnSpPr>
        <p:spPr>
          <a:xfrm>
            <a:off x="4717084" y="915226"/>
            <a:ext cx="0" cy="532200"/>
          </a:xfrm>
          <a:prstGeom prst="straightConnector1">
            <a:avLst/>
          </a:prstGeom>
          <a:noFill/>
          <a:ln cap="flat" cmpd="sng" w="9525">
            <a:solidFill>
              <a:schemeClr val="dk2"/>
            </a:solidFill>
            <a:prstDash val="solid"/>
            <a:round/>
            <a:headEnd len="med" w="med" type="none"/>
            <a:tailEnd len="med" w="med" type="triangle"/>
          </a:ln>
        </p:spPr>
      </p:cxnSp>
      <p:sp>
        <p:nvSpPr>
          <p:cNvPr id="1154" name="Google Shape;1154;p102"/>
          <p:cNvSpPr/>
          <p:nvPr/>
        </p:nvSpPr>
        <p:spPr>
          <a:xfrm>
            <a:off x="3627051" y="2406875"/>
            <a:ext cx="2180100" cy="1017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Did the error decrease?</a:t>
            </a:r>
            <a:endParaRPr>
              <a:solidFill>
                <a:srgbClr val="666666"/>
              </a:solidFill>
              <a:latin typeface="Quattrocento Sans"/>
              <a:ea typeface="Quattrocento Sans"/>
              <a:cs typeface="Quattrocento Sans"/>
              <a:sym typeface="Quattrocento Sans"/>
            </a:endParaRPr>
          </a:p>
        </p:txBody>
      </p:sp>
      <p:cxnSp>
        <p:nvCxnSpPr>
          <p:cNvPr id="1155" name="Google Shape;1155;p102"/>
          <p:cNvCxnSpPr>
            <a:stCxn id="1151" idx="2"/>
            <a:endCxn id="1154" idx="0"/>
          </p:cNvCxnSpPr>
          <p:nvPr/>
        </p:nvCxnSpPr>
        <p:spPr>
          <a:xfrm>
            <a:off x="4717075" y="1874613"/>
            <a:ext cx="0" cy="532200"/>
          </a:xfrm>
          <a:prstGeom prst="straightConnector1">
            <a:avLst/>
          </a:prstGeom>
          <a:noFill/>
          <a:ln cap="flat" cmpd="sng" w="9525">
            <a:solidFill>
              <a:schemeClr val="dk2"/>
            </a:solidFill>
            <a:prstDash val="solid"/>
            <a:round/>
            <a:headEnd len="med" w="med" type="none"/>
            <a:tailEnd len="med" w="med" type="triangle"/>
          </a:ln>
        </p:spPr>
      </p:cxnSp>
      <p:sp>
        <p:nvSpPr>
          <p:cNvPr id="1156" name="Google Shape;1156;p102"/>
          <p:cNvSpPr/>
          <p:nvPr/>
        </p:nvSpPr>
        <p:spPr>
          <a:xfrm>
            <a:off x="1212132" y="2627375"/>
            <a:ext cx="1179775" cy="5769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Decrease the slope.</a:t>
            </a:r>
            <a:endParaRPr>
              <a:solidFill>
                <a:srgbClr val="666666"/>
              </a:solidFill>
              <a:latin typeface="Quattrocento Sans"/>
              <a:ea typeface="Quattrocento Sans"/>
              <a:cs typeface="Quattrocento Sans"/>
              <a:sym typeface="Quattrocento Sans"/>
            </a:endParaRPr>
          </a:p>
        </p:txBody>
      </p:sp>
      <p:sp>
        <p:nvSpPr>
          <p:cNvPr id="1157" name="Google Shape;1157;p102"/>
          <p:cNvSpPr/>
          <p:nvPr/>
        </p:nvSpPr>
        <p:spPr>
          <a:xfrm>
            <a:off x="3627013" y="4181523"/>
            <a:ext cx="2180150" cy="4271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Stop, you have found the best line</a:t>
            </a:r>
            <a:endParaRPr>
              <a:solidFill>
                <a:srgbClr val="666666"/>
              </a:solidFill>
              <a:latin typeface="Quattrocento Sans"/>
              <a:ea typeface="Quattrocento Sans"/>
              <a:cs typeface="Quattrocento Sans"/>
              <a:sym typeface="Quattrocento Sans"/>
            </a:endParaRPr>
          </a:p>
        </p:txBody>
      </p:sp>
      <p:cxnSp>
        <p:nvCxnSpPr>
          <p:cNvPr id="1158" name="Google Shape;1158;p102"/>
          <p:cNvCxnSpPr>
            <a:stCxn id="1154" idx="2"/>
            <a:endCxn id="1157" idx="0"/>
          </p:cNvCxnSpPr>
          <p:nvPr/>
        </p:nvCxnSpPr>
        <p:spPr>
          <a:xfrm>
            <a:off x="4717101" y="3424775"/>
            <a:ext cx="0" cy="756600"/>
          </a:xfrm>
          <a:prstGeom prst="straightConnector1">
            <a:avLst/>
          </a:prstGeom>
          <a:noFill/>
          <a:ln cap="flat" cmpd="sng" w="9525">
            <a:solidFill>
              <a:schemeClr val="dk2"/>
            </a:solidFill>
            <a:prstDash val="solid"/>
            <a:round/>
            <a:headEnd len="med" w="med" type="none"/>
            <a:tailEnd len="med" w="med" type="triangle"/>
          </a:ln>
        </p:spPr>
      </p:cxnSp>
      <p:cxnSp>
        <p:nvCxnSpPr>
          <p:cNvPr id="1159" name="Google Shape;1159;p102"/>
          <p:cNvCxnSpPr>
            <a:stCxn id="1154" idx="1"/>
            <a:endCxn id="1156" idx="3"/>
          </p:cNvCxnSpPr>
          <p:nvPr/>
        </p:nvCxnSpPr>
        <p:spPr>
          <a:xfrm rot="10800000">
            <a:off x="2391951" y="2915825"/>
            <a:ext cx="1235100" cy="0"/>
          </a:xfrm>
          <a:prstGeom prst="straightConnector1">
            <a:avLst/>
          </a:prstGeom>
          <a:noFill/>
          <a:ln cap="flat" cmpd="sng" w="9525">
            <a:solidFill>
              <a:schemeClr val="dk2"/>
            </a:solidFill>
            <a:prstDash val="solid"/>
            <a:round/>
            <a:headEnd len="med" w="med" type="none"/>
            <a:tailEnd len="med" w="med" type="triangle"/>
          </a:ln>
        </p:spPr>
      </p:cxnSp>
      <p:sp>
        <p:nvSpPr>
          <p:cNvPr id="1160" name="Google Shape;1160;p102"/>
          <p:cNvSpPr txBox="1"/>
          <p:nvPr/>
        </p:nvSpPr>
        <p:spPr>
          <a:xfrm>
            <a:off x="2568568" y="2597029"/>
            <a:ext cx="1020000" cy="59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No. Error</a:t>
            </a:r>
            <a:endParaRPr>
              <a:solidFill>
                <a:srgbClr val="666666"/>
              </a:solidFill>
              <a:latin typeface="Quattrocento Sans"/>
              <a:ea typeface="Quattrocento Sans"/>
              <a:cs typeface="Quattrocento Sans"/>
              <a:sym typeface="Quattrocento Sans"/>
            </a:endParaRPr>
          </a:p>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 increased</a:t>
            </a:r>
            <a:endParaRPr>
              <a:solidFill>
                <a:srgbClr val="666666"/>
              </a:solidFill>
              <a:latin typeface="Quattrocento Sans"/>
              <a:ea typeface="Quattrocento Sans"/>
              <a:cs typeface="Quattrocento Sans"/>
              <a:sym typeface="Quattrocento Sans"/>
            </a:endParaRPr>
          </a:p>
        </p:txBody>
      </p:sp>
      <p:sp>
        <p:nvSpPr>
          <p:cNvPr id="1161" name="Google Shape;1161;p102"/>
          <p:cNvSpPr/>
          <p:nvPr/>
        </p:nvSpPr>
        <p:spPr>
          <a:xfrm>
            <a:off x="6437162" y="2627375"/>
            <a:ext cx="1494700" cy="5769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Increase the slope.</a:t>
            </a:r>
            <a:endParaRPr>
              <a:solidFill>
                <a:srgbClr val="666666"/>
              </a:solidFill>
              <a:latin typeface="Quattrocento Sans"/>
              <a:ea typeface="Quattrocento Sans"/>
              <a:cs typeface="Quattrocento Sans"/>
              <a:sym typeface="Quattrocento Sans"/>
            </a:endParaRPr>
          </a:p>
        </p:txBody>
      </p:sp>
      <p:cxnSp>
        <p:nvCxnSpPr>
          <p:cNvPr id="1162" name="Google Shape;1162;p102"/>
          <p:cNvCxnSpPr>
            <a:stCxn id="1154" idx="3"/>
            <a:endCxn id="1161" idx="1"/>
          </p:cNvCxnSpPr>
          <p:nvPr/>
        </p:nvCxnSpPr>
        <p:spPr>
          <a:xfrm>
            <a:off x="5807151" y="2915825"/>
            <a:ext cx="630000" cy="0"/>
          </a:xfrm>
          <a:prstGeom prst="straightConnector1">
            <a:avLst/>
          </a:prstGeom>
          <a:noFill/>
          <a:ln cap="flat" cmpd="sng" w="9525">
            <a:solidFill>
              <a:schemeClr val="dk2"/>
            </a:solidFill>
            <a:prstDash val="solid"/>
            <a:round/>
            <a:headEnd len="med" w="med" type="none"/>
            <a:tailEnd len="med" w="med" type="triangle"/>
          </a:ln>
        </p:spPr>
      </p:cxnSp>
      <p:sp>
        <p:nvSpPr>
          <p:cNvPr id="1163" name="Google Shape;1163;p102"/>
          <p:cNvSpPr txBox="1"/>
          <p:nvPr/>
        </p:nvSpPr>
        <p:spPr>
          <a:xfrm>
            <a:off x="5845663" y="2627375"/>
            <a:ext cx="5421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Yes</a:t>
            </a:r>
            <a:endParaRPr>
              <a:solidFill>
                <a:srgbClr val="666666"/>
              </a:solidFill>
              <a:latin typeface="Quattrocento Sans"/>
              <a:ea typeface="Quattrocento Sans"/>
              <a:cs typeface="Quattrocento Sans"/>
              <a:sym typeface="Quattrocento Sans"/>
            </a:endParaRPr>
          </a:p>
        </p:txBody>
      </p:sp>
      <p:sp>
        <p:nvSpPr>
          <p:cNvPr id="1164" name="Google Shape;1164;p102"/>
          <p:cNvSpPr txBox="1"/>
          <p:nvPr/>
        </p:nvSpPr>
        <p:spPr>
          <a:xfrm>
            <a:off x="3718564" y="3612950"/>
            <a:ext cx="21606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No, Error didn't change</a:t>
            </a:r>
            <a:endParaRPr>
              <a:solidFill>
                <a:srgbClr val="666666"/>
              </a:solidFill>
              <a:latin typeface="Quattrocento Sans"/>
              <a:ea typeface="Quattrocento Sans"/>
              <a:cs typeface="Quattrocento Sans"/>
              <a:sym typeface="Quattrocento Sans"/>
            </a:endParaRPr>
          </a:p>
        </p:txBody>
      </p:sp>
      <p:pic>
        <p:nvPicPr>
          <p:cNvPr id="1165" name="Google Shape;1165;p102"/>
          <p:cNvPicPr preferRelativeResize="0"/>
          <p:nvPr/>
        </p:nvPicPr>
        <p:blipFill>
          <a:blip r:embed="rId3">
            <a:alphaModFix/>
          </a:blip>
          <a:stretch>
            <a:fillRect/>
          </a:stretch>
        </p:blipFill>
        <p:spPr>
          <a:xfrm>
            <a:off x="5849972" y="2933410"/>
            <a:ext cx="427125" cy="427125"/>
          </a:xfrm>
          <a:prstGeom prst="rect">
            <a:avLst/>
          </a:prstGeom>
          <a:noFill/>
          <a:ln>
            <a:noFill/>
          </a:ln>
        </p:spPr>
      </p:pic>
      <p:pic>
        <p:nvPicPr>
          <p:cNvPr id="1166" name="Google Shape;1166;p102"/>
          <p:cNvPicPr preferRelativeResize="0"/>
          <p:nvPr/>
        </p:nvPicPr>
        <p:blipFill>
          <a:blip r:embed="rId4">
            <a:alphaModFix/>
          </a:blip>
          <a:stretch>
            <a:fillRect/>
          </a:stretch>
        </p:blipFill>
        <p:spPr>
          <a:xfrm>
            <a:off x="2760734" y="3134972"/>
            <a:ext cx="427125" cy="427125"/>
          </a:xfrm>
          <a:prstGeom prst="rect">
            <a:avLst/>
          </a:prstGeom>
          <a:noFill/>
          <a:ln>
            <a:noFill/>
          </a:ln>
        </p:spPr>
      </p:pic>
      <p:sp>
        <p:nvSpPr>
          <p:cNvPr id="1167" name="Google Shape;1167;p102"/>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Gradient Descent</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1" name="Shape 1171"/>
        <p:cNvGrpSpPr/>
        <p:nvPr/>
      </p:nvGrpSpPr>
      <p:grpSpPr>
        <a:xfrm>
          <a:off x="0" y="0"/>
          <a:ext cx="0" cy="0"/>
          <a:chOff x="0" y="0"/>
          <a:chExt cx="0" cy="0"/>
        </a:xfrm>
      </p:grpSpPr>
      <p:sp>
        <p:nvSpPr>
          <p:cNvPr id="1172" name="Google Shape;1172;p103"/>
          <p:cNvSpPr/>
          <p:nvPr/>
        </p:nvSpPr>
        <p:spPr>
          <a:xfrm>
            <a:off x="3534513" y="1447488"/>
            <a:ext cx="2365125" cy="4271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Increase the slope a bit</a:t>
            </a:r>
            <a:endParaRPr>
              <a:solidFill>
                <a:srgbClr val="666666"/>
              </a:solidFill>
              <a:latin typeface="Quattrocento Sans"/>
              <a:ea typeface="Quattrocento Sans"/>
              <a:cs typeface="Quattrocento Sans"/>
              <a:sym typeface="Quattrocento Sans"/>
            </a:endParaRPr>
          </a:p>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&amp; Calculate change in error</a:t>
            </a:r>
            <a:endParaRPr>
              <a:solidFill>
                <a:srgbClr val="666666"/>
              </a:solidFill>
              <a:latin typeface="Quattrocento Sans"/>
              <a:ea typeface="Quattrocento Sans"/>
              <a:cs typeface="Quattrocento Sans"/>
              <a:sym typeface="Quattrocento Sans"/>
            </a:endParaRPr>
          </a:p>
        </p:txBody>
      </p:sp>
      <p:sp>
        <p:nvSpPr>
          <p:cNvPr id="1173" name="Google Shape;1173;p103"/>
          <p:cNvSpPr/>
          <p:nvPr/>
        </p:nvSpPr>
        <p:spPr>
          <a:xfrm>
            <a:off x="3627013" y="534850"/>
            <a:ext cx="2180142" cy="38037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Start with random line</a:t>
            </a:r>
            <a:endParaRPr>
              <a:solidFill>
                <a:srgbClr val="666666"/>
              </a:solidFill>
              <a:latin typeface="Quattrocento Sans"/>
              <a:ea typeface="Quattrocento Sans"/>
              <a:cs typeface="Quattrocento Sans"/>
              <a:sym typeface="Quattrocento Sans"/>
            </a:endParaRPr>
          </a:p>
        </p:txBody>
      </p:sp>
      <p:cxnSp>
        <p:nvCxnSpPr>
          <p:cNvPr id="1174" name="Google Shape;1174;p103"/>
          <p:cNvCxnSpPr>
            <a:stCxn id="1173" idx="2"/>
            <a:endCxn id="1172" idx="0"/>
          </p:cNvCxnSpPr>
          <p:nvPr/>
        </p:nvCxnSpPr>
        <p:spPr>
          <a:xfrm>
            <a:off x="4717084" y="915226"/>
            <a:ext cx="0" cy="532200"/>
          </a:xfrm>
          <a:prstGeom prst="straightConnector1">
            <a:avLst/>
          </a:prstGeom>
          <a:noFill/>
          <a:ln cap="flat" cmpd="sng" w="9525">
            <a:solidFill>
              <a:schemeClr val="dk2"/>
            </a:solidFill>
            <a:prstDash val="solid"/>
            <a:round/>
            <a:headEnd len="med" w="med" type="none"/>
            <a:tailEnd len="med" w="med" type="triangle"/>
          </a:ln>
        </p:spPr>
      </p:cxnSp>
      <p:sp>
        <p:nvSpPr>
          <p:cNvPr id="1175" name="Google Shape;1175;p103"/>
          <p:cNvSpPr/>
          <p:nvPr/>
        </p:nvSpPr>
        <p:spPr>
          <a:xfrm>
            <a:off x="3627051" y="2406875"/>
            <a:ext cx="2180100" cy="1017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Did the error decrease?</a:t>
            </a:r>
            <a:endParaRPr>
              <a:solidFill>
                <a:srgbClr val="666666"/>
              </a:solidFill>
              <a:latin typeface="Quattrocento Sans"/>
              <a:ea typeface="Quattrocento Sans"/>
              <a:cs typeface="Quattrocento Sans"/>
              <a:sym typeface="Quattrocento Sans"/>
            </a:endParaRPr>
          </a:p>
        </p:txBody>
      </p:sp>
      <p:cxnSp>
        <p:nvCxnSpPr>
          <p:cNvPr id="1176" name="Google Shape;1176;p103"/>
          <p:cNvCxnSpPr>
            <a:stCxn id="1172" idx="2"/>
            <a:endCxn id="1175" idx="0"/>
          </p:cNvCxnSpPr>
          <p:nvPr/>
        </p:nvCxnSpPr>
        <p:spPr>
          <a:xfrm>
            <a:off x="4717075" y="1874613"/>
            <a:ext cx="0" cy="532200"/>
          </a:xfrm>
          <a:prstGeom prst="straightConnector1">
            <a:avLst/>
          </a:prstGeom>
          <a:noFill/>
          <a:ln cap="flat" cmpd="sng" w="9525">
            <a:solidFill>
              <a:schemeClr val="dk2"/>
            </a:solidFill>
            <a:prstDash val="solid"/>
            <a:round/>
            <a:headEnd len="med" w="med" type="none"/>
            <a:tailEnd len="med" w="med" type="triangle"/>
          </a:ln>
        </p:spPr>
      </p:cxnSp>
      <p:sp>
        <p:nvSpPr>
          <p:cNvPr id="1177" name="Google Shape;1177;p103"/>
          <p:cNvSpPr/>
          <p:nvPr/>
        </p:nvSpPr>
        <p:spPr>
          <a:xfrm>
            <a:off x="1212132" y="2627375"/>
            <a:ext cx="1179775" cy="5769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Decrease the slope.</a:t>
            </a:r>
            <a:endParaRPr>
              <a:solidFill>
                <a:srgbClr val="666666"/>
              </a:solidFill>
              <a:latin typeface="Quattrocento Sans"/>
              <a:ea typeface="Quattrocento Sans"/>
              <a:cs typeface="Quattrocento Sans"/>
              <a:sym typeface="Quattrocento Sans"/>
            </a:endParaRPr>
          </a:p>
        </p:txBody>
      </p:sp>
      <p:sp>
        <p:nvSpPr>
          <p:cNvPr id="1178" name="Google Shape;1178;p103"/>
          <p:cNvSpPr/>
          <p:nvPr/>
        </p:nvSpPr>
        <p:spPr>
          <a:xfrm>
            <a:off x="3627013" y="4181523"/>
            <a:ext cx="2180150" cy="4271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Stop, you have found the best line</a:t>
            </a:r>
            <a:endParaRPr>
              <a:solidFill>
                <a:srgbClr val="666666"/>
              </a:solidFill>
              <a:latin typeface="Quattrocento Sans"/>
              <a:ea typeface="Quattrocento Sans"/>
              <a:cs typeface="Quattrocento Sans"/>
              <a:sym typeface="Quattrocento Sans"/>
            </a:endParaRPr>
          </a:p>
        </p:txBody>
      </p:sp>
      <p:cxnSp>
        <p:nvCxnSpPr>
          <p:cNvPr id="1179" name="Google Shape;1179;p103"/>
          <p:cNvCxnSpPr>
            <a:stCxn id="1175" idx="2"/>
            <a:endCxn id="1178" idx="0"/>
          </p:cNvCxnSpPr>
          <p:nvPr/>
        </p:nvCxnSpPr>
        <p:spPr>
          <a:xfrm>
            <a:off x="4717101" y="3424775"/>
            <a:ext cx="0" cy="756600"/>
          </a:xfrm>
          <a:prstGeom prst="straightConnector1">
            <a:avLst/>
          </a:prstGeom>
          <a:noFill/>
          <a:ln cap="flat" cmpd="sng" w="9525">
            <a:solidFill>
              <a:schemeClr val="dk2"/>
            </a:solidFill>
            <a:prstDash val="solid"/>
            <a:round/>
            <a:headEnd len="med" w="med" type="none"/>
            <a:tailEnd len="med" w="med" type="triangle"/>
          </a:ln>
        </p:spPr>
      </p:cxnSp>
      <p:cxnSp>
        <p:nvCxnSpPr>
          <p:cNvPr id="1180" name="Google Shape;1180;p103"/>
          <p:cNvCxnSpPr>
            <a:stCxn id="1175" idx="1"/>
            <a:endCxn id="1177" idx="3"/>
          </p:cNvCxnSpPr>
          <p:nvPr/>
        </p:nvCxnSpPr>
        <p:spPr>
          <a:xfrm rot="10800000">
            <a:off x="2391951" y="2915825"/>
            <a:ext cx="1235100" cy="0"/>
          </a:xfrm>
          <a:prstGeom prst="straightConnector1">
            <a:avLst/>
          </a:prstGeom>
          <a:noFill/>
          <a:ln cap="flat" cmpd="sng" w="9525">
            <a:solidFill>
              <a:schemeClr val="dk2"/>
            </a:solidFill>
            <a:prstDash val="solid"/>
            <a:round/>
            <a:headEnd len="med" w="med" type="none"/>
            <a:tailEnd len="med" w="med" type="triangle"/>
          </a:ln>
        </p:spPr>
      </p:cxnSp>
      <p:sp>
        <p:nvSpPr>
          <p:cNvPr id="1181" name="Google Shape;1181;p103"/>
          <p:cNvSpPr txBox="1"/>
          <p:nvPr/>
        </p:nvSpPr>
        <p:spPr>
          <a:xfrm>
            <a:off x="2568568" y="2597029"/>
            <a:ext cx="1020000" cy="59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No. Error</a:t>
            </a:r>
            <a:endParaRPr>
              <a:solidFill>
                <a:srgbClr val="666666"/>
              </a:solidFill>
              <a:latin typeface="Quattrocento Sans"/>
              <a:ea typeface="Quattrocento Sans"/>
              <a:cs typeface="Quattrocento Sans"/>
              <a:sym typeface="Quattrocento Sans"/>
            </a:endParaRPr>
          </a:p>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 increased</a:t>
            </a:r>
            <a:endParaRPr>
              <a:solidFill>
                <a:srgbClr val="666666"/>
              </a:solidFill>
              <a:latin typeface="Quattrocento Sans"/>
              <a:ea typeface="Quattrocento Sans"/>
              <a:cs typeface="Quattrocento Sans"/>
              <a:sym typeface="Quattrocento Sans"/>
            </a:endParaRPr>
          </a:p>
        </p:txBody>
      </p:sp>
      <p:sp>
        <p:nvSpPr>
          <p:cNvPr id="1182" name="Google Shape;1182;p103"/>
          <p:cNvSpPr/>
          <p:nvPr/>
        </p:nvSpPr>
        <p:spPr>
          <a:xfrm>
            <a:off x="6437162" y="2627375"/>
            <a:ext cx="1494700" cy="5769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Increase the slope.</a:t>
            </a:r>
            <a:endParaRPr>
              <a:solidFill>
                <a:srgbClr val="666666"/>
              </a:solidFill>
              <a:latin typeface="Quattrocento Sans"/>
              <a:ea typeface="Quattrocento Sans"/>
              <a:cs typeface="Quattrocento Sans"/>
              <a:sym typeface="Quattrocento Sans"/>
            </a:endParaRPr>
          </a:p>
        </p:txBody>
      </p:sp>
      <p:cxnSp>
        <p:nvCxnSpPr>
          <p:cNvPr id="1183" name="Google Shape;1183;p103"/>
          <p:cNvCxnSpPr>
            <a:stCxn id="1175" idx="3"/>
            <a:endCxn id="1182" idx="1"/>
          </p:cNvCxnSpPr>
          <p:nvPr/>
        </p:nvCxnSpPr>
        <p:spPr>
          <a:xfrm>
            <a:off x="5807151" y="2915825"/>
            <a:ext cx="630000" cy="0"/>
          </a:xfrm>
          <a:prstGeom prst="straightConnector1">
            <a:avLst/>
          </a:prstGeom>
          <a:noFill/>
          <a:ln cap="flat" cmpd="sng" w="9525">
            <a:solidFill>
              <a:schemeClr val="dk2"/>
            </a:solidFill>
            <a:prstDash val="solid"/>
            <a:round/>
            <a:headEnd len="med" w="med" type="none"/>
            <a:tailEnd len="med" w="med" type="triangle"/>
          </a:ln>
        </p:spPr>
      </p:cxnSp>
      <p:sp>
        <p:nvSpPr>
          <p:cNvPr id="1184" name="Google Shape;1184;p103"/>
          <p:cNvSpPr txBox="1"/>
          <p:nvPr/>
        </p:nvSpPr>
        <p:spPr>
          <a:xfrm>
            <a:off x="5845663" y="2627375"/>
            <a:ext cx="5421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Yes</a:t>
            </a:r>
            <a:endParaRPr>
              <a:solidFill>
                <a:srgbClr val="666666"/>
              </a:solidFill>
              <a:latin typeface="Quattrocento Sans"/>
              <a:ea typeface="Quattrocento Sans"/>
              <a:cs typeface="Quattrocento Sans"/>
              <a:sym typeface="Quattrocento Sans"/>
            </a:endParaRPr>
          </a:p>
        </p:txBody>
      </p:sp>
      <p:sp>
        <p:nvSpPr>
          <p:cNvPr id="1185" name="Google Shape;1185;p103"/>
          <p:cNvSpPr txBox="1"/>
          <p:nvPr/>
        </p:nvSpPr>
        <p:spPr>
          <a:xfrm>
            <a:off x="3718564" y="3612950"/>
            <a:ext cx="21606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No, Error didn't change</a:t>
            </a:r>
            <a:endParaRPr>
              <a:solidFill>
                <a:srgbClr val="666666"/>
              </a:solidFill>
              <a:latin typeface="Quattrocento Sans"/>
              <a:ea typeface="Quattrocento Sans"/>
              <a:cs typeface="Quattrocento Sans"/>
              <a:sym typeface="Quattrocento Sans"/>
            </a:endParaRPr>
          </a:p>
        </p:txBody>
      </p:sp>
      <p:cxnSp>
        <p:nvCxnSpPr>
          <p:cNvPr id="1186" name="Google Shape;1186;p103"/>
          <p:cNvCxnSpPr>
            <a:stCxn id="1182" idx="0"/>
            <a:endCxn id="1172" idx="3"/>
          </p:cNvCxnSpPr>
          <p:nvPr/>
        </p:nvCxnSpPr>
        <p:spPr>
          <a:xfrm flipH="1" rot="5400000">
            <a:off x="6058912" y="1501775"/>
            <a:ext cx="966300" cy="1284900"/>
          </a:xfrm>
          <a:prstGeom prst="bentConnector2">
            <a:avLst/>
          </a:prstGeom>
          <a:noFill/>
          <a:ln cap="flat" cmpd="sng" w="9525">
            <a:solidFill>
              <a:schemeClr val="dk2"/>
            </a:solidFill>
            <a:prstDash val="solid"/>
            <a:round/>
            <a:headEnd len="med" w="med" type="none"/>
            <a:tailEnd len="med" w="med" type="triangle"/>
          </a:ln>
        </p:spPr>
      </p:cxnSp>
      <p:cxnSp>
        <p:nvCxnSpPr>
          <p:cNvPr id="1187" name="Google Shape;1187;p103"/>
          <p:cNvCxnSpPr>
            <a:stCxn id="1177" idx="0"/>
            <a:endCxn id="1172" idx="1"/>
          </p:cNvCxnSpPr>
          <p:nvPr/>
        </p:nvCxnSpPr>
        <p:spPr>
          <a:xfrm rot="-5400000">
            <a:off x="2185120" y="1277975"/>
            <a:ext cx="966300" cy="1732500"/>
          </a:xfrm>
          <a:prstGeom prst="bentConnector2">
            <a:avLst/>
          </a:prstGeom>
          <a:noFill/>
          <a:ln cap="flat" cmpd="sng" w="9525">
            <a:solidFill>
              <a:schemeClr val="dk2"/>
            </a:solidFill>
            <a:prstDash val="solid"/>
            <a:round/>
            <a:headEnd len="med" w="med" type="none"/>
            <a:tailEnd len="med" w="med" type="triangle"/>
          </a:ln>
        </p:spPr>
      </p:cxnSp>
      <p:sp>
        <p:nvSpPr>
          <p:cNvPr id="1188" name="Google Shape;1188;p103"/>
          <p:cNvSpPr txBox="1"/>
          <p:nvPr/>
        </p:nvSpPr>
        <p:spPr>
          <a:xfrm>
            <a:off x="6035612" y="1874625"/>
            <a:ext cx="1956600" cy="34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Next epoch / iteration</a:t>
            </a:r>
            <a:endParaRPr>
              <a:solidFill>
                <a:srgbClr val="666666"/>
              </a:solidFill>
              <a:latin typeface="Quattrocento Sans"/>
              <a:ea typeface="Quattrocento Sans"/>
              <a:cs typeface="Quattrocento Sans"/>
              <a:sym typeface="Quattrocento Sans"/>
            </a:endParaRPr>
          </a:p>
        </p:txBody>
      </p:sp>
      <p:sp>
        <p:nvSpPr>
          <p:cNvPr id="1189" name="Google Shape;1189;p103"/>
          <p:cNvSpPr txBox="1"/>
          <p:nvPr/>
        </p:nvSpPr>
        <p:spPr>
          <a:xfrm>
            <a:off x="760210" y="1874625"/>
            <a:ext cx="1956600" cy="34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Next epoch / iteration</a:t>
            </a:r>
            <a:endParaRPr>
              <a:solidFill>
                <a:srgbClr val="666666"/>
              </a:solidFill>
              <a:latin typeface="Quattrocento Sans"/>
              <a:ea typeface="Quattrocento Sans"/>
              <a:cs typeface="Quattrocento Sans"/>
              <a:sym typeface="Quattrocento Sans"/>
            </a:endParaRPr>
          </a:p>
        </p:txBody>
      </p:sp>
      <p:pic>
        <p:nvPicPr>
          <p:cNvPr id="1190" name="Google Shape;1190;p103"/>
          <p:cNvPicPr preferRelativeResize="0"/>
          <p:nvPr/>
        </p:nvPicPr>
        <p:blipFill>
          <a:blip r:embed="rId3">
            <a:alphaModFix/>
          </a:blip>
          <a:stretch>
            <a:fillRect/>
          </a:stretch>
        </p:blipFill>
        <p:spPr>
          <a:xfrm>
            <a:off x="5849972" y="2933410"/>
            <a:ext cx="427125" cy="427125"/>
          </a:xfrm>
          <a:prstGeom prst="rect">
            <a:avLst/>
          </a:prstGeom>
          <a:noFill/>
          <a:ln>
            <a:noFill/>
          </a:ln>
        </p:spPr>
      </p:pic>
      <p:pic>
        <p:nvPicPr>
          <p:cNvPr id="1191" name="Google Shape;1191;p103"/>
          <p:cNvPicPr preferRelativeResize="0"/>
          <p:nvPr/>
        </p:nvPicPr>
        <p:blipFill>
          <a:blip r:embed="rId4">
            <a:alphaModFix/>
          </a:blip>
          <a:stretch>
            <a:fillRect/>
          </a:stretch>
        </p:blipFill>
        <p:spPr>
          <a:xfrm>
            <a:off x="2760734" y="3134972"/>
            <a:ext cx="427125" cy="427125"/>
          </a:xfrm>
          <a:prstGeom prst="rect">
            <a:avLst/>
          </a:prstGeom>
          <a:noFill/>
          <a:ln>
            <a:noFill/>
          </a:ln>
        </p:spPr>
      </p:pic>
      <p:sp>
        <p:nvSpPr>
          <p:cNvPr id="1192" name="Google Shape;1192;p103"/>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Gradient Descent</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6" name="Shape 1196"/>
        <p:cNvGrpSpPr/>
        <p:nvPr/>
      </p:nvGrpSpPr>
      <p:grpSpPr>
        <a:xfrm>
          <a:off x="0" y="0"/>
          <a:ext cx="0" cy="0"/>
          <a:chOff x="0" y="0"/>
          <a:chExt cx="0" cy="0"/>
        </a:xfrm>
      </p:grpSpPr>
      <p:sp>
        <p:nvSpPr>
          <p:cNvPr id="1197" name="Google Shape;1197;p104"/>
          <p:cNvSpPr/>
          <p:nvPr/>
        </p:nvSpPr>
        <p:spPr>
          <a:xfrm>
            <a:off x="3534513" y="1447488"/>
            <a:ext cx="2365125" cy="4271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Increase the slope a bit</a:t>
            </a:r>
            <a:endParaRPr>
              <a:solidFill>
                <a:srgbClr val="666666"/>
              </a:solidFill>
              <a:latin typeface="Quattrocento Sans"/>
              <a:ea typeface="Quattrocento Sans"/>
              <a:cs typeface="Quattrocento Sans"/>
              <a:sym typeface="Quattrocento Sans"/>
            </a:endParaRPr>
          </a:p>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&amp; Calculate change in error</a:t>
            </a:r>
            <a:endParaRPr>
              <a:solidFill>
                <a:srgbClr val="666666"/>
              </a:solidFill>
              <a:latin typeface="Quattrocento Sans"/>
              <a:ea typeface="Quattrocento Sans"/>
              <a:cs typeface="Quattrocento Sans"/>
              <a:sym typeface="Quattrocento Sans"/>
            </a:endParaRPr>
          </a:p>
        </p:txBody>
      </p:sp>
      <p:sp>
        <p:nvSpPr>
          <p:cNvPr id="1198" name="Google Shape;1198;p104"/>
          <p:cNvSpPr/>
          <p:nvPr/>
        </p:nvSpPr>
        <p:spPr>
          <a:xfrm>
            <a:off x="3627013" y="534850"/>
            <a:ext cx="2180142" cy="38037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Start with random line</a:t>
            </a:r>
            <a:endParaRPr>
              <a:solidFill>
                <a:srgbClr val="666666"/>
              </a:solidFill>
              <a:latin typeface="Quattrocento Sans"/>
              <a:ea typeface="Quattrocento Sans"/>
              <a:cs typeface="Quattrocento Sans"/>
              <a:sym typeface="Quattrocento Sans"/>
            </a:endParaRPr>
          </a:p>
        </p:txBody>
      </p:sp>
      <p:cxnSp>
        <p:nvCxnSpPr>
          <p:cNvPr id="1199" name="Google Shape;1199;p104"/>
          <p:cNvCxnSpPr>
            <a:stCxn id="1198" idx="2"/>
            <a:endCxn id="1197" idx="0"/>
          </p:cNvCxnSpPr>
          <p:nvPr/>
        </p:nvCxnSpPr>
        <p:spPr>
          <a:xfrm>
            <a:off x="4717084" y="915226"/>
            <a:ext cx="0" cy="532200"/>
          </a:xfrm>
          <a:prstGeom prst="straightConnector1">
            <a:avLst/>
          </a:prstGeom>
          <a:noFill/>
          <a:ln cap="flat" cmpd="sng" w="9525">
            <a:solidFill>
              <a:schemeClr val="dk2"/>
            </a:solidFill>
            <a:prstDash val="solid"/>
            <a:round/>
            <a:headEnd len="med" w="med" type="none"/>
            <a:tailEnd len="med" w="med" type="triangle"/>
          </a:ln>
        </p:spPr>
      </p:cxnSp>
      <p:sp>
        <p:nvSpPr>
          <p:cNvPr id="1200" name="Google Shape;1200;p104"/>
          <p:cNvSpPr/>
          <p:nvPr/>
        </p:nvSpPr>
        <p:spPr>
          <a:xfrm>
            <a:off x="3627051" y="2406875"/>
            <a:ext cx="2180100" cy="1017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Did the error decrease?</a:t>
            </a:r>
            <a:endParaRPr>
              <a:solidFill>
                <a:srgbClr val="666666"/>
              </a:solidFill>
              <a:latin typeface="Quattrocento Sans"/>
              <a:ea typeface="Quattrocento Sans"/>
              <a:cs typeface="Quattrocento Sans"/>
              <a:sym typeface="Quattrocento Sans"/>
            </a:endParaRPr>
          </a:p>
        </p:txBody>
      </p:sp>
      <p:cxnSp>
        <p:nvCxnSpPr>
          <p:cNvPr id="1201" name="Google Shape;1201;p104"/>
          <p:cNvCxnSpPr>
            <a:stCxn id="1197" idx="2"/>
            <a:endCxn id="1200" idx="0"/>
          </p:cNvCxnSpPr>
          <p:nvPr/>
        </p:nvCxnSpPr>
        <p:spPr>
          <a:xfrm>
            <a:off x="4717075" y="1874613"/>
            <a:ext cx="0" cy="532200"/>
          </a:xfrm>
          <a:prstGeom prst="straightConnector1">
            <a:avLst/>
          </a:prstGeom>
          <a:noFill/>
          <a:ln cap="flat" cmpd="sng" w="9525">
            <a:solidFill>
              <a:schemeClr val="dk2"/>
            </a:solidFill>
            <a:prstDash val="solid"/>
            <a:round/>
            <a:headEnd len="med" w="med" type="none"/>
            <a:tailEnd len="med" w="med" type="triangle"/>
          </a:ln>
        </p:spPr>
      </p:cxnSp>
      <p:sp>
        <p:nvSpPr>
          <p:cNvPr id="1202" name="Google Shape;1202;p104"/>
          <p:cNvSpPr/>
          <p:nvPr/>
        </p:nvSpPr>
        <p:spPr>
          <a:xfrm>
            <a:off x="1212132" y="2627375"/>
            <a:ext cx="1179775" cy="5769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Decrease the slope.</a:t>
            </a:r>
            <a:endParaRPr>
              <a:solidFill>
                <a:srgbClr val="666666"/>
              </a:solidFill>
              <a:latin typeface="Quattrocento Sans"/>
              <a:ea typeface="Quattrocento Sans"/>
              <a:cs typeface="Quattrocento Sans"/>
              <a:sym typeface="Quattrocento Sans"/>
            </a:endParaRPr>
          </a:p>
        </p:txBody>
      </p:sp>
      <p:sp>
        <p:nvSpPr>
          <p:cNvPr id="1203" name="Google Shape;1203;p104"/>
          <p:cNvSpPr/>
          <p:nvPr/>
        </p:nvSpPr>
        <p:spPr>
          <a:xfrm>
            <a:off x="3627013" y="4181523"/>
            <a:ext cx="2180150" cy="427125"/>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Stop, you have found the best line</a:t>
            </a:r>
            <a:endParaRPr>
              <a:solidFill>
                <a:srgbClr val="666666"/>
              </a:solidFill>
              <a:latin typeface="Quattrocento Sans"/>
              <a:ea typeface="Quattrocento Sans"/>
              <a:cs typeface="Quattrocento Sans"/>
              <a:sym typeface="Quattrocento Sans"/>
            </a:endParaRPr>
          </a:p>
        </p:txBody>
      </p:sp>
      <p:cxnSp>
        <p:nvCxnSpPr>
          <p:cNvPr id="1204" name="Google Shape;1204;p104"/>
          <p:cNvCxnSpPr>
            <a:stCxn id="1200" idx="2"/>
            <a:endCxn id="1203" idx="0"/>
          </p:cNvCxnSpPr>
          <p:nvPr/>
        </p:nvCxnSpPr>
        <p:spPr>
          <a:xfrm>
            <a:off x="4717101" y="3424775"/>
            <a:ext cx="0" cy="756600"/>
          </a:xfrm>
          <a:prstGeom prst="straightConnector1">
            <a:avLst/>
          </a:prstGeom>
          <a:noFill/>
          <a:ln cap="flat" cmpd="sng" w="9525">
            <a:solidFill>
              <a:schemeClr val="dk2"/>
            </a:solidFill>
            <a:prstDash val="solid"/>
            <a:round/>
            <a:headEnd len="med" w="med" type="none"/>
            <a:tailEnd len="med" w="med" type="triangle"/>
          </a:ln>
        </p:spPr>
      </p:cxnSp>
      <p:cxnSp>
        <p:nvCxnSpPr>
          <p:cNvPr id="1205" name="Google Shape;1205;p104"/>
          <p:cNvCxnSpPr>
            <a:stCxn id="1200" idx="1"/>
            <a:endCxn id="1202" idx="3"/>
          </p:cNvCxnSpPr>
          <p:nvPr/>
        </p:nvCxnSpPr>
        <p:spPr>
          <a:xfrm rot="10800000">
            <a:off x="2391951" y="2915825"/>
            <a:ext cx="1235100" cy="0"/>
          </a:xfrm>
          <a:prstGeom prst="straightConnector1">
            <a:avLst/>
          </a:prstGeom>
          <a:noFill/>
          <a:ln cap="flat" cmpd="sng" w="9525">
            <a:solidFill>
              <a:schemeClr val="dk2"/>
            </a:solidFill>
            <a:prstDash val="solid"/>
            <a:round/>
            <a:headEnd len="med" w="med" type="none"/>
            <a:tailEnd len="med" w="med" type="triangle"/>
          </a:ln>
        </p:spPr>
      </p:cxnSp>
      <p:sp>
        <p:nvSpPr>
          <p:cNvPr id="1206" name="Google Shape;1206;p104"/>
          <p:cNvSpPr txBox="1"/>
          <p:nvPr/>
        </p:nvSpPr>
        <p:spPr>
          <a:xfrm>
            <a:off x="2568568" y="2597029"/>
            <a:ext cx="1020000" cy="59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No. Error</a:t>
            </a:r>
            <a:endParaRPr>
              <a:solidFill>
                <a:srgbClr val="666666"/>
              </a:solidFill>
              <a:latin typeface="Quattrocento Sans"/>
              <a:ea typeface="Quattrocento Sans"/>
              <a:cs typeface="Quattrocento Sans"/>
              <a:sym typeface="Quattrocento Sans"/>
            </a:endParaRPr>
          </a:p>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 increased</a:t>
            </a:r>
            <a:endParaRPr>
              <a:solidFill>
                <a:srgbClr val="666666"/>
              </a:solidFill>
              <a:latin typeface="Quattrocento Sans"/>
              <a:ea typeface="Quattrocento Sans"/>
              <a:cs typeface="Quattrocento Sans"/>
              <a:sym typeface="Quattrocento Sans"/>
            </a:endParaRPr>
          </a:p>
        </p:txBody>
      </p:sp>
      <p:sp>
        <p:nvSpPr>
          <p:cNvPr id="1207" name="Google Shape;1207;p104"/>
          <p:cNvSpPr/>
          <p:nvPr/>
        </p:nvSpPr>
        <p:spPr>
          <a:xfrm>
            <a:off x="6437162" y="2627375"/>
            <a:ext cx="1494700" cy="5769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Increase the slope.</a:t>
            </a:r>
            <a:endParaRPr>
              <a:solidFill>
                <a:srgbClr val="666666"/>
              </a:solidFill>
              <a:latin typeface="Quattrocento Sans"/>
              <a:ea typeface="Quattrocento Sans"/>
              <a:cs typeface="Quattrocento Sans"/>
              <a:sym typeface="Quattrocento Sans"/>
            </a:endParaRPr>
          </a:p>
        </p:txBody>
      </p:sp>
      <p:cxnSp>
        <p:nvCxnSpPr>
          <p:cNvPr id="1208" name="Google Shape;1208;p104"/>
          <p:cNvCxnSpPr>
            <a:stCxn id="1200" idx="3"/>
            <a:endCxn id="1207" idx="1"/>
          </p:cNvCxnSpPr>
          <p:nvPr/>
        </p:nvCxnSpPr>
        <p:spPr>
          <a:xfrm>
            <a:off x="5807151" y="2915825"/>
            <a:ext cx="630000" cy="0"/>
          </a:xfrm>
          <a:prstGeom prst="straightConnector1">
            <a:avLst/>
          </a:prstGeom>
          <a:noFill/>
          <a:ln cap="flat" cmpd="sng" w="9525">
            <a:solidFill>
              <a:schemeClr val="dk2"/>
            </a:solidFill>
            <a:prstDash val="solid"/>
            <a:round/>
            <a:headEnd len="med" w="med" type="none"/>
            <a:tailEnd len="med" w="med" type="triangle"/>
          </a:ln>
        </p:spPr>
      </p:cxnSp>
      <p:sp>
        <p:nvSpPr>
          <p:cNvPr id="1209" name="Google Shape;1209;p104"/>
          <p:cNvSpPr txBox="1"/>
          <p:nvPr/>
        </p:nvSpPr>
        <p:spPr>
          <a:xfrm>
            <a:off x="5845663" y="2627375"/>
            <a:ext cx="5421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Yes</a:t>
            </a:r>
            <a:endParaRPr>
              <a:solidFill>
                <a:srgbClr val="666666"/>
              </a:solidFill>
              <a:latin typeface="Quattrocento Sans"/>
              <a:ea typeface="Quattrocento Sans"/>
              <a:cs typeface="Quattrocento Sans"/>
              <a:sym typeface="Quattrocento Sans"/>
            </a:endParaRPr>
          </a:p>
        </p:txBody>
      </p:sp>
      <p:sp>
        <p:nvSpPr>
          <p:cNvPr id="1210" name="Google Shape;1210;p104"/>
          <p:cNvSpPr txBox="1"/>
          <p:nvPr/>
        </p:nvSpPr>
        <p:spPr>
          <a:xfrm>
            <a:off x="3718564" y="3612950"/>
            <a:ext cx="2160600" cy="38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No, Error didn't change</a:t>
            </a:r>
            <a:endParaRPr>
              <a:solidFill>
                <a:srgbClr val="666666"/>
              </a:solidFill>
              <a:latin typeface="Quattrocento Sans"/>
              <a:ea typeface="Quattrocento Sans"/>
              <a:cs typeface="Quattrocento Sans"/>
              <a:sym typeface="Quattrocento Sans"/>
            </a:endParaRPr>
          </a:p>
        </p:txBody>
      </p:sp>
      <p:cxnSp>
        <p:nvCxnSpPr>
          <p:cNvPr id="1211" name="Google Shape;1211;p104"/>
          <p:cNvCxnSpPr>
            <a:stCxn id="1207" idx="0"/>
            <a:endCxn id="1197" idx="3"/>
          </p:cNvCxnSpPr>
          <p:nvPr/>
        </p:nvCxnSpPr>
        <p:spPr>
          <a:xfrm flipH="1" rot="5400000">
            <a:off x="6058912" y="1501775"/>
            <a:ext cx="966300" cy="1284900"/>
          </a:xfrm>
          <a:prstGeom prst="bentConnector2">
            <a:avLst/>
          </a:prstGeom>
          <a:noFill/>
          <a:ln cap="flat" cmpd="sng" w="9525">
            <a:solidFill>
              <a:schemeClr val="dk2"/>
            </a:solidFill>
            <a:prstDash val="solid"/>
            <a:round/>
            <a:headEnd len="med" w="med" type="none"/>
            <a:tailEnd len="med" w="med" type="triangle"/>
          </a:ln>
        </p:spPr>
      </p:cxnSp>
      <p:cxnSp>
        <p:nvCxnSpPr>
          <p:cNvPr id="1212" name="Google Shape;1212;p104"/>
          <p:cNvCxnSpPr>
            <a:stCxn id="1202" idx="0"/>
            <a:endCxn id="1197" idx="1"/>
          </p:cNvCxnSpPr>
          <p:nvPr/>
        </p:nvCxnSpPr>
        <p:spPr>
          <a:xfrm rot="-5400000">
            <a:off x="2185120" y="1277975"/>
            <a:ext cx="966300" cy="1732500"/>
          </a:xfrm>
          <a:prstGeom prst="bentConnector2">
            <a:avLst/>
          </a:prstGeom>
          <a:noFill/>
          <a:ln cap="flat" cmpd="sng" w="9525">
            <a:solidFill>
              <a:schemeClr val="dk2"/>
            </a:solidFill>
            <a:prstDash val="solid"/>
            <a:round/>
            <a:headEnd len="med" w="med" type="none"/>
            <a:tailEnd len="med" w="med" type="triangle"/>
          </a:ln>
        </p:spPr>
      </p:cxnSp>
      <p:sp>
        <p:nvSpPr>
          <p:cNvPr id="1213" name="Google Shape;1213;p104"/>
          <p:cNvSpPr txBox="1"/>
          <p:nvPr/>
        </p:nvSpPr>
        <p:spPr>
          <a:xfrm>
            <a:off x="6035612" y="1874625"/>
            <a:ext cx="1956600" cy="34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Next epoch / iteration</a:t>
            </a:r>
            <a:endParaRPr>
              <a:solidFill>
                <a:srgbClr val="666666"/>
              </a:solidFill>
              <a:latin typeface="Quattrocento Sans"/>
              <a:ea typeface="Quattrocento Sans"/>
              <a:cs typeface="Quattrocento Sans"/>
              <a:sym typeface="Quattrocento Sans"/>
            </a:endParaRPr>
          </a:p>
        </p:txBody>
      </p:sp>
      <p:sp>
        <p:nvSpPr>
          <p:cNvPr id="1214" name="Google Shape;1214;p104"/>
          <p:cNvSpPr txBox="1"/>
          <p:nvPr/>
        </p:nvSpPr>
        <p:spPr>
          <a:xfrm>
            <a:off x="760210" y="1874625"/>
            <a:ext cx="1956600" cy="34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Quattrocento Sans"/>
                <a:ea typeface="Quattrocento Sans"/>
                <a:cs typeface="Quattrocento Sans"/>
                <a:sym typeface="Quattrocento Sans"/>
              </a:rPr>
              <a:t>Next epoch / iteration</a:t>
            </a:r>
            <a:endParaRPr>
              <a:solidFill>
                <a:srgbClr val="666666"/>
              </a:solidFill>
              <a:latin typeface="Quattrocento Sans"/>
              <a:ea typeface="Quattrocento Sans"/>
              <a:cs typeface="Quattrocento Sans"/>
              <a:sym typeface="Quattrocento Sans"/>
            </a:endParaRPr>
          </a:p>
        </p:txBody>
      </p:sp>
      <p:pic>
        <p:nvPicPr>
          <p:cNvPr id="1215" name="Google Shape;1215;p104"/>
          <p:cNvPicPr preferRelativeResize="0"/>
          <p:nvPr/>
        </p:nvPicPr>
        <p:blipFill>
          <a:blip r:embed="rId3">
            <a:alphaModFix/>
          </a:blip>
          <a:stretch>
            <a:fillRect/>
          </a:stretch>
        </p:blipFill>
        <p:spPr>
          <a:xfrm>
            <a:off x="5849972" y="2933410"/>
            <a:ext cx="427125" cy="427125"/>
          </a:xfrm>
          <a:prstGeom prst="rect">
            <a:avLst/>
          </a:prstGeom>
          <a:noFill/>
          <a:ln>
            <a:noFill/>
          </a:ln>
        </p:spPr>
      </p:pic>
      <p:pic>
        <p:nvPicPr>
          <p:cNvPr id="1216" name="Google Shape;1216;p104"/>
          <p:cNvPicPr preferRelativeResize="0"/>
          <p:nvPr/>
        </p:nvPicPr>
        <p:blipFill>
          <a:blip r:embed="rId4">
            <a:alphaModFix/>
          </a:blip>
          <a:stretch>
            <a:fillRect/>
          </a:stretch>
        </p:blipFill>
        <p:spPr>
          <a:xfrm>
            <a:off x="2760734" y="3134972"/>
            <a:ext cx="427125" cy="427125"/>
          </a:xfrm>
          <a:prstGeom prst="rect">
            <a:avLst/>
          </a:prstGeom>
          <a:noFill/>
          <a:ln>
            <a:noFill/>
          </a:ln>
        </p:spPr>
      </p:pic>
      <p:sp>
        <p:nvSpPr>
          <p:cNvPr id="1217" name="Google Shape;1217;p104"/>
          <p:cNvSpPr txBox="1"/>
          <p:nvPr/>
        </p:nvSpPr>
        <p:spPr>
          <a:xfrm>
            <a:off x="891675" y="0"/>
            <a:ext cx="7693200" cy="530100"/>
          </a:xfrm>
          <a:prstGeom prst="rect">
            <a:avLst/>
          </a:prstGeom>
          <a:noFill/>
          <a:ln>
            <a:noFill/>
          </a:ln>
        </p:spPr>
        <p:txBody>
          <a:bodyPr anchorCtr="0" anchor="t" bIns="91425" lIns="91425" spcFirstLastPara="1" rIns="91425" wrap="square" tIns="91425">
            <a:noAutofit/>
          </a:bodyPr>
          <a:lstStyle/>
          <a:p>
            <a:pPr indent="0" lvl="0" marL="0" rtl="0" algn="ctr">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Gradient Descent</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0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Feature Scaling</a:t>
            </a:r>
            <a:endParaRPr sz="3200">
              <a:solidFill>
                <a:srgbClr val="666666"/>
              </a:solidFill>
              <a:latin typeface="Quattrocento Sans"/>
              <a:ea typeface="Quattrocento Sans"/>
              <a:cs typeface="Quattrocento Sans"/>
              <a:sym typeface="Quattrocento Sans"/>
            </a:endParaRPr>
          </a:p>
        </p:txBody>
      </p:sp>
      <p:sp>
        <p:nvSpPr>
          <p:cNvPr id="1223" name="Google Shape;1223;p105"/>
          <p:cNvSpPr txBox="1"/>
          <p:nvPr/>
        </p:nvSpPr>
        <p:spPr>
          <a:xfrm>
            <a:off x="357100" y="1051682"/>
            <a:ext cx="8429700" cy="1748400"/>
          </a:xfrm>
          <a:prstGeom prst="rect">
            <a:avLst/>
          </a:prstGeom>
          <a:noFill/>
          <a:ln>
            <a:noFill/>
          </a:ln>
        </p:spPr>
        <p:txBody>
          <a:bodyPr anchorCtr="0" anchor="t" bIns="58925" lIns="58925" spcFirstLastPara="1" rIns="58925" wrap="square" tIns="58925">
            <a:noAutofit/>
          </a:bodyPr>
          <a:lstStyle/>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When using Gradient Descent, we should ensure that</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All features have a similar scale</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Gill Sans"/>
              <a:buChar char="○"/>
            </a:pPr>
            <a:r>
              <a:rPr lang="en" sz="1900">
                <a:solidFill>
                  <a:srgbClr val="666666"/>
                </a:solidFill>
                <a:latin typeface="Quattrocento Sans"/>
                <a:ea typeface="Quattrocento Sans"/>
                <a:cs typeface="Quattrocento Sans"/>
                <a:sym typeface="Quattrocento Sans"/>
              </a:rPr>
              <a:t>Using Scikit-Learn’s </a:t>
            </a:r>
            <a:r>
              <a:rPr b="1" lang="en" sz="1900">
                <a:solidFill>
                  <a:srgbClr val="666666"/>
                </a:solidFill>
                <a:latin typeface="Quattrocento Sans"/>
                <a:ea typeface="Quattrocento Sans"/>
                <a:cs typeface="Quattrocento Sans"/>
                <a:sym typeface="Quattrocento Sans"/>
              </a:rPr>
              <a:t>StandardScaler</a:t>
            </a:r>
            <a:r>
              <a:rPr lang="en" sz="1900">
                <a:solidFill>
                  <a:srgbClr val="666666"/>
                </a:solidFill>
                <a:latin typeface="Quattrocento Sans"/>
                <a:ea typeface="Quattrocento Sans"/>
                <a:cs typeface="Quattrocento Sans"/>
                <a:sym typeface="Quattrocento Sans"/>
              </a:rPr>
              <a:t> class</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Else it will take much longer to converge</a:t>
            </a:r>
            <a:endParaRPr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06"/>
          <p:cNvSpPr txBox="1"/>
          <p:nvPr/>
        </p:nvSpPr>
        <p:spPr>
          <a:xfrm>
            <a:off x="357100" y="850764"/>
            <a:ext cx="8429700" cy="12723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Feature Scaling - Same Scales</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See the below diagram where feature 1 and 2 have same scales</a:t>
            </a:r>
            <a:endParaRPr sz="1900">
              <a:solidFill>
                <a:srgbClr val="666666"/>
              </a:solidFill>
              <a:latin typeface="Quattrocento Sans"/>
              <a:ea typeface="Quattrocento Sans"/>
              <a:cs typeface="Quattrocento Sans"/>
              <a:sym typeface="Quattrocento Sans"/>
            </a:endParaRPr>
          </a:p>
          <a:p>
            <a:pPr indent="-260350" lvl="0" marL="2921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Gradient Descent algorithm goes straight toward the minimum</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Thereby reaching it quickly</a:t>
            </a:r>
            <a:endParaRPr sz="1900">
              <a:solidFill>
                <a:srgbClr val="666666"/>
              </a:solidFill>
              <a:latin typeface="Quattrocento Sans"/>
              <a:ea typeface="Quattrocento Sans"/>
              <a:cs typeface="Quattrocento Sans"/>
              <a:sym typeface="Quattrocento Sans"/>
            </a:endParaRPr>
          </a:p>
        </p:txBody>
      </p:sp>
      <p:pic>
        <p:nvPicPr>
          <p:cNvPr id="1229" name="Google Shape;1229;p106"/>
          <p:cNvPicPr preferRelativeResize="0"/>
          <p:nvPr/>
        </p:nvPicPr>
        <p:blipFill rotWithShape="1">
          <a:blip r:embed="rId3">
            <a:alphaModFix/>
          </a:blip>
          <a:srcRect b="0" l="0" r="63403" t="0"/>
          <a:stretch/>
        </p:blipFill>
        <p:spPr>
          <a:xfrm>
            <a:off x="3076084" y="2527559"/>
            <a:ext cx="3108604" cy="2322646"/>
          </a:xfrm>
          <a:prstGeom prst="rect">
            <a:avLst/>
          </a:prstGeom>
          <a:noFill/>
          <a:ln>
            <a:noFill/>
          </a:ln>
        </p:spPr>
      </p:pic>
      <p:sp>
        <p:nvSpPr>
          <p:cNvPr id="1230" name="Google Shape;1230;p106"/>
          <p:cNvSpPr txBox="1"/>
          <p:nvPr/>
        </p:nvSpPr>
        <p:spPr>
          <a:xfrm>
            <a:off x="6233484" y="4471849"/>
            <a:ext cx="1602600" cy="1944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rgbClr val="666666"/>
                </a:solidFill>
                <a:latin typeface="Quattrocento Sans"/>
                <a:ea typeface="Quattrocento Sans"/>
                <a:cs typeface="Quattrocento Sans"/>
                <a:sym typeface="Quattrocento Sans"/>
              </a:rPr>
              <a:t>Same Scale</a:t>
            </a:r>
            <a:endParaRPr sz="1900">
              <a:solidFill>
                <a:srgbClr val="666666"/>
              </a:solidFill>
              <a:latin typeface="Quattrocento Sans"/>
              <a:ea typeface="Quattrocento Sans"/>
              <a:cs typeface="Quattrocento Sans"/>
              <a:sym typeface="Quattrocento Sans"/>
            </a:endParaRPr>
          </a:p>
        </p:txBody>
      </p:sp>
      <p:pic>
        <p:nvPicPr>
          <p:cNvPr id="1231" name="Google Shape;1231;p106"/>
          <p:cNvPicPr preferRelativeResize="0"/>
          <p:nvPr/>
        </p:nvPicPr>
        <p:blipFill rotWithShape="1">
          <a:blip r:embed="rId3">
            <a:alphaModFix/>
          </a:blip>
          <a:srcRect b="86560" l="50227" r="12185" t="0"/>
          <a:stretch/>
        </p:blipFill>
        <p:spPr>
          <a:xfrm>
            <a:off x="4879484" y="2173362"/>
            <a:ext cx="3108604" cy="303921"/>
          </a:xfrm>
          <a:prstGeom prst="rect">
            <a:avLst/>
          </a:prstGeom>
          <a:noFill/>
          <a:ln>
            <a:noFill/>
          </a:ln>
        </p:spPr>
      </p:pic>
      <p:sp>
        <p:nvSpPr>
          <p:cNvPr id="1232" name="Google Shape;1232;p10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Feature Scaling</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6"/>
          <p:cNvSpPr txBox="1"/>
          <p:nvPr/>
        </p:nvSpPr>
        <p:spPr>
          <a:xfrm>
            <a:off x="0" y="901700"/>
            <a:ext cx="9144000" cy="3759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rgbClr val="666666"/>
                </a:solidFill>
                <a:latin typeface="Quattrocento Sans"/>
                <a:ea typeface="Quattrocento Sans"/>
                <a:cs typeface="Quattrocento Sans"/>
                <a:sym typeface="Quattrocento Sans"/>
              </a:rPr>
              <a:t>(a) Regression – We try to predict value of a continuous output variable or we try to obtain a function that maps input variables to some continuous valued output.</a:t>
            </a:r>
            <a:endParaRPr sz="1800">
              <a:solidFill>
                <a:srgbClr val="666666"/>
              </a:solidFill>
              <a:latin typeface="Quattrocento Sans"/>
              <a:ea typeface="Quattrocento Sans"/>
              <a:cs typeface="Quattrocento Sans"/>
              <a:sym typeface="Quattrocento Sans"/>
            </a:endParaRPr>
          </a:p>
          <a:p>
            <a:pPr indent="0" lvl="0" marL="0" rtl="0" algn="just">
              <a:spcBef>
                <a:spcPts val="0"/>
              </a:spcBef>
              <a:spcAft>
                <a:spcPts val="0"/>
              </a:spcAft>
              <a:buNone/>
            </a:pPr>
            <a:r>
              <a:t/>
            </a:r>
            <a:endParaRPr sz="1800">
              <a:solidFill>
                <a:srgbClr val="666666"/>
              </a:solidFill>
              <a:latin typeface="Quattrocento Sans"/>
              <a:ea typeface="Quattrocento Sans"/>
              <a:cs typeface="Quattrocento Sans"/>
              <a:sym typeface="Quattrocento Sans"/>
            </a:endParaRPr>
          </a:p>
          <a:p>
            <a:pPr indent="0" lvl="0" marL="0" rtl="0" algn="just">
              <a:spcBef>
                <a:spcPts val="0"/>
              </a:spcBef>
              <a:spcAft>
                <a:spcPts val="0"/>
              </a:spcAft>
              <a:buNone/>
            </a:pPr>
            <a:r>
              <a:rPr lang="en" sz="1800">
                <a:solidFill>
                  <a:srgbClr val="666666"/>
                </a:solidFill>
                <a:highlight>
                  <a:srgbClr val="A4C2F4"/>
                </a:highlight>
                <a:latin typeface="Quattrocento Sans"/>
                <a:ea typeface="Quattrocento Sans"/>
                <a:cs typeface="Quattrocento Sans"/>
                <a:sym typeface="Quattrocento Sans"/>
              </a:rPr>
              <a:t>f(x) = 0.8</a:t>
            </a:r>
            <a:r>
              <a:rPr lang="en" sz="1800">
                <a:solidFill>
                  <a:srgbClr val="666666"/>
                </a:solidFill>
                <a:latin typeface="Quattrocento Sans"/>
                <a:ea typeface="Quattrocento Sans"/>
                <a:cs typeface="Quattrocento Sans"/>
                <a:sym typeface="Quattrocento Sans"/>
              </a:rPr>
              <a:t> //continuous value</a:t>
            </a:r>
            <a:endParaRPr sz="1800">
              <a:solidFill>
                <a:srgbClr val="666666"/>
              </a:solidFill>
              <a:latin typeface="Quattrocento Sans"/>
              <a:ea typeface="Quattrocento Sans"/>
              <a:cs typeface="Quattrocento Sans"/>
              <a:sym typeface="Quattrocento Sans"/>
            </a:endParaRPr>
          </a:p>
          <a:p>
            <a:pPr indent="0" lvl="0" marL="0" rtl="0" algn="just">
              <a:spcBef>
                <a:spcPts val="0"/>
              </a:spcBef>
              <a:spcAft>
                <a:spcPts val="0"/>
              </a:spcAft>
              <a:buNone/>
            </a:pPr>
            <a:r>
              <a:t/>
            </a:r>
            <a:endParaRPr sz="1800">
              <a:solidFill>
                <a:srgbClr val="666666"/>
              </a:solidFill>
              <a:latin typeface="Quattrocento Sans"/>
              <a:ea typeface="Quattrocento Sans"/>
              <a:cs typeface="Quattrocento Sans"/>
              <a:sym typeface="Quattrocento Sans"/>
            </a:endParaRPr>
          </a:p>
          <a:p>
            <a:pPr indent="0" lvl="0" marL="0" rtl="0" algn="just">
              <a:spcBef>
                <a:spcPts val="0"/>
              </a:spcBef>
              <a:spcAft>
                <a:spcPts val="0"/>
              </a:spcAft>
              <a:buNone/>
            </a:pPr>
            <a:r>
              <a:rPr i="1" lang="en" sz="1800">
                <a:solidFill>
                  <a:srgbClr val="666666"/>
                </a:solidFill>
                <a:latin typeface="Quattrocento Sans"/>
                <a:ea typeface="Quattrocento Sans"/>
                <a:cs typeface="Quattrocento Sans"/>
                <a:sym typeface="Quattrocento Sans"/>
              </a:rPr>
              <a:t>Given experience of an employee in years, predict salary</a:t>
            </a:r>
            <a:endParaRPr i="1" sz="1800">
              <a:solidFill>
                <a:srgbClr val="666666"/>
              </a:solidFill>
              <a:latin typeface="Quattrocento Sans"/>
              <a:ea typeface="Quattrocento Sans"/>
              <a:cs typeface="Quattrocento Sans"/>
              <a:sym typeface="Quattrocento Sans"/>
            </a:endParaRPr>
          </a:p>
          <a:p>
            <a:pPr indent="0" lvl="0" marL="0" rtl="0" algn="just">
              <a:spcBef>
                <a:spcPts val="0"/>
              </a:spcBef>
              <a:spcAft>
                <a:spcPts val="0"/>
              </a:spcAft>
              <a:buNone/>
            </a:pPr>
            <a:r>
              <a:t/>
            </a:r>
            <a:endParaRPr sz="1800">
              <a:solidFill>
                <a:srgbClr val="666666"/>
              </a:solidFill>
              <a:latin typeface="Quattrocento Sans"/>
              <a:ea typeface="Quattrocento Sans"/>
              <a:cs typeface="Quattrocento Sans"/>
              <a:sym typeface="Quattrocento Sans"/>
            </a:endParaRPr>
          </a:p>
          <a:p>
            <a:pPr indent="0" lvl="0" marL="0" rtl="0" algn="just">
              <a:spcBef>
                <a:spcPts val="0"/>
              </a:spcBef>
              <a:spcAft>
                <a:spcPts val="0"/>
              </a:spcAft>
              <a:buNone/>
            </a:pPr>
            <a:r>
              <a:rPr lang="en" sz="1800">
                <a:solidFill>
                  <a:srgbClr val="666666"/>
                </a:solidFill>
                <a:latin typeface="Quattrocento Sans"/>
                <a:ea typeface="Quattrocento Sans"/>
                <a:cs typeface="Quattrocento Sans"/>
                <a:sym typeface="Quattrocento Sans"/>
              </a:rPr>
              <a:t>(b) Classification – We try to predict value of a discrete output variable or we try to obtain a function that maps input variables to some discrete categories.</a:t>
            </a:r>
            <a:endParaRPr sz="1800">
              <a:solidFill>
                <a:srgbClr val="666666"/>
              </a:solidFill>
              <a:latin typeface="Quattrocento Sans"/>
              <a:ea typeface="Quattrocento Sans"/>
              <a:cs typeface="Quattrocento Sans"/>
              <a:sym typeface="Quattrocento Sans"/>
            </a:endParaRPr>
          </a:p>
          <a:p>
            <a:pPr indent="0" lvl="0" marL="0" rtl="0" algn="just">
              <a:spcBef>
                <a:spcPts val="0"/>
              </a:spcBef>
              <a:spcAft>
                <a:spcPts val="0"/>
              </a:spcAft>
              <a:buNone/>
            </a:pPr>
            <a:r>
              <a:t/>
            </a:r>
            <a:endParaRPr sz="1800">
              <a:solidFill>
                <a:srgbClr val="666666"/>
              </a:solidFill>
              <a:latin typeface="Quattrocento Sans"/>
              <a:ea typeface="Quattrocento Sans"/>
              <a:cs typeface="Quattrocento Sans"/>
              <a:sym typeface="Quattrocento Sans"/>
            </a:endParaRPr>
          </a:p>
          <a:p>
            <a:pPr indent="0" lvl="0" marL="0" rtl="0" algn="just">
              <a:spcBef>
                <a:spcPts val="0"/>
              </a:spcBef>
              <a:spcAft>
                <a:spcPts val="0"/>
              </a:spcAft>
              <a:buNone/>
            </a:pPr>
            <a:r>
              <a:rPr lang="en" sz="1800">
                <a:solidFill>
                  <a:srgbClr val="666666"/>
                </a:solidFill>
                <a:highlight>
                  <a:srgbClr val="9FC5E8"/>
                </a:highlight>
                <a:latin typeface="Quattrocento Sans"/>
                <a:ea typeface="Quattrocento Sans"/>
                <a:cs typeface="Quattrocento Sans"/>
                <a:sym typeface="Quattrocento Sans"/>
              </a:rPr>
              <a:t>f(x) = 0.8 , 0.8&gt;threshold</a:t>
            </a:r>
            <a:r>
              <a:rPr lang="en" sz="1800">
                <a:solidFill>
                  <a:srgbClr val="666666"/>
                </a:solidFill>
                <a:latin typeface="Quattrocento Sans"/>
                <a:ea typeface="Quattrocento Sans"/>
                <a:cs typeface="Quattrocento Sans"/>
                <a:sym typeface="Quattrocento Sans"/>
              </a:rPr>
              <a:t> =&gt; discrete class //</a:t>
            </a:r>
            <a:r>
              <a:rPr lang="en" sz="1600">
                <a:solidFill>
                  <a:srgbClr val="666666"/>
                </a:solidFill>
                <a:latin typeface="Quattrocento Sans"/>
                <a:ea typeface="Quattrocento Sans"/>
                <a:cs typeface="Quattrocento Sans"/>
                <a:sym typeface="Quattrocento Sans"/>
              </a:rPr>
              <a:t>also read as probability of the class y given data x</a:t>
            </a:r>
            <a:endParaRPr sz="1600">
              <a:solidFill>
                <a:srgbClr val="666666"/>
              </a:solidFill>
              <a:latin typeface="Quattrocento Sans"/>
              <a:ea typeface="Quattrocento Sans"/>
              <a:cs typeface="Quattrocento Sans"/>
              <a:sym typeface="Quattrocento Sans"/>
            </a:endParaRPr>
          </a:p>
          <a:p>
            <a:pPr indent="0" lvl="0" marL="0" rtl="0" algn="just">
              <a:spcBef>
                <a:spcPts val="0"/>
              </a:spcBef>
              <a:spcAft>
                <a:spcPts val="0"/>
              </a:spcAft>
              <a:buNone/>
            </a:pPr>
            <a:r>
              <a:t/>
            </a:r>
            <a:endParaRPr sz="1800">
              <a:solidFill>
                <a:srgbClr val="666666"/>
              </a:solidFill>
              <a:latin typeface="Quattrocento Sans"/>
              <a:ea typeface="Quattrocento Sans"/>
              <a:cs typeface="Quattrocento Sans"/>
              <a:sym typeface="Quattrocento Sans"/>
            </a:endParaRPr>
          </a:p>
          <a:p>
            <a:pPr indent="0" lvl="0" marL="0" rtl="0" algn="just">
              <a:spcBef>
                <a:spcPts val="0"/>
              </a:spcBef>
              <a:spcAft>
                <a:spcPts val="0"/>
              </a:spcAft>
              <a:buNone/>
            </a:pPr>
            <a:r>
              <a:rPr lang="en" sz="1800">
                <a:solidFill>
                  <a:srgbClr val="666666"/>
                </a:solidFill>
                <a:latin typeface="Quattrocento Sans"/>
                <a:ea typeface="Quattrocento Sans"/>
                <a:cs typeface="Quattrocento Sans"/>
                <a:sym typeface="Quattrocento Sans"/>
              </a:rPr>
              <a:t>Given a patient with a tumor, we have to predict whether the tumor is malignant or benign.</a:t>
            </a:r>
            <a:endParaRPr sz="1800">
              <a:solidFill>
                <a:srgbClr val="666666"/>
              </a:solidFill>
              <a:latin typeface="Quattrocento Sans"/>
              <a:ea typeface="Quattrocento Sans"/>
              <a:cs typeface="Quattrocento Sans"/>
              <a:sym typeface="Quattrocento Sans"/>
            </a:endParaRPr>
          </a:p>
          <a:p>
            <a:pPr indent="0" lvl="0" marL="0" rtl="0" algn="just">
              <a:spcBef>
                <a:spcPts val="0"/>
              </a:spcBef>
              <a:spcAft>
                <a:spcPts val="0"/>
              </a:spcAft>
              <a:buNone/>
            </a:pPr>
            <a:r>
              <a:t/>
            </a:r>
            <a:endParaRPr sz="1800">
              <a:solidFill>
                <a:srgbClr val="666666"/>
              </a:solidFill>
              <a:latin typeface="Quattrocento Sans"/>
              <a:ea typeface="Quattrocento Sans"/>
              <a:cs typeface="Quattrocento Sans"/>
              <a:sym typeface="Quattrocento Sans"/>
            </a:endParaRPr>
          </a:p>
          <a:p>
            <a:pPr indent="0" lvl="0" marL="0" rtl="0" algn="just">
              <a:spcBef>
                <a:spcPts val="0"/>
              </a:spcBef>
              <a:spcAft>
                <a:spcPts val="0"/>
              </a:spcAft>
              <a:buNone/>
            </a:pPr>
            <a:r>
              <a:t/>
            </a:r>
            <a:endParaRPr sz="1800">
              <a:solidFill>
                <a:srgbClr val="666666"/>
              </a:solidFill>
              <a:latin typeface="Quattrocento Sans"/>
              <a:ea typeface="Quattrocento Sans"/>
              <a:cs typeface="Quattrocento Sans"/>
              <a:sym typeface="Quattrocento Sans"/>
            </a:endParaRPr>
          </a:p>
        </p:txBody>
      </p:sp>
      <p:sp>
        <p:nvSpPr>
          <p:cNvPr id="120" name="Google Shape;120;p26"/>
          <p:cNvSpPr txBox="1"/>
          <p:nvPr/>
        </p:nvSpPr>
        <p:spPr>
          <a:xfrm>
            <a:off x="0" y="0"/>
            <a:ext cx="5651100" cy="5301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None/>
            </a:pPr>
            <a:r>
              <a:rPr lang="en" sz="2200">
                <a:solidFill>
                  <a:srgbClr val="666666"/>
                </a:solidFill>
                <a:latin typeface="Quattrocento Sans"/>
                <a:ea typeface="Quattrocento Sans"/>
                <a:cs typeface="Quattrocento Sans"/>
                <a:sym typeface="Quattrocento Sans"/>
              </a:rPr>
              <a:t>Regression Vs Classification </a:t>
            </a:r>
            <a:endParaRPr sz="2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07"/>
          <p:cNvSpPr txBox="1"/>
          <p:nvPr/>
        </p:nvSpPr>
        <p:spPr>
          <a:xfrm>
            <a:off x="357100" y="1051682"/>
            <a:ext cx="8429700" cy="17484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Feature Scaling - Different Scales / Not scaled</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See the below diagram where feature 1 and 2 have different scales</a:t>
            </a:r>
            <a:endParaRPr sz="1900">
              <a:solidFill>
                <a:srgbClr val="666666"/>
              </a:solidFill>
              <a:latin typeface="Quattrocento Sans"/>
              <a:ea typeface="Quattrocento Sans"/>
              <a:cs typeface="Quattrocento Sans"/>
              <a:sym typeface="Quattrocento Sans"/>
            </a:endParaRPr>
          </a:p>
        </p:txBody>
      </p:sp>
      <p:pic>
        <p:nvPicPr>
          <p:cNvPr id="1238" name="Google Shape;1238;p107"/>
          <p:cNvPicPr preferRelativeResize="0"/>
          <p:nvPr/>
        </p:nvPicPr>
        <p:blipFill rotWithShape="1">
          <a:blip r:embed="rId3">
            <a:alphaModFix/>
          </a:blip>
          <a:srcRect b="0" l="36008" r="0" t="0"/>
          <a:stretch/>
        </p:blipFill>
        <p:spPr>
          <a:xfrm>
            <a:off x="1718754" y="2404028"/>
            <a:ext cx="5292439" cy="2261396"/>
          </a:xfrm>
          <a:prstGeom prst="rect">
            <a:avLst/>
          </a:prstGeom>
          <a:noFill/>
          <a:ln>
            <a:noFill/>
          </a:ln>
        </p:spPr>
      </p:pic>
      <p:sp>
        <p:nvSpPr>
          <p:cNvPr id="1239" name="Google Shape;1239;p107"/>
          <p:cNvSpPr txBox="1"/>
          <p:nvPr/>
        </p:nvSpPr>
        <p:spPr>
          <a:xfrm>
            <a:off x="7235121" y="4189034"/>
            <a:ext cx="1602600" cy="1944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rgbClr val="666666"/>
                </a:solidFill>
                <a:latin typeface="Quattrocento Sans"/>
                <a:ea typeface="Quattrocento Sans"/>
                <a:cs typeface="Quattrocento Sans"/>
                <a:sym typeface="Quattrocento Sans"/>
              </a:rPr>
              <a:t>Different Scale</a:t>
            </a:r>
            <a:endParaRPr sz="1900">
              <a:solidFill>
                <a:srgbClr val="666666"/>
              </a:solidFill>
              <a:latin typeface="Quattrocento Sans"/>
              <a:ea typeface="Quattrocento Sans"/>
              <a:cs typeface="Quattrocento Sans"/>
              <a:sym typeface="Quattrocento Sans"/>
            </a:endParaRPr>
          </a:p>
        </p:txBody>
      </p:sp>
      <p:sp>
        <p:nvSpPr>
          <p:cNvPr id="1240" name="Google Shape;1240;p107"/>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Feature Scaling</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08"/>
          <p:cNvSpPr txBox="1"/>
          <p:nvPr/>
        </p:nvSpPr>
        <p:spPr>
          <a:xfrm>
            <a:off x="357100" y="837514"/>
            <a:ext cx="8429700" cy="1962600"/>
          </a:xfrm>
          <a:prstGeom prst="rect">
            <a:avLst/>
          </a:prstGeom>
          <a:noFill/>
          <a:ln>
            <a:noFill/>
          </a:ln>
        </p:spPr>
        <p:txBody>
          <a:bodyPr anchorCtr="0" anchor="t" bIns="58925" lIns="58925" spcFirstLastPara="1" rIns="58925" wrap="square" tIns="58925">
            <a:noAutofit/>
          </a:bodyPr>
          <a:lstStyle/>
          <a:p>
            <a:pPr indent="0" lvl="0" marL="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Feature Scaling - Different Scales</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Gradient Descent algorithm goes almost orthogonal to </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The direction of the global minimum and </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It ends with a long march down an almost flat valley</a:t>
            </a:r>
            <a:endParaRPr sz="1900">
              <a:solidFill>
                <a:srgbClr val="666666"/>
              </a:solidFill>
              <a:latin typeface="Quattrocento Sans"/>
              <a:ea typeface="Quattrocento Sans"/>
              <a:cs typeface="Quattrocento Sans"/>
              <a:sym typeface="Quattrocento Sans"/>
            </a:endParaRPr>
          </a:p>
          <a:p>
            <a:pPr indent="-260350" lvl="1" marL="584200" marR="0" rtl="0" algn="l">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It will eventually reach the minimum, but it will take a long time</a:t>
            </a:r>
            <a:endParaRPr sz="1900">
              <a:solidFill>
                <a:srgbClr val="666666"/>
              </a:solidFill>
              <a:latin typeface="Quattrocento Sans"/>
              <a:ea typeface="Quattrocento Sans"/>
              <a:cs typeface="Quattrocento Sans"/>
              <a:sym typeface="Quattrocento Sans"/>
            </a:endParaRPr>
          </a:p>
        </p:txBody>
      </p:sp>
      <p:pic>
        <p:nvPicPr>
          <p:cNvPr id="1246" name="Google Shape;1246;p108"/>
          <p:cNvPicPr preferRelativeResize="0"/>
          <p:nvPr/>
        </p:nvPicPr>
        <p:blipFill rotWithShape="1">
          <a:blip r:embed="rId3">
            <a:alphaModFix/>
          </a:blip>
          <a:srcRect b="0" l="36008" r="0" t="0"/>
          <a:stretch/>
        </p:blipFill>
        <p:spPr>
          <a:xfrm>
            <a:off x="2017997" y="2659566"/>
            <a:ext cx="5108080" cy="2182623"/>
          </a:xfrm>
          <a:prstGeom prst="rect">
            <a:avLst/>
          </a:prstGeom>
          <a:noFill/>
          <a:ln>
            <a:noFill/>
          </a:ln>
        </p:spPr>
      </p:pic>
      <p:sp>
        <p:nvSpPr>
          <p:cNvPr id="1247" name="Google Shape;1247;p108"/>
          <p:cNvSpPr txBox="1"/>
          <p:nvPr/>
        </p:nvSpPr>
        <p:spPr>
          <a:xfrm>
            <a:off x="7235121" y="4189034"/>
            <a:ext cx="1602600" cy="1944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rgbClr val="666666"/>
                </a:solidFill>
                <a:latin typeface="Quattrocento Sans"/>
                <a:ea typeface="Quattrocento Sans"/>
                <a:cs typeface="Quattrocento Sans"/>
                <a:sym typeface="Quattrocento Sans"/>
              </a:rPr>
              <a:t>Different Scale</a:t>
            </a:r>
            <a:endParaRPr sz="1900">
              <a:solidFill>
                <a:srgbClr val="666666"/>
              </a:solidFill>
              <a:latin typeface="Quattrocento Sans"/>
              <a:ea typeface="Quattrocento Sans"/>
              <a:cs typeface="Quattrocento Sans"/>
              <a:sym typeface="Quattrocento Sans"/>
            </a:endParaRPr>
          </a:p>
        </p:txBody>
      </p:sp>
      <p:sp>
        <p:nvSpPr>
          <p:cNvPr id="1248" name="Google Shape;1248;p108"/>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Feature Scaling</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09"/>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Gradient Descent</a:t>
            </a:r>
            <a:endParaRPr sz="3200">
              <a:solidFill>
                <a:srgbClr val="666666"/>
              </a:solidFill>
              <a:latin typeface="Quattrocento Sans"/>
              <a:ea typeface="Quattrocento Sans"/>
              <a:cs typeface="Quattrocento Sans"/>
              <a:sym typeface="Quattrocento Sans"/>
            </a:endParaRPr>
          </a:p>
        </p:txBody>
      </p:sp>
      <p:pic>
        <p:nvPicPr>
          <p:cNvPr id="1254" name="Google Shape;1254;p109"/>
          <p:cNvPicPr preferRelativeResize="0"/>
          <p:nvPr/>
        </p:nvPicPr>
        <p:blipFill>
          <a:blip r:embed="rId3">
            <a:alphaModFix/>
          </a:blip>
          <a:stretch>
            <a:fillRect/>
          </a:stretch>
        </p:blipFill>
        <p:spPr>
          <a:xfrm>
            <a:off x="357187" y="1298136"/>
            <a:ext cx="4018398" cy="3013796"/>
          </a:xfrm>
          <a:prstGeom prst="rect">
            <a:avLst/>
          </a:prstGeom>
          <a:noFill/>
          <a:ln>
            <a:noFill/>
          </a:ln>
        </p:spPr>
      </p:pic>
      <p:sp>
        <p:nvSpPr>
          <p:cNvPr id="1255" name="Google Shape;1255;p109"/>
          <p:cNvSpPr txBox="1"/>
          <p:nvPr/>
        </p:nvSpPr>
        <p:spPr>
          <a:xfrm>
            <a:off x="4307128" y="1739240"/>
            <a:ext cx="1178400" cy="3093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rgbClr val="666666"/>
                </a:solidFill>
                <a:latin typeface="Quattrocento Sans"/>
                <a:ea typeface="Quattrocento Sans"/>
                <a:cs typeface="Quattrocento Sans"/>
                <a:sym typeface="Quattrocento Sans"/>
              </a:rPr>
              <a:t>Cost</a:t>
            </a:r>
            <a:endParaRPr sz="1900">
              <a:solidFill>
                <a:srgbClr val="666666"/>
              </a:solidFill>
              <a:latin typeface="Quattrocento Sans"/>
              <a:ea typeface="Quattrocento Sans"/>
              <a:cs typeface="Quattrocento Sans"/>
              <a:sym typeface="Quattrocento Sans"/>
            </a:endParaRPr>
          </a:p>
        </p:txBody>
      </p:sp>
      <p:cxnSp>
        <p:nvCxnSpPr>
          <p:cNvPr id="1256" name="Google Shape;1256;p109"/>
          <p:cNvCxnSpPr/>
          <p:nvPr/>
        </p:nvCxnSpPr>
        <p:spPr>
          <a:xfrm flipH="1">
            <a:off x="3073392" y="2189896"/>
            <a:ext cx="1437600" cy="432900"/>
          </a:xfrm>
          <a:prstGeom prst="straightConnector1">
            <a:avLst/>
          </a:prstGeom>
          <a:noFill/>
          <a:ln cap="flat" cmpd="sng" w="38100">
            <a:solidFill>
              <a:schemeClr val="dk2"/>
            </a:solidFill>
            <a:prstDash val="solid"/>
            <a:round/>
            <a:headEnd len="med" w="med" type="none"/>
            <a:tailEnd len="med" w="med" type="triangle"/>
          </a:ln>
        </p:spPr>
      </p:cxnSp>
      <p:sp>
        <p:nvSpPr>
          <p:cNvPr id="1257" name="Google Shape;1257;p109"/>
          <p:cNvSpPr txBox="1"/>
          <p:nvPr/>
        </p:nvSpPr>
        <p:spPr>
          <a:xfrm>
            <a:off x="4511010" y="3539665"/>
            <a:ext cx="1178400" cy="3093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rgbClr val="666666"/>
                </a:solidFill>
                <a:latin typeface="Quattrocento Sans"/>
                <a:ea typeface="Quattrocento Sans"/>
                <a:cs typeface="Quattrocento Sans"/>
                <a:sym typeface="Quattrocento Sans"/>
              </a:rPr>
              <a:t>Feature 2</a:t>
            </a:r>
            <a:endParaRPr sz="1900">
              <a:solidFill>
                <a:srgbClr val="666666"/>
              </a:solidFill>
              <a:latin typeface="Quattrocento Sans"/>
              <a:ea typeface="Quattrocento Sans"/>
              <a:cs typeface="Quattrocento Sans"/>
              <a:sym typeface="Quattrocento Sans"/>
            </a:endParaRPr>
          </a:p>
        </p:txBody>
      </p:sp>
      <p:cxnSp>
        <p:nvCxnSpPr>
          <p:cNvPr id="1258" name="Google Shape;1258;p109"/>
          <p:cNvCxnSpPr/>
          <p:nvPr/>
        </p:nvCxnSpPr>
        <p:spPr>
          <a:xfrm rot="10800000">
            <a:off x="3814110" y="3848965"/>
            <a:ext cx="1886400" cy="181800"/>
          </a:xfrm>
          <a:prstGeom prst="straightConnector1">
            <a:avLst/>
          </a:prstGeom>
          <a:noFill/>
          <a:ln cap="flat" cmpd="sng" w="38100">
            <a:solidFill>
              <a:schemeClr val="dk2"/>
            </a:solidFill>
            <a:prstDash val="solid"/>
            <a:round/>
            <a:headEnd len="med" w="med" type="none"/>
            <a:tailEnd len="med" w="med" type="triangle"/>
          </a:ln>
        </p:spPr>
      </p:cxnSp>
      <p:sp>
        <p:nvSpPr>
          <p:cNvPr id="1259" name="Google Shape;1259;p109"/>
          <p:cNvSpPr txBox="1"/>
          <p:nvPr/>
        </p:nvSpPr>
        <p:spPr>
          <a:xfrm>
            <a:off x="357188" y="4420472"/>
            <a:ext cx="1178400" cy="309300"/>
          </a:xfrm>
          <a:prstGeom prst="rect">
            <a:avLst/>
          </a:prstGeom>
          <a:noFill/>
          <a:ln>
            <a:noFill/>
          </a:ln>
        </p:spPr>
        <p:txBody>
          <a:bodyPr anchorCtr="0" anchor="ctr" bIns="58925" lIns="58925" spcFirstLastPara="1" rIns="58925" wrap="square" tIns="58925">
            <a:noAutofit/>
          </a:bodyPr>
          <a:lstStyle/>
          <a:p>
            <a:pPr indent="0" lvl="0" marL="0" rtl="0" algn="ctr">
              <a:spcBef>
                <a:spcPts val="0"/>
              </a:spcBef>
              <a:spcAft>
                <a:spcPts val="0"/>
              </a:spcAft>
              <a:buNone/>
            </a:pPr>
            <a:r>
              <a:rPr lang="en" sz="1900">
                <a:solidFill>
                  <a:srgbClr val="666666"/>
                </a:solidFill>
                <a:latin typeface="Quattrocento Sans"/>
                <a:ea typeface="Quattrocento Sans"/>
                <a:cs typeface="Quattrocento Sans"/>
                <a:sym typeface="Quattrocento Sans"/>
              </a:rPr>
              <a:t>Feature 1</a:t>
            </a:r>
            <a:endParaRPr sz="1900">
              <a:solidFill>
                <a:srgbClr val="666666"/>
              </a:solidFill>
              <a:latin typeface="Quattrocento Sans"/>
              <a:ea typeface="Quattrocento Sans"/>
              <a:cs typeface="Quattrocento Sans"/>
              <a:sym typeface="Quattrocento Sans"/>
            </a:endParaRPr>
          </a:p>
        </p:txBody>
      </p:sp>
      <p:cxnSp>
        <p:nvCxnSpPr>
          <p:cNvPr id="1260" name="Google Shape;1260;p109"/>
          <p:cNvCxnSpPr>
            <a:stCxn id="1259" idx="0"/>
          </p:cNvCxnSpPr>
          <p:nvPr/>
        </p:nvCxnSpPr>
        <p:spPr>
          <a:xfrm flipH="1" rot="10800000">
            <a:off x="946388" y="3968072"/>
            <a:ext cx="774000" cy="452400"/>
          </a:xfrm>
          <a:prstGeom prst="straightConnector1">
            <a:avLst/>
          </a:prstGeom>
          <a:noFill/>
          <a:ln cap="flat" cmpd="sng" w="38100">
            <a:solidFill>
              <a:schemeClr val="dk2"/>
            </a:solidFill>
            <a:prstDash val="solid"/>
            <a:round/>
            <a:headEnd len="med" w="med" type="none"/>
            <a:tailEnd len="med" w="med" type="triangle"/>
          </a:ln>
        </p:spPr>
      </p:cxnSp>
      <p:sp>
        <p:nvSpPr>
          <p:cNvPr id="1261" name="Google Shape;1261;p109"/>
          <p:cNvSpPr txBox="1"/>
          <p:nvPr/>
        </p:nvSpPr>
        <p:spPr>
          <a:xfrm>
            <a:off x="365291" y="936787"/>
            <a:ext cx="5915400" cy="246000"/>
          </a:xfrm>
          <a:prstGeom prst="rect">
            <a:avLst/>
          </a:prstGeom>
          <a:noFill/>
          <a:ln>
            <a:noFill/>
          </a:ln>
        </p:spPr>
        <p:txBody>
          <a:bodyPr anchorCtr="0" anchor="t" bIns="58925" lIns="58925" spcFirstLastPara="1" rIns="58925" wrap="square" tIns="58925">
            <a:noAutofit/>
          </a:bodyPr>
          <a:lstStyle/>
          <a:p>
            <a:pPr indent="0" lvl="0" marL="0" rtl="0" algn="l">
              <a:spcBef>
                <a:spcPts val="0"/>
              </a:spcBef>
              <a:spcAft>
                <a:spcPts val="0"/>
              </a:spcAft>
              <a:buNone/>
            </a:pPr>
            <a:r>
              <a:rPr b="1" lang="en" sz="1900">
                <a:solidFill>
                  <a:srgbClr val="666666"/>
                </a:solidFill>
                <a:latin typeface="Quattrocento Sans"/>
                <a:ea typeface="Quattrocento Sans"/>
                <a:cs typeface="Quattrocento Sans"/>
                <a:sym typeface="Quattrocento Sans"/>
              </a:rPr>
              <a:t>Features and Cost Function</a:t>
            </a:r>
            <a:endParaRPr b="1"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pic>
        <p:nvPicPr>
          <p:cNvPr id="1266" name="Google Shape;1266;p110"/>
          <p:cNvPicPr preferRelativeResize="0"/>
          <p:nvPr/>
        </p:nvPicPr>
        <p:blipFill>
          <a:blip r:embed="rId3">
            <a:alphaModFix/>
          </a:blip>
          <a:stretch>
            <a:fillRect/>
          </a:stretch>
        </p:blipFill>
        <p:spPr>
          <a:xfrm>
            <a:off x="0" y="0"/>
            <a:ext cx="9017000" cy="51435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11"/>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Gradient Descent</a:t>
            </a:r>
            <a:endParaRPr sz="3200">
              <a:solidFill>
                <a:srgbClr val="666666"/>
              </a:solidFill>
              <a:latin typeface="Quattrocento Sans"/>
              <a:ea typeface="Quattrocento Sans"/>
              <a:cs typeface="Quattrocento Sans"/>
              <a:sym typeface="Quattrocento Sans"/>
            </a:endParaRPr>
          </a:p>
        </p:txBody>
      </p:sp>
      <p:sp>
        <p:nvSpPr>
          <p:cNvPr id="1272" name="Google Shape;1272;p111"/>
          <p:cNvSpPr txBox="1"/>
          <p:nvPr/>
        </p:nvSpPr>
        <p:spPr>
          <a:xfrm>
            <a:off x="357100" y="1051682"/>
            <a:ext cx="8429700" cy="3676500"/>
          </a:xfrm>
          <a:prstGeom prst="rect">
            <a:avLst/>
          </a:prstGeom>
          <a:noFill/>
          <a:ln>
            <a:noFill/>
          </a:ln>
        </p:spPr>
        <p:txBody>
          <a:bodyPr anchorCtr="0" anchor="t" bIns="58925" lIns="58925" spcFirstLastPara="1" rIns="58925" wrap="square" tIns="58925">
            <a:noAutofit/>
          </a:bodyPr>
          <a:lstStyle/>
          <a:p>
            <a:pPr indent="-260350" lvl="0" marL="2921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Again remember that training a model means</a:t>
            </a:r>
            <a:endParaRPr sz="1900">
              <a:solidFill>
                <a:srgbClr val="666666"/>
              </a:solidFill>
              <a:latin typeface="Quattrocento Sans"/>
              <a:ea typeface="Quattrocento Sans"/>
              <a:cs typeface="Quattrocento Sans"/>
              <a:sym typeface="Quattrocento Sans"/>
            </a:endParaRPr>
          </a:p>
          <a:p>
            <a:pPr indent="-260350" lvl="1" marL="5842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Searching for a best possible model’s parameters</a:t>
            </a:r>
            <a:endParaRPr sz="1900">
              <a:solidFill>
                <a:srgbClr val="666666"/>
              </a:solidFill>
              <a:latin typeface="Quattrocento Sans"/>
              <a:ea typeface="Quattrocento Sans"/>
              <a:cs typeface="Quattrocento Sans"/>
              <a:sym typeface="Quattrocento Sans"/>
            </a:endParaRPr>
          </a:p>
          <a:p>
            <a:pPr indent="-260350" lvl="1" marL="5842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Like θ</a:t>
            </a:r>
            <a:r>
              <a:rPr baseline="-25000" lang="en" sz="1900">
                <a:solidFill>
                  <a:srgbClr val="666666"/>
                </a:solidFill>
                <a:latin typeface="Quattrocento Sans"/>
                <a:ea typeface="Quattrocento Sans"/>
                <a:cs typeface="Quattrocento Sans"/>
                <a:sym typeface="Quattrocento Sans"/>
              </a:rPr>
              <a:t>0</a:t>
            </a:r>
            <a:r>
              <a:rPr lang="en" sz="1900">
                <a:solidFill>
                  <a:srgbClr val="666666"/>
                </a:solidFill>
                <a:latin typeface="Quattrocento Sans"/>
                <a:ea typeface="Quattrocento Sans"/>
                <a:cs typeface="Quattrocento Sans"/>
                <a:sym typeface="Quattrocento Sans"/>
              </a:rPr>
              <a:t>, θ</a:t>
            </a:r>
            <a:r>
              <a:rPr baseline="-25000" lang="en" sz="1900">
                <a:solidFill>
                  <a:srgbClr val="666666"/>
                </a:solidFill>
                <a:latin typeface="Quattrocento Sans"/>
                <a:ea typeface="Quattrocento Sans"/>
                <a:cs typeface="Quattrocento Sans"/>
                <a:sym typeface="Quattrocento Sans"/>
              </a:rPr>
              <a:t>1</a:t>
            </a:r>
            <a:r>
              <a:rPr lang="en" sz="1900">
                <a:solidFill>
                  <a:srgbClr val="666666"/>
                </a:solidFill>
                <a:latin typeface="Quattrocento Sans"/>
                <a:ea typeface="Quattrocento Sans"/>
                <a:cs typeface="Quattrocento Sans"/>
                <a:sym typeface="Quattrocento Sans"/>
              </a:rPr>
              <a:t> and others</a:t>
            </a:r>
            <a:endParaRPr sz="1900">
              <a:solidFill>
                <a:srgbClr val="666666"/>
              </a:solidFill>
              <a:latin typeface="Quattrocento Sans"/>
              <a:ea typeface="Quattrocento Sans"/>
              <a:cs typeface="Quattrocento Sans"/>
              <a:sym typeface="Quattrocento Sans"/>
            </a:endParaRPr>
          </a:p>
          <a:p>
            <a:pPr indent="-260350" lvl="1" marL="5842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That minimizes the cost function like MSE</a:t>
            </a:r>
            <a:endParaRPr sz="1900">
              <a:solidFill>
                <a:srgbClr val="666666"/>
              </a:solidFill>
              <a:latin typeface="Quattrocento Sans"/>
              <a:ea typeface="Quattrocento Sans"/>
              <a:cs typeface="Quattrocento Sans"/>
              <a:sym typeface="Quattrocento Sans"/>
            </a:endParaRPr>
          </a:p>
          <a:p>
            <a:pPr indent="-260350" lvl="0" marL="2921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Algorithm will have to search in more dimensions if </a:t>
            </a:r>
            <a:endParaRPr sz="1900">
              <a:solidFill>
                <a:srgbClr val="666666"/>
              </a:solidFill>
              <a:latin typeface="Quattrocento Sans"/>
              <a:ea typeface="Quattrocento Sans"/>
              <a:cs typeface="Quattrocento Sans"/>
              <a:sym typeface="Quattrocento Sans"/>
            </a:endParaRPr>
          </a:p>
          <a:p>
            <a:pPr indent="-260350" lvl="1" marL="5842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Model has more features</a:t>
            </a:r>
            <a:endParaRPr sz="1900">
              <a:solidFill>
                <a:srgbClr val="666666"/>
              </a:solidFill>
              <a:latin typeface="Quattrocento Sans"/>
              <a:ea typeface="Quattrocento Sans"/>
              <a:cs typeface="Quattrocento Sans"/>
              <a:sym typeface="Quattrocento Sans"/>
            </a:endParaRPr>
          </a:p>
          <a:p>
            <a:pPr indent="-260350" lvl="1" marL="58420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And search becomes complex</a:t>
            </a:r>
            <a:endParaRPr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12"/>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Types of Gradient Descent based on size of input data</a:t>
            </a:r>
            <a:endParaRPr sz="3200">
              <a:solidFill>
                <a:srgbClr val="666666"/>
              </a:solidFill>
              <a:latin typeface="Quattrocento Sans"/>
              <a:ea typeface="Quattrocento Sans"/>
              <a:cs typeface="Quattrocento Sans"/>
              <a:sym typeface="Quattrocento Sans"/>
            </a:endParaRPr>
          </a:p>
        </p:txBody>
      </p:sp>
      <p:sp>
        <p:nvSpPr>
          <p:cNvPr id="1278" name="Google Shape;1278;p112"/>
          <p:cNvSpPr txBox="1"/>
          <p:nvPr/>
        </p:nvSpPr>
        <p:spPr>
          <a:xfrm>
            <a:off x="373800" y="1019625"/>
            <a:ext cx="8216100" cy="3615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800">
              <a:solidFill>
                <a:srgbClr val="666666"/>
              </a:solidFill>
              <a:latin typeface="Quattrocento Sans"/>
              <a:ea typeface="Quattrocento Sans"/>
              <a:cs typeface="Quattrocento Sans"/>
              <a:sym typeface="Quattrocento Sans"/>
            </a:endParaRPr>
          </a:p>
          <a:p>
            <a:pPr indent="-342900" lvl="0" marL="4572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Batch Gradient Descent</a:t>
            </a:r>
            <a:endParaRPr sz="1800">
              <a:solidFill>
                <a:srgbClr val="666666"/>
              </a:solidFill>
              <a:latin typeface="Quattrocento Sans"/>
              <a:ea typeface="Quattrocento Sans"/>
              <a:cs typeface="Quattrocento Sans"/>
              <a:sym typeface="Quattrocento Sans"/>
            </a:endParaRPr>
          </a:p>
          <a:p>
            <a:pPr indent="-342900" lvl="0" marL="4572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Stochastic Gradient Descent</a:t>
            </a:r>
            <a:endParaRPr sz="1800">
              <a:solidFill>
                <a:srgbClr val="666666"/>
              </a:solidFill>
              <a:latin typeface="Quattrocento Sans"/>
              <a:ea typeface="Quattrocento Sans"/>
              <a:cs typeface="Quattrocento Sans"/>
              <a:sym typeface="Quattrocento Sans"/>
            </a:endParaRPr>
          </a:p>
          <a:p>
            <a:pPr indent="-342900" lvl="0" marL="457200" rtl="0" algn="l">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Mini-batch Gradient Descent</a:t>
            </a:r>
            <a:endParaRPr sz="18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13"/>
          <p:cNvSpPr txBox="1"/>
          <p:nvPr/>
        </p:nvSpPr>
        <p:spPr>
          <a:xfrm>
            <a:off x="65088" y="761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Types of Gradient Descent based on part of the input data to update parameter </a:t>
            </a:r>
            <a:endParaRPr sz="3200">
              <a:solidFill>
                <a:srgbClr val="666666"/>
              </a:solidFill>
              <a:latin typeface="Quattrocento Sans"/>
              <a:ea typeface="Quattrocento Sans"/>
              <a:cs typeface="Quattrocento Sans"/>
              <a:sym typeface="Quattrocento Sans"/>
            </a:endParaRPr>
          </a:p>
        </p:txBody>
      </p:sp>
      <p:pic>
        <p:nvPicPr>
          <p:cNvPr id="1284" name="Google Shape;1284;p113"/>
          <p:cNvPicPr preferRelativeResize="0"/>
          <p:nvPr/>
        </p:nvPicPr>
        <p:blipFill>
          <a:blip r:embed="rId3">
            <a:alphaModFix/>
          </a:blip>
          <a:stretch>
            <a:fillRect/>
          </a:stretch>
        </p:blipFill>
        <p:spPr>
          <a:xfrm>
            <a:off x="774700" y="1833325"/>
            <a:ext cx="7324725" cy="914400"/>
          </a:xfrm>
          <a:prstGeom prst="rect">
            <a:avLst/>
          </a:prstGeom>
          <a:noFill/>
          <a:ln>
            <a:noFill/>
          </a:ln>
        </p:spPr>
      </p:pic>
      <p:sp>
        <p:nvSpPr>
          <p:cNvPr id="1285" name="Google Shape;1285;p113"/>
          <p:cNvSpPr txBox="1"/>
          <p:nvPr/>
        </p:nvSpPr>
        <p:spPr>
          <a:xfrm>
            <a:off x="0" y="1104900"/>
            <a:ext cx="9144000" cy="7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66666"/>
                </a:solidFill>
                <a:latin typeface="Quattrocento Sans"/>
                <a:ea typeface="Quattrocento Sans"/>
                <a:cs typeface="Quattrocento Sans"/>
                <a:sym typeface="Quattrocento Sans"/>
              </a:rPr>
              <a:t>Batch Gradient Descent:</a:t>
            </a:r>
            <a:r>
              <a:rPr lang="en" sz="1800">
                <a:solidFill>
                  <a:srgbClr val="666666"/>
                </a:solidFill>
                <a:latin typeface="Quattrocento Sans"/>
                <a:ea typeface="Quattrocento Sans"/>
                <a:cs typeface="Quattrocento Sans"/>
                <a:sym typeface="Quattrocento Sans"/>
              </a:rPr>
              <a:t> Looks at every example in the entire training set before taking a single step. //Can be very costly operation if m is too large.</a:t>
            </a:r>
            <a:endParaRPr sz="1800">
              <a:solidFill>
                <a:srgbClr val="666666"/>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800">
              <a:solidFill>
                <a:srgbClr val="666666"/>
              </a:solidFill>
              <a:latin typeface="Quattrocento Sans"/>
              <a:ea typeface="Quattrocento Sans"/>
              <a:cs typeface="Quattrocento Sans"/>
              <a:sym typeface="Quattrocento Sans"/>
            </a:endParaRPr>
          </a:p>
        </p:txBody>
      </p:sp>
      <p:sp>
        <p:nvSpPr>
          <p:cNvPr id="1286" name="Google Shape;1286;p113"/>
          <p:cNvSpPr txBox="1"/>
          <p:nvPr/>
        </p:nvSpPr>
        <p:spPr>
          <a:xfrm>
            <a:off x="0" y="2628900"/>
            <a:ext cx="9144000" cy="7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666666"/>
              </a:solidFill>
              <a:latin typeface="Quattrocento Sans"/>
              <a:ea typeface="Quattrocento Sans"/>
              <a:cs typeface="Quattrocento Sans"/>
              <a:sym typeface="Quattrocento Sans"/>
            </a:endParaRPr>
          </a:p>
          <a:p>
            <a:pPr indent="0" lvl="0" marL="0" rtl="0" algn="l">
              <a:spcBef>
                <a:spcPts val="0"/>
              </a:spcBef>
              <a:spcAft>
                <a:spcPts val="0"/>
              </a:spcAft>
              <a:buNone/>
            </a:pPr>
            <a:r>
              <a:rPr b="1" lang="en" sz="1800">
                <a:solidFill>
                  <a:srgbClr val="666666"/>
                </a:solidFill>
                <a:latin typeface="Quattrocento Sans"/>
                <a:ea typeface="Quattrocento Sans"/>
                <a:cs typeface="Quattrocento Sans"/>
                <a:sym typeface="Quattrocento Sans"/>
              </a:rPr>
              <a:t>Stochastic Gradient Descent:</a:t>
            </a:r>
            <a:r>
              <a:rPr lang="en" sz="1800">
                <a:solidFill>
                  <a:srgbClr val="666666"/>
                </a:solidFill>
                <a:latin typeface="Quattrocento Sans"/>
                <a:ea typeface="Quattrocento Sans"/>
                <a:cs typeface="Quattrocento Sans"/>
                <a:sym typeface="Quattrocento Sans"/>
              </a:rPr>
              <a:t> Update θ with each training example</a:t>
            </a:r>
            <a:endParaRPr sz="1800">
              <a:solidFill>
                <a:srgbClr val="666666"/>
              </a:solidFill>
              <a:latin typeface="Quattrocento Sans"/>
              <a:ea typeface="Quattrocento Sans"/>
              <a:cs typeface="Quattrocento Sans"/>
              <a:sym typeface="Quattrocento Sans"/>
            </a:endParaRPr>
          </a:p>
        </p:txBody>
      </p:sp>
      <p:pic>
        <p:nvPicPr>
          <p:cNvPr id="1287" name="Google Shape;1287;p113"/>
          <p:cNvPicPr preferRelativeResize="0"/>
          <p:nvPr/>
        </p:nvPicPr>
        <p:blipFill>
          <a:blip r:embed="rId4">
            <a:alphaModFix/>
          </a:blip>
          <a:stretch>
            <a:fillRect/>
          </a:stretch>
        </p:blipFill>
        <p:spPr>
          <a:xfrm>
            <a:off x="3108325" y="3484300"/>
            <a:ext cx="4991100" cy="1219200"/>
          </a:xfrm>
          <a:prstGeom prst="rect">
            <a:avLst/>
          </a:prstGeom>
          <a:noFill/>
          <a:ln>
            <a:noFill/>
          </a:ln>
        </p:spPr>
      </p:pic>
      <p:pic>
        <p:nvPicPr>
          <p:cNvPr id="1288" name="Google Shape;1288;p113"/>
          <p:cNvPicPr preferRelativeResize="0"/>
          <p:nvPr/>
        </p:nvPicPr>
        <p:blipFill>
          <a:blip r:embed="rId5">
            <a:alphaModFix/>
          </a:blip>
          <a:stretch>
            <a:fillRect/>
          </a:stretch>
        </p:blipFill>
        <p:spPr>
          <a:xfrm>
            <a:off x="520700" y="3484300"/>
            <a:ext cx="2762250" cy="3429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14"/>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Stochastic Vs Batch</a:t>
            </a:r>
            <a:endParaRPr sz="3200">
              <a:solidFill>
                <a:srgbClr val="666666"/>
              </a:solidFill>
              <a:latin typeface="Quattrocento Sans"/>
              <a:ea typeface="Quattrocento Sans"/>
              <a:cs typeface="Quattrocento Sans"/>
              <a:sym typeface="Quattrocento Sans"/>
            </a:endParaRPr>
          </a:p>
        </p:txBody>
      </p:sp>
      <p:sp>
        <p:nvSpPr>
          <p:cNvPr id="1294" name="Google Shape;1294;p114"/>
          <p:cNvSpPr txBox="1"/>
          <p:nvPr/>
        </p:nvSpPr>
        <p:spPr>
          <a:xfrm>
            <a:off x="357100" y="1051682"/>
            <a:ext cx="8429700" cy="3676500"/>
          </a:xfrm>
          <a:prstGeom prst="rect">
            <a:avLst/>
          </a:prstGeom>
          <a:noFill/>
          <a:ln>
            <a:noFill/>
          </a:ln>
        </p:spPr>
        <p:txBody>
          <a:bodyPr anchorCtr="0" anchor="ctr" bIns="58925" lIns="58925" spcFirstLastPara="1" rIns="58925" wrap="square" tIns="58925">
            <a:noAutofit/>
          </a:bodyPr>
          <a:lstStyle/>
          <a:p>
            <a:pPr indent="0" lvl="0" marL="0" rtl="0" algn="l">
              <a:lnSpc>
                <a:spcPct val="150000"/>
              </a:lnSpc>
              <a:spcBef>
                <a:spcPts val="0"/>
              </a:spcBef>
              <a:spcAft>
                <a:spcPts val="0"/>
              </a:spcAft>
              <a:buClr>
                <a:schemeClr val="dk1"/>
              </a:buClr>
              <a:buSzPts val="1100"/>
              <a:buFont typeface="Arial"/>
              <a:buNone/>
            </a:pPr>
            <a:r>
              <a:rPr lang="en" sz="1800">
                <a:solidFill>
                  <a:srgbClr val="666666"/>
                </a:solidFill>
                <a:latin typeface="Quattrocento Sans"/>
                <a:ea typeface="Quattrocento Sans"/>
                <a:cs typeface="Quattrocento Sans"/>
                <a:sym typeface="Quattrocento Sans"/>
              </a:rPr>
              <a:t>- Stochastic gradient descent can get θ close to the minimum much faster than batch gradient descent.</a:t>
            </a:r>
            <a:endParaRPr sz="18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Clr>
                <a:schemeClr val="dk1"/>
              </a:buClr>
              <a:buSzPts val="1100"/>
              <a:buFont typeface="Arial"/>
              <a:buNone/>
            </a:pPr>
            <a:r>
              <a:rPr lang="en" sz="1800">
                <a:solidFill>
                  <a:srgbClr val="666666"/>
                </a:solidFill>
                <a:latin typeface="Quattrocento Sans"/>
                <a:ea typeface="Quattrocento Sans"/>
                <a:cs typeface="Quattrocento Sans"/>
                <a:sym typeface="Quattrocento Sans"/>
              </a:rPr>
              <a:t>- But may not converge to minima.</a:t>
            </a:r>
            <a:endParaRPr sz="1800">
              <a:solidFill>
                <a:srgbClr val="666666"/>
              </a:solidFill>
              <a:latin typeface="Quattrocento Sans"/>
              <a:ea typeface="Quattrocento Sans"/>
              <a:cs typeface="Quattrocento Sans"/>
              <a:sym typeface="Quattrocento Sans"/>
            </a:endParaRPr>
          </a:p>
          <a:p>
            <a:pPr indent="0" lvl="0" marL="0" rtl="0" algn="l">
              <a:lnSpc>
                <a:spcPct val="150000"/>
              </a:lnSpc>
              <a:spcBef>
                <a:spcPts val="0"/>
              </a:spcBef>
              <a:spcAft>
                <a:spcPts val="0"/>
              </a:spcAft>
              <a:buClr>
                <a:schemeClr val="dk1"/>
              </a:buClr>
              <a:buSzPts val="1100"/>
              <a:buFont typeface="Arial"/>
              <a:buNone/>
            </a:pPr>
            <a:r>
              <a:rPr lang="en" sz="1800">
                <a:solidFill>
                  <a:srgbClr val="666666"/>
                </a:solidFill>
                <a:latin typeface="Quattrocento Sans"/>
                <a:ea typeface="Quattrocento Sans"/>
                <a:cs typeface="Quattrocento Sans"/>
                <a:sym typeface="Quattrocento Sans"/>
              </a:rPr>
              <a:t>- However, approximation of the true minima is reasonably good in practice. Learning rate can help.</a:t>
            </a:r>
            <a:endParaRPr sz="1800">
              <a:solidFill>
                <a:srgbClr val="666666"/>
              </a:solidFill>
              <a:latin typeface="Quattrocento Sans"/>
              <a:ea typeface="Quattrocento Sans"/>
              <a:cs typeface="Quattrocento Sans"/>
              <a:sym typeface="Quattrocento Sans"/>
            </a:endParaRPr>
          </a:p>
          <a:p>
            <a:pPr indent="0" lvl="0" marL="0" rtl="0" algn="ctr">
              <a:lnSpc>
                <a:spcPct val="150000"/>
              </a:lnSpc>
              <a:spcBef>
                <a:spcPts val="0"/>
              </a:spcBef>
              <a:spcAft>
                <a:spcPts val="0"/>
              </a:spcAft>
              <a:buNone/>
            </a:pPr>
            <a:r>
              <a:t/>
            </a:r>
            <a:endParaRPr sz="18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8" name="Shape 1298"/>
        <p:cNvGrpSpPr/>
        <p:nvPr/>
      </p:nvGrpSpPr>
      <p:grpSpPr>
        <a:xfrm>
          <a:off x="0" y="0"/>
          <a:ext cx="0" cy="0"/>
          <a:chOff x="0" y="0"/>
          <a:chExt cx="0" cy="0"/>
        </a:xfrm>
      </p:grpSpPr>
      <p:sp>
        <p:nvSpPr>
          <p:cNvPr id="1299" name="Google Shape;1299;p115"/>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Batch Gradient Descent</a:t>
            </a:r>
            <a:endParaRPr sz="3200">
              <a:solidFill>
                <a:srgbClr val="666666"/>
              </a:solidFill>
              <a:latin typeface="Quattrocento Sans"/>
              <a:ea typeface="Quattrocento Sans"/>
              <a:cs typeface="Quattrocento Sans"/>
              <a:sym typeface="Quattrocento Sans"/>
            </a:endParaRPr>
          </a:p>
        </p:txBody>
      </p:sp>
      <p:sp>
        <p:nvSpPr>
          <p:cNvPr id="1300" name="Google Shape;1300;p115"/>
          <p:cNvSpPr txBox="1"/>
          <p:nvPr/>
        </p:nvSpPr>
        <p:spPr>
          <a:xfrm>
            <a:off x="357100" y="1051682"/>
            <a:ext cx="8429700" cy="36765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Partial Derivative</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To implement Gradient Descent</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First initialize model parameters(θ</a:t>
            </a:r>
            <a:r>
              <a:rPr baseline="-25000" lang="en" sz="1900">
                <a:solidFill>
                  <a:srgbClr val="666666"/>
                </a:solidFill>
                <a:latin typeface="Quattrocento Sans"/>
                <a:ea typeface="Quattrocento Sans"/>
                <a:cs typeface="Quattrocento Sans"/>
                <a:sym typeface="Quattrocento Sans"/>
              </a:rPr>
              <a:t>1</a:t>
            </a:r>
            <a:r>
              <a:rPr lang="en" sz="1900">
                <a:solidFill>
                  <a:srgbClr val="666666"/>
                </a:solidFill>
                <a:latin typeface="Quattrocento Sans"/>
                <a:ea typeface="Quattrocento Sans"/>
                <a:cs typeface="Quattrocento Sans"/>
                <a:sym typeface="Quattrocento Sans"/>
              </a:rPr>
              <a:t>, θ</a:t>
            </a:r>
            <a:r>
              <a:rPr baseline="-25000" lang="en" sz="1900">
                <a:solidFill>
                  <a:srgbClr val="666666"/>
                </a:solidFill>
                <a:latin typeface="Quattrocento Sans"/>
                <a:ea typeface="Quattrocento Sans"/>
                <a:cs typeface="Quattrocento Sans"/>
                <a:sym typeface="Quattrocento Sans"/>
              </a:rPr>
              <a:t>2</a:t>
            </a:r>
            <a:r>
              <a:rPr lang="en" sz="1900">
                <a:solidFill>
                  <a:srgbClr val="666666"/>
                </a:solidFill>
                <a:latin typeface="Quattrocento Sans"/>
                <a:ea typeface="Quattrocento Sans"/>
                <a:cs typeface="Quattrocento Sans"/>
                <a:sym typeface="Quattrocento Sans"/>
              </a:rPr>
              <a:t> …..) - Random Initialization</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For each of the weights, we change one weight and keeping others fixed and calculate the change in cost</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Gill Sans"/>
              <a:buChar char="○"/>
            </a:pPr>
            <a:r>
              <a:rPr lang="en" sz="1900">
                <a:solidFill>
                  <a:srgbClr val="666666"/>
                </a:solidFill>
                <a:latin typeface="Quattrocento Sans"/>
                <a:ea typeface="Quattrocento Sans"/>
                <a:cs typeface="Quattrocento Sans"/>
                <a:sym typeface="Quattrocento Sans"/>
              </a:rPr>
              <a:t>This is called a </a:t>
            </a:r>
            <a:r>
              <a:rPr b="1" lang="en" sz="1900">
                <a:solidFill>
                  <a:srgbClr val="666666"/>
                </a:solidFill>
                <a:latin typeface="Quattrocento Sans"/>
                <a:ea typeface="Quattrocento Sans"/>
                <a:cs typeface="Quattrocento Sans"/>
                <a:sym typeface="Quattrocento Sans"/>
              </a:rPr>
              <a:t>Partial Derivative</a:t>
            </a:r>
            <a:endParaRPr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04" name="Shape 1304"/>
        <p:cNvGrpSpPr/>
        <p:nvPr/>
      </p:nvGrpSpPr>
      <p:grpSpPr>
        <a:xfrm>
          <a:off x="0" y="0"/>
          <a:ext cx="0" cy="0"/>
          <a:chOff x="0" y="0"/>
          <a:chExt cx="0" cy="0"/>
        </a:xfrm>
      </p:grpSpPr>
      <p:sp>
        <p:nvSpPr>
          <p:cNvPr id="1305" name="Google Shape;1305;p116"/>
          <p:cNvSpPr txBox="1"/>
          <p:nvPr/>
        </p:nvSpPr>
        <p:spPr>
          <a:xfrm>
            <a:off x="357188" y="220996"/>
            <a:ext cx="8429700" cy="616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Batch Gradient Descent</a:t>
            </a:r>
            <a:endParaRPr sz="3200">
              <a:solidFill>
                <a:srgbClr val="666666"/>
              </a:solidFill>
              <a:latin typeface="Quattrocento Sans"/>
              <a:ea typeface="Quattrocento Sans"/>
              <a:cs typeface="Quattrocento Sans"/>
              <a:sym typeface="Quattrocento Sans"/>
            </a:endParaRPr>
          </a:p>
        </p:txBody>
      </p:sp>
      <p:sp>
        <p:nvSpPr>
          <p:cNvPr id="1306" name="Google Shape;1306;p116"/>
          <p:cNvSpPr txBox="1"/>
          <p:nvPr/>
        </p:nvSpPr>
        <p:spPr>
          <a:xfrm>
            <a:off x="357100" y="1051682"/>
            <a:ext cx="8429700" cy="3676500"/>
          </a:xfrm>
          <a:prstGeom prst="rect">
            <a:avLst/>
          </a:prstGeom>
          <a:noFill/>
          <a:ln>
            <a:noFill/>
          </a:ln>
        </p:spPr>
        <p:txBody>
          <a:bodyPr anchorCtr="0" anchor="t" bIns="58925" lIns="58925" spcFirstLastPara="1" rIns="58925" wrap="square" tIns="58925">
            <a:noAutofit/>
          </a:bodyPr>
          <a:lstStyle/>
          <a:p>
            <a:pPr indent="0" lvl="0" marL="0" marR="0" rtl="0" algn="l">
              <a:lnSpc>
                <a:spcPct val="150000"/>
              </a:lnSpc>
              <a:spcBef>
                <a:spcPts val="0"/>
              </a:spcBef>
              <a:spcAft>
                <a:spcPts val="0"/>
              </a:spcAft>
              <a:buNone/>
            </a:pPr>
            <a:r>
              <a:rPr b="1" lang="en" sz="1900">
                <a:solidFill>
                  <a:srgbClr val="666666"/>
                </a:solidFill>
                <a:latin typeface="Quattrocento Sans"/>
                <a:ea typeface="Quattrocento Sans"/>
                <a:cs typeface="Quattrocento Sans"/>
                <a:sym typeface="Quattrocento Sans"/>
              </a:rPr>
              <a:t>Partial Derivative</a:t>
            </a:r>
            <a:endParaRPr b="1" sz="1900">
              <a:solidFill>
                <a:srgbClr val="666666"/>
              </a:solidFill>
              <a:latin typeface="Quattrocento Sans"/>
              <a:ea typeface="Quattrocento Sans"/>
              <a:cs typeface="Quattrocento Sans"/>
              <a:sym typeface="Quattrocento Sans"/>
            </a:endParaRPr>
          </a:p>
          <a:p>
            <a:pPr indent="-260350" lvl="0" marL="2921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It is like asking </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What is the slope of the mountain under my feet if I face east?</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And then asking the same question facing north</a:t>
            </a:r>
            <a:endParaRPr sz="1900">
              <a:solidFill>
                <a:srgbClr val="666666"/>
              </a:solidFill>
              <a:latin typeface="Quattrocento Sans"/>
              <a:ea typeface="Quattrocento Sans"/>
              <a:cs typeface="Quattrocento Sans"/>
              <a:sym typeface="Quattrocento Sans"/>
            </a:endParaRPr>
          </a:p>
          <a:p>
            <a:pPr indent="-260350" lvl="1" marL="584200" marR="0" rtl="0" algn="l">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And so on for all other dimensions</a:t>
            </a:r>
            <a:endParaRPr sz="1900">
              <a:solidFill>
                <a:srgbClr val="666666"/>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